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61" r:id="rId5"/>
    <p:sldId id="258" r:id="rId6"/>
    <p:sldId id="259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3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83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605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58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93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50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919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2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984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229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89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FB5FD-CCA1-467B-9E07-504440AD8A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155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6C6D7-588F-4DAA-A9B6-20F484E692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4650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71274-E31C-4497-8812-1B3AF8B44F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4416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7618D-A08E-470E-9D4E-662BE75C6CC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42224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4F20E-0B48-49D4-88D1-0A101CD99EE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3452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FDFB1-814B-4534-8C0B-5A4E07DEAE7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822611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78669-CF66-43E8-8D3B-9DDB269D2F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7896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0B5D2-8657-4BDF-928B-DD774A14B9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9826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C7262-E02D-42F8-AFB0-1BB93A6198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9711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AE63-AFF6-477F-8B77-D32C21BB1AF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5841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66FD2-49E3-47F7-89BA-BCD611DB62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4392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643B6-7726-4A51-8488-D3848A6103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84BA3-E34C-4BBC-A22D-CB5EBC81A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78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F396AAB-7929-4C3C-A1CF-44D686E84F5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80160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Edi1rTitpq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846263" y="98425"/>
            <a:ext cx="8229600" cy="1143000"/>
          </a:xfrm>
        </p:spPr>
        <p:txBody>
          <a:bodyPr/>
          <a:lstStyle/>
          <a:p>
            <a:r>
              <a:rPr lang="en-GB" altLang="en-US" sz="8000">
                <a:latin typeface="Arial" panose="020B0604020202020204" pitchFamily="34" charset="0"/>
                <a:cs typeface="Arial" panose="020B0604020202020204" pitchFamily="34" charset="0"/>
              </a:rPr>
              <a:t>One Family</a:t>
            </a:r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1846264" y="5876926"/>
            <a:ext cx="86439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u="sng">
                <a:solidFill>
                  <a:prstClr val="white"/>
                </a:solidFill>
                <a:latin typeface="Arial" panose="020B0604020202020204" pitchFamily="34" charset="0"/>
              </a:rPr>
              <a:t>UNCRC:1 – </a:t>
            </a:r>
            <a:r>
              <a:rPr lang="en-GB" altLang="en-US" sz="1800">
                <a:solidFill>
                  <a:prstClr val="white"/>
                </a:solidFill>
                <a:latin typeface="Arial" panose="020B0604020202020204" pitchFamily="34" charset="0"/>
              </a:rPr>
              <a:t>Everyone under the age of 18 has all the rights in the convention. We have the responsibility to respect the rights of others</a:t>
            </a:r>
          </a:p>
        </p:txBody>
      </p:sp>
      <p:sp>
        <p:nvSpPr>
          <p:cNvPr id="5124" name="Rectangle 1"/>
          <p:cNvSpPr>
            <a:spLocks noChangeArrowheads="1"/>
          </p:cNvSpPr>
          <p:nvPr/>
        </p:nvSpPr>
        <p:spPr bwMode="auto">
          <a:xfrm>
            <a:off x="4943476" y="5013325"/>
            <a:ext cx="2708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Proverbs 15.4</a:t>
            </a:r>
            <a:r>
              <a:rPr lang="en-GB" altLang="en-US" sz="2800" b="1">
                <a:solidFill>
                  <a:srgbClr val="222222"/>
                </a:solidFill>
                <a:latin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endParaRPr lang="en-GB" altLang="en-US" sz="3200" b="1">
              <a:solidFill>
                <a:prstClr val="white"/>
              </a:solidFill>
            </a:endParaRPr>
          </a:p>
        </p:txBody>
      </p:sp>
      <p:pic>
        <p:nvPicPr>
          <p:cNvPr id="5125" name="Picture 6" descr="Blog - 21 Day Kindness Challenge, Inc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76"/>
          <a:stretch>
            <a:fillRect/>
          </a:stretch>
        </p:blipFill>
        <p:spPr bwMode="auto">
          <a:xfrm>
            <a:off x="3359151" y="1520825"/>
            <a:ext cx="5400675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5459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18167" y="590163"/>
            <a:ext cx="855920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/>
              <a:t>What do you think is the world’s most dangerous weapon?</a:t>
            </a:r>
          </a:p>
          <a:p>
            <a:endParaRPr lang="en-GB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551" y="2421326"/>
            <a:ext cx="4018442" cy="410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22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693" y="65220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/>
              <a:t>What if we said the most powerful weapon was in our classroom and in our homes? </a:t>
            </a:r>
            <a:br>
              <a:rPr lang="en-GB" sz="3600" b="1" dirty="0" smtClean="0"/>
            </a:b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What do you think it would be then?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679" y="2175190"/>
            <a:ext cx="3413494" cy="22573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4926" y="1733219"/>
            <a:ext cx="3343384" cy="33433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15521" y="4629923"/>
            <a:ext cx="8617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Everyone has this weapon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can all choose when to use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can clean this weapon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This weapon helps us with speaking, reading, eating and tasting our food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12594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6567" y="223283"/>
            <a:ext cx="1115355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We are going to watch a video about Morph and Chas. Morph is made of terracotta clay and his best friend, Chas, is made of cream-coloured clay. They do not talk clearly, but it is easy to guess how they’re feeling from their tone of voice and body language</a:t>
            </a:r>
            <a:r>
              <a:rPr lang="en-GB" sz="2400" dirty="0" smtClean="0"/>
              <a:t>.</a:t>
            </a:r>
          </a:p>
          <a:p>
            <a:endParaRPr lang="en-GB" sz="2400" dirty="0" smtClean="0"/>
          </a:p>
          <a:p>
            <a:r>
              <a:rPr lang="en-GB" sz="2400" dirty="0" smtClean="0"/>
              <a:t>(If you are working at home, please ask your parents for help opening the video on YouTube!)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Watch the video very carefully because you will be asked some questions about it afterwards!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2270621" y="5999586"/>
            <a:ext cx="7505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hlinkClick r:id="rId2"/>
              </a:rPr>
              <a:t>https://www.youtube.com/watch?v=Edi1rTitpqU</a:t>
            </a:r>
            <a:endParaRPr lang="en-GB" sz="2800" dirty="0" smtClean="0"/>
          </a:p>
          <a:p>
            <a:pPr algn="ctr"/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8289" r="23929"/>
          <a:stretch/>
        </p:blipFill>
        <p:spPr>
          <a:xfrm>
            <a:off x="4167963" y="3329972"/>
            <a:ext cx="2881424" cy="261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76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20995" y="414669"/>
            <a:ext cx="11079126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What did you like (or dislike) about the animation?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What do you think Morph’s name means? </a:t>
            </a:r>
            <a:endParaRPr lang="en-GB" sz="2800" b="1" i="1" dirty="0">
              <a:solidFill>
                <a:srgbClr val="222222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What did you notice about Morph and Chas?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How do we know how the characters are feeling if we can’t understand what they are saying? </a:t>
            </a:r>
            <a:endParaRPr lang="en-GB" sz="2800" b="1" i="1" dirty="0">
              <a:solidFill>
                <a:srgbClr val="222222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2800" b="1" i="0" dirty="0" smtClean="0">
              <a:solidFill>
                <a:srgbClr val="222222"/>
              </a:solidFill>
              <a:effectLst/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/>
            </a:r>
            <a:b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</a:br>
            <a:endParaRPr lang="en-GB" sz="2800" b="1" i="0" dirty="0" smtClean="0">
              <a:solidFill>
                <a:srgbClr val="222222"/>
              </a:solidFill>
              <a:effectLst/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2800" b="1" dirty="0">
              <a:solidFill>
                <a:srgbClr val="222222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2800" b="1" i="0" dirty="0" smtClean="0">
              <a:solidFill>
                <a:srgbClr val="222222"/>
              </a:solidFill>
              <a:effectLst/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2800" b="1" i="0" dirty="0" smtClean="0">
              <a:solidFill>
                <a:srgbClr val="222222"/>
              </a:solidFill>
              <a:effectLst/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r>
              <a:rPr lang="en-GB" sz="2800" b="1" i="0" dirty="0" smtClean="0">
                <a:solidFill>
                  <a:srgbClr val="222222"/>
                </a:solidFill>
                <a:effectLst/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Watch the video again and this time concentrate hard on the characters’ body language, how they move.</a:t>
            </a:r>
          </a:p>
          <a:p>
            <a:endParaRPr lang="en-GB" sz="2800" b="1" dirty="0">
              <a:solidFill>
                <a:srgbClr val="222222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r>
              <a:rPr lang="en-GB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/>
            </a:r>
            <a:br>
              <a:rPr lang="en-GB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endParaRPr lang="en-GB" b="0" i="0" dirty="0">
              <a:solidFill>
                <a:srgbClr val="222222"/>
              </a:solidFill>
              <a:effectLst/>
              <a:latin typeface="Lucida Sans Unicode" panose="020B0602030504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096" y="5981512"/>
            <a:ext cx="7510923" cy="10120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846" y="2690942"/>
            <a:ext cx="4237073" cy="238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641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1880" y="210026"/>
            <a:ext cx="1091254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/>
              <a:t>So why are our tongues a dangerous weapon?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sz="2800" dirty="0" smtClean="0"/>
          </a:p>
          <a:p>
            <a:r>
              <a:rPr lang="en-GB" sz="2800" dirty="0" smtClean="0"/>
              <a:t>If we speak to people in a horrible way, it is likely to cause a nasty response, which could result in a playground argument and falling out with our friends. Sometimes, things that we say could result in a person showing bullying behaviour or encourage a group of children to gang up against another child. Our words are powerful and make a difference.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475" y="979609"/>
            <a:ext cx="5194448" cy="364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54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7461" y="441620"/>
            <a:ext cx="1148316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smtClean="0"/>
              <a:t>There is a book in the Bible called Proverbs that has a lot to say about the tongue. </a:t>
            </a:r>
          </a:p>
          <a:p>
            <a:r>
              <a:rPr lang="en-GB" sz="3600" b="1" dirty="0" smtClean="0"/>
              <a:t>What do you think these verses from the book of proverbs mean?</a:t>
            </a:r>
          </a:p>
          <a:p>
            <a:endParaRPr lang="en-GB" dirty="0" smtClean="0"/>
          </a:p>
          <a:p>
            <a:pPr marL="342900" indent="-342900">
              <a:buFontTx/>
              <a:buChar char="-"/>
            </a:pPr>
            <a:r>
              <a:rPr lang="en-GB" sz="2400" dirty="0" smtClean="0"/>
              <a:t>‘Those who guard their mouths and their tongues keep themselves </a:t>
            </a:r>
          </a:p>
          <a:p>
            <a:r>
              <a:rPr lang="en-GB" sz="2400" dirty="0" smtClean="0"/>
              <a:t>from calamity.’ (Proverbs 21.23)</a:t>
            </a:r>
          </a:p>
          <a:p>
            <a:endParaRPr lang="en-GB" sz="2400" dirty="0" smtClean="0"/>
          </a:p>
          <a:p>
            <a:pPr marL="342900" indent="-342900">
              <a:buFontTx/>
              <a:buChar char="-"/>
            </a:pPr>
            <a:r>
              <a:rPr lang="en-GB" sz="2400" dirty="0" smtClean="0"/>
              <a:t>‘Kind words bring life, but cruel words crush your spirit.’ </a:t>
            </a:r>
          </a:p>
          <a:p>
            <a:r>
              <a:rPr lang="en-GB" sz="2400" dirty="0" smtClean="0"/>
              <a:t>(Proverbs 15.4)</a:t>
            </a:r>
          </a:p>
          <a:p>
            <a:endParaRPr lang="en-GB" sz="2400" dirty="0" smtClean="0"/>
          </a:p>
          <a:p>
            <a:pPr marL="342900" indent="-342900">
              <a:buFontTx/>
              <a:buChar char="-"/>
            </a:pPr>
            <a:r>
              <a:rPr lang="en-GB" sz="2400" dirty="0" smtClean="0"/>
              <a:t>‘Without wood, a fire goes out; without gossip, a quarrel dies down.’ </a:t>
            </a:r>
          </a:p>
          <a:p>
            <a:r>
              <a:rPr lang="en-GB" sz="2400" dirty="0" smtClean="0"/>
              <a:t>(Proverbs 26.20)</a:t>
            </a:r>
          </a:p>
          <a:p>
            <a:endParaRPr lang="en-GB" dirty="0"/>
          </a:p>
          <a:p>
            <a:r>
              <a:rPr lang="en-GB" sz="3200" b="1" dirty="0" smtClean="0"/>
              <a:t>Share your thoughts with your class or family at home.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2735" y="3285439"/>
            <a:ext cx="2109664" cy="166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01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3776" y="648055"/>
            <a:ext cx="698913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Dear God,</a:t>
            </a:r>
            <a:b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Thank you that we have control over the world’s most dangerous weapon.</a:t>
            </a:r>
          </a:p>
          <a:p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/>
            </a:r>
            <a:b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Thank you that we can use our tongues to say good and helpful things to one another.</a:t>
            </a:r>
          </a:p>
          <a:p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/>
            </a:r>
            <a:b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Please help us to learn to be kind to our friends, even if they are not being nice to us.</a:t>
            </a:r>
            <a:br>
              <a:rPr lang="en-GB" sz="2800" b="0" i="0" dirty="0" smtClean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endParaRPr lang="en-GB" sz="2800" b="0" i="0" dirty="0" smtClean="0">
              <a:solidFill>
                <a:srgbClr val="222222"/>
              </a:solidFill>
              <a:effectLst/>
              <a:latin typeface="Lucida Sans Unicode" panose="020B0602030504020204" pitchFamily="34" charset="0"/>
            </a:endParaRPr>
          </a:p>
          <a:p>
            <a:r>
              <a:rPr lang="en-GB" sz="2800" b="1" i="0" dirty="0" smtClean="0">
                <a:solidFill>
                  <a:srgbClr val="222222"/>
                </a:solidFill>
                <a:effectLst/>
                <a:latin typeface="inherit"/>
              </a:rPr>
              <a:t>Amen.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5002" r="15563" b="12053"/>
          <a:stretch/>
        </p:blipFill>
        <p:spPr>
          <a:xfrm>
            <a:off x="8038213" y="165333"/>
            <a:ext cx="3296093" cy="628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14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eek 3 Our God Is a Great Big God  Great Big God Lyric Video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1749" y="230245"/>
            <a:ext cx="10781231" cy="6064304"/>
          </a:xfrm>
        </p:spPr>
      </p:pic>
    </p:spTree>
    <p:extLst>
      <p:ext uri="{BB962C8B-B14F-4D97-AF65-F5344CB8AC3E}">
        <p14:creationId xmlns:p14="http://schemas.microsoft.com/office/powerpoint/2010/main" val="162740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383</Words>
  <Application>Microsoft Office PowerPoint</Application>
  <PresentationFormat>Widescreen</PresentationFormat>
  <Paragraphs>56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inherit</vt:lpstr>
      <vt:lpstr>Leelawadee UI Semilight</vt:lpstr>
      <vt:lpstr>Lucida Sans Unicode</vt:lpstr>
      <vt:lpstr>Times New Roman</vt:lpstr>
      <vt:lpstr>Office Theme</vt:lpstr>
      <vt:lpstr>1_Office Theme</vt:lpstr>
      <vt:lpstr>One Family</vt:lpstr>
      <vt:lpstr>PowerPoint Presentation</vt:lpstr>
      <vt:lpstr>What if we said the most powerful weapon was in our classroom and in our homes?   What do you think it would be then?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Family</dc:title>
  <dc:creator>glillywhite</dc:creator>
  <cp:lastModifiedBy>glillywhite</cp:lastModifiedBy>
  <cp:revision>8</cp:revision>
  <dcterms:created xsi:type="dcterms:W3CDTF">2021-01-12T08:40:53Z</dcterms:created>
  <dcterms:modified xsi:type="dcterms:W3CDTF">2021-01-12T14:08:24Z</dcterms:modified>
</cp:coreProperties>
</file>