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handoutMasterIdLst>
    <p:handoutMasterId r:id="rId22"/>
  </p:handoutMasterIdLst>
  <p:sldIdLst>
    <p:sldId id="289" r:id="rId2"/>
    <p:sldId id="297" r:id="rId3"/>
    <p:sldId id="290" r:id="rId4"/>
    <p:sldId id="277" r:id="rId5"/>
    <p:sldId id="291" r:id="rId6"/>
    <p:sldId id="278" r:id="rId7"/>
    <p:sldId id="292" r:id="rId8"/>
    <p:sldId id="275" r:id="rId9"/>
    <p:sldId id="301" r:id="rId10"/>
    <p:sldId id="302" r:id="rId11"/>
    <p:sldId id="294" r:id="rId12"/>
    <p:sldId id="295" r:id="rId13"/>
    <p:sldId id="298" r:id="rId14"/>
    <p:sldId id="293" r:id="rId15"/>
    <p:sldId id="281" r:id="rId16"/>
    <p:sldId id="296" r:id="rId17"/>
    <p:sldId id="299" r:id="rId18"/>
    <p:sldId id="279" r:id="rId19"/>
    <p:sldId id="283" r:id="rId20"/>
  </p:sldIdLst>
  <p:sldSz cx="9144000" cy="6858000" type="screen4x3"/>
  <p:notesSz cx="6669088" cy="9926638"/>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6" userDrawn="1">
          <p15:clr>
            <a:srgbClr val="A4A3A4"/>
          </p15:clr>
        </p15:guide>
        <p15:guide id="2" pos="2100"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242"/>
    <a:srgbClr val="FFFFCC"/>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61" autoAdjust="0"/>
    <p:restoredTop sz="75698" autoAdjust="0"/>
  </p:normalViewPr>
  <p:slideViewPr>
    <p:cSldViewPr>
      <p:cViewPr>
        <p:scale>
          <a:sx n="70" d="100"/>
          <a:sy n="70" d="100"/>
        </p:scale>
        <p:origin x="1188" y="-61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p:scale>
          <a:sx n="120" d="100"/>
          <a:sy n="120" d="100"/>
        </p:scale>
        <p:origin x="-498" y="360"/>
      </p:cViewPr>
      <p:guideLst>
        <p:guide orient="horz" pos="3126"/>
        <p:guide pos="210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86" name="Rectangle 2"/>
          <p:cNvSpPr>
            <a:spLocks noGrp="1" noChangeArrowheads="1"/>
          </p:cNvSpPr>
          <p:nvPr>
            <p:ph type="hdr" sz="quarter"/>
          </p:nvPr>
        </p:nvSpPr>
        <p:spPr bwMode="auto">
          <a:xfrm>
            <a:off x="0" y="0"/>
            <a:ext cx="288925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cs typeface="Arial" charset="0"/>
              </a:defRPr>
            </a:lvl1pPr>
          </a:lstStyle>
          <a:p>
            <a:pPr>
              <a:defRPr/>
            </a:pPr>
            <a:endParaRPr lang="en-GB"/>
          </a:p>
        </p:txBody>
      </p:sp>
      <p:sp>
        <p:nvSpPr>
          <p:cNvPr id="16387" name="Rectangle 3"/>
          <p:cNvSpPr>
            <a:spLocks noGrp="1" noChangeArrowheads="1"/>
          </p:cNvSpPr>
          <p:nvPr>
            <p:ph type="dt" sz="quarter" idx="1"/>
          </p:nvPr>
        </p:nvSpPr>
        <p:spPr bwMode="auto">
          <a:xfrm>
            <a:off x="3778250" y="0"/>
            <a:ext cx="288925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cs typeface="Arial" charset="0"/>
              </a:defRPr>
            </a:lvl1pPr>
          </a:lstStyle>
          <a:p>
            <a:pPr>
              <a:defRPr/>
            </a:pPr>
            <a:endParaRPr lang="en-GB"/>
          </a:p>
        </p:txBody>
      </p:sp>
      <p:sp>
        <p:nvSpPr>
          <p:cNvPr id="16388" name="Rectangle 4"/>
          <p:cNvSpPr>
            <a:spLocks noGrp="1" noChangeArrowheads="1"/>
          </p:cNvSpPr>
          <p:nvPr>
            <p:ph type="ftr" sz="quarter" idx="2"/>
          </p:nvPr>
        </p:nvSpPr>
        <p:spPr bwMode="auto">
          <a:xfrm>
            <a:off x="0" y="9428164"/>
            <a:ext cx="288925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cs typeface="Arial" charset="0"/>
              </a:defRPr>
            </a:lvl1pPr>
          </a:lstStyle>
          <a:p>
            <a:pPr>
              <a:defRPr/>
            </a:pPr>
            <a:endParaRPr lang="en-GB"/>
          </a:p>
        </p:txBody>
      </p:sp>
      <p:sp>
        <p:nvSpPr>
          <p:cNvPr id="16389" name="Rectangle 5"/>
          <p:cNvSpPr>
            <a:spLocks noGrp="1" noChangeArrowheads="1"/>
          </p:cNvSpPr>
          <p:nvPr>
            <p:ph type="sldNum" sz="quarter" idx="3"/>
          </p:nvPr>
        </p:nvSpPr>
        <p:spPr bwMode="auto">
          <a:xfrm>
            <a:off x="3778250" y="9428164"/>
            <a:ext cx="288925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390A57C6-AE2C-42D7-9A2C-59C84EB4D00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250" cy="496888"/>
          </a:xfrm>
          <a:prstGeom prst="rect">
            <a:avLst/>
          </a:prstGeom>
        </p:spPr>
        <p:txBody>
          <a:bodyPr vert="horz" lIns="91440" tIns="45720" rIns="91440" bIns="45720" rtlCol="0"/>
          <a:lstStyle>
            <a:lvl1pPr algn="l" eaLnBrk="1" hangingPunct="1">
              <a:defRPr sz="1200">
                <a:latin typeface="Arial" charset="0"/>
                <a:cs typeface="Arial" charset="0"/>
              </a:defRPr>
            </a:lvl1pPr>
          </a:lstStyle>
          <a:p>
            <a:pPr>
              <a:defRPr/>
            </a:pPr>
            <a:endParaRPr lang="en-GB"/>
          </a:p>
        </p:txBody>
      </p:sp>
      <p:sp>
        <p:nvSpPr>
          <p:cNvPr id="3" name="Date Placeholder 2"/>
          <p:cNvSpPr>
            <a:spLocks noGrp="1"/>
          </p:cNvSpPr>
          <p:nvPr>
            <p:ph type="dt" idx="1"/>
          </p:nvPr>
        </p:nvSpPr>
        <p:spPr>
          <a:xfrm>
            <a:off x="3778250" y="0"/>
            <a:ext cx="2889250" cy="496888"/>
          </a:xfrm>
          <a:prstGeom prst="rect">
            <a:avLst/>
          </a:prstGeom>
        </p:spPr>
        <p:txBody>
          <a:bodyPr vert="horz" lIns="91440" tIns="45720" rIns="91440" bIns="45720" rtlCol="0"/>
          <a:lstStyle>
            <a:lvl1pPr algn="r" eaLnBrk="1" hangingPunct="1">
              <a:defRPr sz="1200">
                <a:latin typeface="Arial" charset="0"/>
                <a:cs typeface="Arial" charset="0"/>
              </a:defRPr>
            </a:lvl1pPr>
          </a:lstStyle>
          <a:p>
            <a:pPr>
              <a:defRPr/>
            </a:pPr>
            <a:fld id="{CC19A3AC-03C8-4BF8-93CA-AFDE4A85D5FA}" type="datetimeFigureOut">
              <a:rPr lang="en-GB"/>
              <a:pPr>
                <a:defRPr/>
              </a:pPr>
              <a:t>09/09/2026</a:t>
            </a:fld>
            <a:endParaRPr lang="en-GB" dirty="0"/>
          </a:p>
        </p:txBody>
      </p:sp>
      <p:sp>
        <p:nvSpPr>
          <p:cNvPr id="4" name="Slide Image Placeholder 3"/>
          <p:cNvSpPr>
            <a:spLocks noGrp="1" noRot="1" noChangeAspect="1"/>
          </p:cNvSpPr>
          <p:nvPr>
            <p:ph type="sldImg" idx="2"/>
          </p:nvPr>
        </p:nvSpPr>
        <p:spPr>
          <a:xfrm>
            <a:off x="854075" y="744538"/>
            <a:ext cx="4960938" cy="3722687"/>
          </a:xfrm>
          <a:prstGeom prst="rect">
            <a:avLst/>
          </a:prstGeom>
          <a:noFill/>
          <a:ln w="12700">
            <a:solidFill>
              <a:prstClr val="black"/>
            </a:solidFill>
          </a:ln>
        </p:spPr>
        <p:txBody>
          <a:bodyPr vert="horz" lIns="91440" tIns="45720" rIns="91440" bIns="45720" rtlCol="0" anchor="ctr"/>
          <a:lstStyle/>
          <a:p>
            <a:pPr lvl="0"/>
            <a:endParaRPr lang="en-GB" noProof="0" dirty="0" smtClean="0"/>
          </a:p>
        </p:txBody>
      </p:sp>
      <p:sp>
        <p:nvSpPr>
          <p:cNvPr id="5" name="Notes Placeholder 4"/>
          <p:cNvSpPr>
            <a:spLocks noGrp="1"/>
          </p:cNvSpPr>
          <p:nvPr>
            <p:ph type="body" sz="quarter" idx="3"/>
          </p:nvPr>
        </p:nvSpPr>
        <p:spPr>
          <a:xfrm>
            <a:off x="666750" y="4714876"/>
            <a:ext cx="5335588" cy="4467225"/>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smtClean="0"/>
          </a:p>
        </p:txBody>
      </p:sp>
      <p:sp>
        <p:nvSpPr>
          <p:cNvPr id="6" name="Footer Placeholder 5"/>
          <p:cNvSpPr>
            <a:spLocks noGrp="1"/>
          </p:cNvSpPr>
          <p:nvPr>
            <p:ph type="ftr" sz="quarter" idx="4"/>
          </p:nvPr>
        </p:nvSpPr>
        <p:spPr>
          <a:xfrm>
            <a:off x="0" y="9428164"/>
            <a:ext cx="2889250" cy="496887"/>
          </a:xfrm>
          <a:prstGeom prst="rect">
            <a:avLst/>
          </a:prstGeom>
        </p:spPr>
        <p:txBody>
          <a:bodyPr vert="horz" lIns="91440" tIns="45720" rIns="91440" bIns="45720" rtlCol="0" anchor="b"/>
          <a:lstStyle>
            <a:lvl1pPr algn="l" eaLnBrk="1" hangingPunct="1">
              <a:defRPr sz="1200">
                <a:latin typeface="Arial" charset="0"/>
                <a:cs typeface="Arial" charset="0"/>
              </a:defRPr>
            </a:lvl1pPr>
          </a:lstStyle>
          <a:p>
            <a:pPr>
              <a:defRPr/>
            </a:pPr>
            <a:endParaRPr lang="en-GB"/>
          </a:p>
        </p:txBody>
      </p:sp>
      <p:sp>
        <p:nvSpPr>
          <p:cNvPr id="7" name="Slide Number Placeholder 6"/>
          <p:cNvSpPr>
            <a:spLocks noGrp="1"/>
          </p:cNvSpPr>
          <p:nvPr>
            <p:ph type="sldNum" sz="quarter" idx="5"/>
          </p:nvPr>
        </p:nvSpPr>
        <p:spPr>
          <a:xfrm>
            <a:off x="3778250" y="9428164"/>
            <a:ext cx="2889250" cy="4968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5A7CFE84-D64E-4864-AD94-7D4203014F4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dirty="0" smtClean="0"/>
              <a:t>AS</a:t>
            </a:r>
          </a:p>
          <a:p>
            <a:r>
              <a:rPr lang="en-US" altLang="en-US" dirty="0" smtClean="0"/>
              <a:t>This presentation</a:t>
            </a:r>
            <a:r>
              <a:rPr lang="en-US" altLang="en-US" baseline="0" dirty="0" smtClean="0"/>
              <a:t> </a:t>
            </a:r>
            <a:r>
              <a:rPr lang="en-US" altLang="en-US" dirty="0" smtClean="0"/>
              <a:t>will be on our school website so don’t worry too much about taking notes. </a:t>
            </a:r>
            <a:endParaRPr lang="en-US" altLang="en-US" dirty="0" smtClean="0"/>
          </a:p>
        </p:txBody>
      </p:sp>
      <p:sp>
        <p:nvSpPr>
          <p:cNvPr id="51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9ADA2B3-52E7-4658-9720-2A38B62D249F}" type="slidenum">
              <a:rPr lang="en-GB" altLang="en-US" smtClean="0">
                <a:latin typeface="Arial" panose="020B0604020202020204" pitchFamily="34" charset="0"/>
              </a:rPr>
              <a:pPr>
                <a:spcBef>
                  <a:spcPct val="0"/>
                </a:spcBef>
              </a:pPr>
              <a:t>1</a:t>
            </a:fld>
            <a:endParaRPr lang="en-GB" altLang="en-US" smtClean="0">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AS</a:t>
            </a:r>
          </a:p>
          <a:p>
            <a:r>
              <a:rPr lang="en-GB" dirty="0" smtClean="0"/>
              <a:t>Please do keep in touch- communication</a:t>
            </a:r>
            <a:r>
              <a:rPr lang="en-GB" baseline="0" dirty="0" smtClean="0"/>
              <a:t> is key! </a:t>
            </a:r>
          </a:p>
          <a:p>
            <a:r>
              <a:rPr lang="en-GB" baseline="0" dirty="0" smtClean="0"/>
              <a:t>We will be having parents evening at the end of the half term where we will share how your children are settling in. We are still getting to know them! This evening there will be time for questions but tonight is not the time to catch up about individual children. The teachers have their diaries here if you wish to make an appointment. </a:t>
            </a:r>
          </a:p>
          <a:p>
            <a:r>
              <a:rPr lang="en-GB" baseline="0" dirty="0" smtClean="0"/>
              <a:t>Be mindful that the end of the day is not always the best time- we are trying to help children leave the site safely. Do ask for a phone call or email instead if needed. </a:t>
            </a:r>
          </a:p>
          <a:p>
            <a:endParaRPr lang="en-GB" dirty="0"/>
          </a:p>
        </p:txBody>
      </p:sp>
      <p:sp>
        <p:nvSpPr>
          <p:cNvPr id="4" name="Slide Number Placeholder 3"/>
          <p:cNvSpPr>
            <a:spLocks noGrp="1"/>
          </p:cNvSpPr>
          <p:nvPr>
            <p:ph type="sldNum" sz="quarter" idx="10"/>
          </p:nvPr>
        </p:nvSpPr>
        <p:spPr/>
        <p:txBody>
          <a:bodyPr/>
          <a:lstStyle/>
          <a:p>
            <a:pPr>
              <a:defRPr/>
            </a:pPr>
            <a:fld id="{5A7CFE84-D64E-4864-AD94-7D4203014F42}" type="slidenum">
              <a:rPr lang="en-GB" altLang="en-US" smtClean="0"/>
              <a:pPr>
                <a:defRPr/>
              </a:pPr>
              <a:t>2</a:t>
            </a:fld>
            <a:endParaRPr lang="en-GB" altLang="en-US"/>
          </a:p>
        </p:txBody>
      </p:sp>
    </p:spTree>
    <p:extLst>
      <p:ext uri="{BB962C8B-B14F-4D97-AF65-F5344CB8AC3E}">
        <p14:creationId xmlns:p14="http://schemas.microsoft.com/office/powerpoint/2010/main" val="29517724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SB</a:t>
            </a:r>
            <a:endParaRPr lang="en-GB" dirty="0"/>
          </a:p>
        </p:txBody>
      </p:sp>
      <p:sp>
        <p:nvSpPr>
          <p:cNvPr id="4" name="Slide Number Placeholder 3"/>
          <p:cNvSpPr>
            <a:spLocks noGrp="1"/>
          </p:cNvSpPr>
          <p:nvPr>
            <p:ph type="sldNum" sz="quarter" idx="10"/>
          </p:nvPr>
        </p:nvSpPr>
        <p:spPr/>
        <p:txBody>
          <a:bodyPr/>
          <a:lstStyle/>
          <a:p>
            <a:pPr>
              <a:defRPr/>
            </a:pPr>
            <a:fld id="{5A7CFE84-D64E-4864-AD94-7D4203014F42}" type="slidenum">
              <a:rPr lang="en-GB" altLang="en-US" smtClean="0"/>
              <a:pPr>
                <a:defRPr/>
              </a:pPr>
              <a:t>3</a:t>
            </a:fld>
            <a:endParaRPr lang="en-GB" altLang="en-US"/>
          </a:p>
        </p:txBody>
      </p:sp>
    </p:spTree>
    <p:extLst>
      <p:ext uri="{BB962C8B-B14F-4D97-AF65-F5344CB8AC3E}">
        <p14:creationId xmlns:p14="http://schemas.microsoft.com/office/powerpoint/2010/main" val="23049494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smtClean="0"/>
              <a:t>SB</a:t>
            </a:r>
          </a:p>
          <a:p>
            <a:r>
              <a:rPr lang="en-GB" altLang="en-US" dirty="0" smtClean="0"/>
              <a:t>New </a:t>
            </a:r>
            <a:r>
              <a:rPr lang="en-GB" altLang="en-US" dirty="0" smtClean="0"/>
              <a:t>Beginnings and settling in- PSHE led, School values, rights, resilience. </a:t>
            </a:r>
          </a:p>
          <a:p>
            <a:r>
              <a:rPr lang="en-GB" altLang="en-US" dirty="0" smtClean="0"/>
              <a:t>Sling Spear or Sword? is history led –Stone Age, bronze age Iron Age</a:t>
            </a:r>
          </a:p>
          <a:p>
            <a:r>
              <a:rPr lang="en-GB" altLang="en-US" dirty="0" smtClean="0"/>
              <a:t>Literacy </a:t>
            </a:r>
            <a:r>
              <a:rPr lang="en-GB" altLang="en-US" dirty="0" smtClean="0"/>
              <a:t>around classic stories such as Roald Dahl. This term will include a year 3 performance!</a:t>
            </a:r>
          </a:p>
          <a:p>
            <a:r>
              <a:rPr lang="en-GB" altLang="en-US" dirty="0" smtClean="0"/>
              <a:t>Romans: History led, picking up from where we left off. History is taught chronologically.</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GB" altLang="en-US" dirty="0" smtClean="0"/>
              <a:t>Village study- answering</a:t>
            </a:r>
            <a:r>
              <a:rPr lang="en-GB" altLang="en-US" baseline="0" dirty="0" smtClean="0"/>
              <a:t> the questions – is change a good thing in our village?</a:t>
            </a:r>
            <a:endParaRPr lang="en-GB" altLang="en-US" dirty="0" smtClean="0"/>
          </a:p>
          <a:p>
            <a:r>
              <a:rPr lang="en-GB" altLang="en-US" dirty="0" smtClean="0"/>
              <a:t>Rivers</a:t>
            </a:r>
            <a:r>
              <a:rPr lang="en-GB" altLang="en-US" dirty="0" smtClean="0"/>
              <a:t>/ mountains: Geography led. What shapes our world</a:t>
            </a:r>
            <a:r>
              <a:rPr lang="en-GB" altLang="en-US" dirty="0" smtClean="0"/>
              <a:t>.</a:t>
            </a:r>
            <a:endParaRPr lang="en-GB" altLang="en-US" dirty="0" smtClean="0"/>
          </a:p>
        </p:txBody>
      </p:sp>
      <p:sp>
        <p:nvSpPr>
          <p:cNvPr id="102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AF079620-3F22-4C5B-8993-E616763B0197}" type="slidenum">
              <a:rPr lang="en-GB" altLang="en-US" smtClean="0">
                <a:latin typeface="Arial" panose="020B0604020202020204" pitchFamily="34" charset="0"/>
              </a:rPr>
              <a:pPr>
                <a:spcBef>
                  <a:spcPct val="0"/>
                </a:spcBef>
              </a:pPr>
              <a:t>4</a:t>
            </a:fld>
            <a:endParaRPr lang="en-GB" altLang="en-US" smtClean="0">
              <a:latin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CF</a:t>
            </a:r>
            <a:endParaRPr lang="en-GB" dirty="0"/>
          </a:p>
        </p:txBody>
      </p:sp>
      <p:sp>
        <p:nvSpPr>
          <p:cNvPr id="4" name="Slide Number Placeholder 3"/>
          <p:cNvSpPr>
            <a:spLocks noGrp="1"/>
          </p:cNvSpPr>
          <p:nvPr>
            <p:ph type="sldNum" sz="quarter" idx="10"/>
          </p:nvPr>
        </p:nvSpPr>
        <p:spPr/>
        <p:txBody>
          <a:bodyPr/>
          <a:lstStyle/>
          <a:p>
            <a:pPr>
              <a:defRPr/>
            </a:pPr>
            <a:fld id="{5A7CFE84-D64E-4864-AD94-7D4203014F42}" type="slidenum">
              <a:rPr lang="en-GB" altLang="en-US" smtClean="0"/>
              <a:pPr>
                <a:defRPr/>
              </a:pPr>
              <a:t>5</a:t>
            </a:fld>
            <a:endParaRPr lang="en-GB" altLang="en-US"/>
          </a:p>
        </p:txBody>
      </p:sp>
    </p:spTree>
    <p:extLst>
      <p:ext uri="{BB962C8B-B14F-4D97-AF65-F5344CB8AC3E}">
        <p14:creationId xmlns:p14="http://schemas.microsoft.com/office/powerpoint/2010/main" val="13913485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dirty="0" smtClean="0"/>
              <a:t>CF</a:t>
            </a:r>
          </a:p>
          <a:p>
            <a:r>
              <a:rPr lang="en-US" altLang="en-US" dirty="0" smtClean="0"/>
              <a:t>You will</a:t>
            </a:r>
            <a:r>
              <a:rPr lang="en-US" altLang="en-US" baseline="0" dirty="0" smtClean="0"/>
              <a:t> be sent information in advance about all enrichment. </a:t>
            </a:r>
            <a:endParaRPr lang="en-US" altLang="en-US" dirty="0" smtClean="0"/>
          </a:p>
          <a:p>
            <a:r>
              <a:rPr lang="en-US" altLang="en-US" dirty="0" smtClean="0"/>
              <a:t>Iron Age</a:t>
            </a:r>
            <a:r>
              <a:rPr lang="en-US" altLang="en-US" baseline="0" dirty="0" smtClean="0"/>
              <a:t> Matt facilitates our day on our site. November. </a:t>
            </a:r>
          </a:p>
          <a:p>
            <a:r>
              <a:rPr lang="en-US" altLang="en-US" baseline="0" dirty="0" smtClean="0"/>
              <a:t>Y3 show in the spring. Roald Dahl themed!</a:t>
            </a:r>
          </a:p>
          <a:p>
            <a:r>
              <a:rPr lang="en-US" altLang="en-US" baseline="0" dirty="0" smtClean="0"/>
              <a:t>Drama day around the Romans- we dress up! </a:t>
            </a:r>
          </a:p>
          <a:p>
            <a:r>
              <a:rPr lang="en-US" altLang="en-US" baseline="0" dirty="0" smtClean="0"/>
              <a:t>Church </a:t>
            </a:r>
            <a:r>
              <a:rPr lang="en-US" altLang="en-US" baseline="0" dirty="0" err="1" smtClean="0"/>
              <a:t>AoW</a:t>
            </a:r>
            <a:r>
              <a:rPr lang="en-US" altLang="en-US" baseline="0" dirty="0" smtClean="0"/>
              <a:t> termly. You are very welcome to attend these. </a:t>
            </a:r>
          </a:p>
          <a:p>
            <a:r>
              <a:rPr lang="en-US" altLang="en-US" baseline="0" dirty="0" smtClean="0"/>
              <a:t>Anvil visit to watch the orchestra- TBC</a:t>
            </a:r>
          </a:p>
          <a:p>
            <a:r>
              <a:rPr lang="en-US" altLang="en-US" baseline="0" dirty="0" smtClean="0"/>
              <a:t>Gilbert White- geography link- mapping.</a:t>
            </a:r>
          </a:p>
          <a:p>
            <a:r>
              <a:rPr lang="en-US" altLang="en-US" baseline="0" dirty="0" smtClean="0"/>
              <a:t>QMC science </a:t>
            </a:r>
            <a:r>
              <a:rPr lang="en-US" altLang="en-US" baseline="0" dirty="0" err="1" smtClean="0"/>
              <a:t>centre</a:t>
            </a:r>
            <a:r>
              <a:rPr lang="en-US" altLang="en-US" baseline="0" dirty="0" smtClean="0"/>
              <a:t>- states of matter. Aspirations!</a:t>
            </a:r>
          </a:p>
          <a:p>
            <a:r>
              <a:rPr lang="en-US" altLang="en-US" baseline="0" dirty="0" smtClean="0"/>
              <a:t>River </a:t>
            </a:r>
            <a:r>
              <a:rPr lang="en-US" altLang="en-US" baseline="0" dirty="0" err="1" smtClean="0"/>
              <a:t>lodden</a:t>
            </a:r>
            <a:r>
              <a:rPr lang="en-US" altLang="en-US" baseline="0" dirty="0" smtClean="0"/>
              <a:t> trip- river deep, mountain high!</a:t>
            </a:r>
          </a:p>
          <a:p>
            <a:r>
              <a:rPr lang="en-US" altLang="en-US" baseline="0" dirty="0" smtClean="0"/>
              <a:t>DBS</a:t>
            </a:r>
          </a:p>
          <a:p>
            <a:endParaRPr lang="en-US" altLang="en-US" baseline="0" dirty="0" smtClean="0"/>
          </a:p>
          <a:p>
            <a:endParaRPr lang="en-US" altLang="en-US" dirty="0" smtClean="0"/>
          </a:p>
        </p:txBody>
      </p:sp>
      <p:sp>
        <p:nvSpPr>
          <p:cNvPr id="133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002042B4-1701-4CAE-AE51-4F8F46809230}" type="slidenum">
              <a:rPr lang="en-GB" altLang="en-US" smtClean="0">
                <a:latin typeface="Arial" panose="020B0604020202020204" pitchFamily="34" charset="0"/>
              </a:rPr>
              <a:pPr>
                <a:spcBef>
                  <a:spcPct val="0"/>
                </a:spcBef>
              </a:pPr>
              <a:t>6</a:t>
            </a:fld>
            <a:endParaRPr lang="en-GB" altLang="en-US" smtClean="0">
              <a:latin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LB</a:t>
            </a:r>
            <a:endParaRPr lang="en-GB" dirty="0"/>
          </a:p>
        </p:txBody>
      </p:sp>
      <p:sp>
        <p:nvSpPr>
          <p:cNvPr id="4" name="Slide Number Placeholder 3"/>
          <p:cNvSpPr>
            <a:spLocks noGrp="1"/>
          </p:cNvSpPr>
          <p:nvPr>
            <p:ph type="sldNum" sz="quarter" idx="10"/>
          </p:nvPr>
        </p:nvSpPr>
        <p:spPr/>
        <p:txBody>
          <a:bodyPr/>
          <a:lstStyle/>
          <a:p>
            <a:pPr>
              <a:defRPr/>
            </a:pPr>
            <a:fld id="{5A7CFE84-D64E-4864-AD94-7D4203014F42}" type="slidenum">
              <a:rPr lang="en-GB" altLang="en-US" smtClean="0"/>
              <a:pPr>
                <a:defRPr/>
              </a:pPr>
              <a:t>7</a:t>
            </a:fld>
            <a:endParaRPr lang="en-GB" altLang="en-US"/>
          </a:p>
        </p:txBody>
      </p:sp>
    </p:spTree>
    <p:extLst>
      <p:ext uri="{BB962C8B-B14F-4D97-AF65-F5344CB8AC3E}">
        <p14:creationId xmlns:p14="http://schemas.microsoft.com/office/powerpoint/2010/main" val="20897722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smtClean="0"/>
              <a:t>LC</a:t>
            </a:r>
          </a:p>
          <a:p>
            <a:r>
              <a:rPr lang="en-GB" altLang="en-US" dirty="0" smtClean="0"/>
              <a:t>Due </a:t>
            </a:r>
            <a:r>
              <a:rPr lang="en-GB" altLang="en-US" dirty="0" smtClean="0"/>
              <a:t>on a Thursday and sent home on a Friday. </a:t>
            </a:r>
          </a:p>
          <a:p>
            <a:endParaRPr lang="en-GB" altLang="en-US" dirty="0" smtClean="0"/>
          </a:p>
          <a:p>
            <a:r>
              <a:rPr lang="en-GB" altLang="en-US" dirty="0" smtClean="0"/>
              <a:t>NB some homework will also be set on Anton &amp; </a:t>
            </a:r>
            <a:r>
              <a:rPr lang="en-GB" altLang="en-US" dirty="0" smtClean="0"/>
              <a:t>TTRS- </a:t>
            </a:r>
            <a:r>
              <a:rPr lang="en-GB" altLang="en-US" dirty="0" smtClean="0"/>
              <a:t>a primary school resource available online with unique logins for your child</a:t>
            </a:r>
            <a:r>
              <a:rPr lang="en-GB" altLang="en-US" dirty="0" smtClean="0"/>
              <a:t>. DO NOT CHANGE</a:t>
            </a:r>
            <a:r>
              <a:rPr lang="en-GB" altLang="en-US" baseline="0" dirty="0" smtClean="0"/>
              <a:t> PASSWORDS. </a:t>
            </a:r>
            <a:endParaRPr lang="en-GB" altLang="en-US" dirty="0" smtClean="0"/>
          </a:p>
          <a:p>
            <a:endParaRPr lang="en-GB" altLang="en-US" dirty="0" smtClean="0"/>
          </a:p>
          <a:p>
            <a:r>
              <a:rPr lang="en-GB" altLang="en-US" dirty="0" smtClean="0"/>
              <a:t>Spellings are sent home (10 a week) a mixture of spellings</a:t>
            </a:r>
            <a:r>
              <a:rPr lang="en-GB" altLang="en-US" baseline="0" dirty="0" smtClean="0"/>
              <a:t> from the spelling rule we will be focussing on the following week and 3 words from the Y3/Y4 statutory list.  SEND special words for some children.</a:t>
            </a:r>
            <a:endParaRPr lang="en-GB" altLang="en-US" dirty="0" smtClean="0"/>
          </a:p>
          <a:p>
            <a:endParaRPr lang="en-GB" altLang="en-US" dirty="0" smtClean="0"/>
          </a:p>
          <a:p>
            <a:r>
              <a:rPr lang="en-GB" altLang="en-US" dirty="0" smtClean="0"/>
              <a:t>Should I be helping my child with their homework? Please do help encourage your child to complete their homework but allow them space to try it on their own too and do not worry if they make mistakes!  Break it into small times of doing </a:t>
            </a:r>
            <a:r>
              <a:rPr lang="en-GB" altLang="en-US" dirty="0" smtClean="0"/>
              <a:t>it. Reading is the priority. </a:t>
            </a:r>
            <a:endParaRPr lang="en-GB" altLang="en-US" dirty="0" smtClean="0"/>
          </a:p>
          <a:p>
            <a:endParaRPr lang="en-GB" altLang="en-US" dirty="0" smtClean="0"/>
          </a:p>
        </p:txBody>
      </p:sp>
      <p:sp>
        <p:nvSpPr>
          <p:cNvPr id="163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981C0D8-BB0A-45EC-8E9C-04423561A5F0}" type="slidenum">
              <a:rPr lang="en-GB" altLang="en-US" smtClean="0">
                <a:latin typeface="Arial" panose="020B0604020202020204" pitchFamily="34" charset="0"/>
              </a:rPr>
              <a:pPr>
                <a:spcBef>
                  <a:spcPct val="0"/>
                </a:spcBef>
              </a:pPr>
              <a:t>8</a:t>
            </a:fld>
            <a:endParaRPr lang="en-GB" altLang="en-US" smtClean="0">
              <a:latin typeface="Arial" panose="020B060402020202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smtClean="0"/>
              <a:t>LC</a:t>
            </a:r>
          </a:p>
          <a:p>
            <a:endParaRPr lang="en-GB" altLang="en-US" dirty="0" smtClean="0"/>
          </a:p>
          <a:p>
            <a:r>
              <a:rPr lang="en-GB" altLang="en-US" dirty="0" smtClean="0"/>
              <a:t>This</a:t>
            </a:r>
            <a:r>
              <a:rPr lang="en-GB" altLang="en-US" baseline="0" dirty="0" smtClean="0"/>
              <a:t> is what ANTON looks like. </a:t>
            </a:r>
            <a:endParaRPr lang="en-GB" altLang="en-US" dirty="0" smtClean="0"/>
          </a:p>
          <a:p>
            <a:endParaRPr lang="en-GB" altLang="en-US" dirty="0" smtClean="0"/>
          </a:p>
          <a:p>
            <a:r>
              <a:rPr lang="en-GB" altLang="en-US" dirty="0" smtClean="0"/>
              <a:t>Should </a:t>
            </a:r>
            <a:r>
              <a:rPr lang="en-GB" altLang="en-US" dirty="0" smtClean="0"/>
              <a:t>I be helping my child with their homework? Please do help encourage your child to complete their homework but allow them space to try it on their own too and do not worry if they make mistakes!  Break it into small </a:t>
            </a:r>
            <a:r>
              <a:rPr lang="en-GB" altLang="en-US" dirty="0" smtClean="0"/>
              <a:t>times.</a:t>
            </a:r>
            <a:r>
              <a:rPr lang="en-GB" altLang="en-US" baseline="0" dirty="0" smtClean="0"/>
              <a:t> Reading is the priority!</a:t>
            </a:r>
            <a:endParaRPr lang="en-GB" altLang="en-US" dirty="0" smtClean="0"/>
          </a:p>
          <a:p>
            <a:endParaRPr lang="en-GB" altLang="en-US" dirty="0" smtClean="0"/>
          </a:p>
          <a:p>
            <a:endParaRPr lang="en-GB" altLang="en-US" dirty="0" smtClean="0"/>
          </a:p>
        </p:txBody>
      </p:sp>
      <p:sp>
        <p:nvSpPr>
          <p:cNvPr id="163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981C0D8-BB0A-45EC-8E9C-04423561A5F0}" type="slidenum">
              <a:rPr lang="en-GB" altLang="en-US" smtClean="0">
                <a:latin typeface="Arial" panose="020B0604020202020204" pitchFamily="34" charset="0"/>
              </a:rPr>
              <a:pPr>
                <a:spcBef>
                  <a:spcPct val="0"/>
                </a:spcBef>
              </a:pPr>
              <a:t>9</a:t>
            </a:fld>
            <a:endParaRPr lang="en-GB" altLang="en-US" smtClean="0">
              <a:latin typeface="Arial" panose="020B0604020202020204" pitchFamily="34" charset="0"/>
            </a:endParaRPr>
          </a:p>
        </p:txBody>
      </p:sp>
    </p:spTree>
    <p:extLst>
      <p:ext uri="{BB962C8B-B14F-4D97-AF65-F5344CB8AC3E}">
        <p14:creationId xmlns:p14="http://schemas.microsoft.com/office/powerpoint/2010/main" val="4294919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smtClean="0"/>
              <a:t>SB</a:t>
            </a:r>
          </a:p>
          <a:p>
            <a:r>
              <a:rPr lang="en-GB" altLang="en-US" dirty="0" smtClean="0"/>
              <a:t>Any</a:t>
            </a:r>
            <a:r>
              <a:rPr lang="en-GB" altLang="en-US" baseline="0" dirty="0" smtClean="0"/>
              <a:t> children out for the smartphone free video.</a:t>
            </a:r>
            <a:endParaRPr lang="en-GB" altLang="en-US" dirty="0" smtClean="0"/>
          </a:p>
          <a:p>
            <a:r>
              <a:rPr lang="en-GB" altLang="en-US" dirty="0" smtClean="0"/>
              <a:t>We</a:t>
            </a:r>
            <a:r>
              <a:rPr lang="en-GB" altLang="en-US" baseline="0" dirty="0" smtClean="0"/>
              <a:t> are living in a digital world and as the homework is going to be online, here are some links to helpful websites around online safety.  </a:t>
            </a:r>
            <a:endParaRPr lang="en-GB" altLang="en-US" dirty="0" smtClean="0"/>
          </a:p>
        </p:txBody>
      </p:sp>
      <p:sp>
        <p:nvSpPr>
          <p:cNvPr id="163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981C0D8-BB0A-45EC-8E9C-04423561A5F0}" type="slidenum">
              <a:rPr lang="en-GB" altLang="en-US" smtClean="0">
                <a:latin typeface="Arial" panose="020B0604020202020204" pitchFamily="34" charset="0"/>
              </a:rPr>
              <a:pPr>
                <a:spcBef>
                  <a:spcPct val="0"/>
                </a:spcBef>
              </a:pPr>
              <a:t>10</a:t>
            </a:fld>
            <a:endParaRPr lang="en-GB" altLang="en-US" smtClean="0">
              <a:latin typeface="Arial" panose="020B0604020202020204" pitchFamily="34" charset="0"/>
            </a:endParaRPr>
          </a:p>
        </p:txBody>
      </p:sp>
    </p:spTree>
    <p:extLst>
      <p:ext uri="{BB962C8B-B14F-4D97-AF65-F5344CB8AC3E}">
        <p14:creationId xmlns:p14="http://schemas.microsoft.com/office/powerpoint/2010/main" val="2175679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AS</a:t>
            </a:r>
            <a:endParaRPr lang="en-GB" dirty="0"/>
          </a:p>
        </p:txBody>
      </p:sp>
      <p:sp>
        <p:nvSpPr>
          <p:cNvPr id="4" name="Slide Number Placeholder 3"/>
          <p:cNvSpPr>
            <a:spLocks noGrp="1"/>
          </p:cNvSpPr>
          <p:nvPr>
            <p:ph type="sldNum" sz="quarter" idx="10"/>
          </p:nvPr>
        </p:nvSpPr>
        <p:spPr/>
        <p:txBody>
          <a:bodyPr/>
          <a:lstStyle/>
          <a:p>
            <a:pPr>
              <a:defRPr/>
            </a:pPr>
            <a:fld id="{5A7CFE84-D64E-4864-AD94-7D4203014F42}" type="slidenum">
              <a:rPr lang="en-GB" altLang="en-US" smtClean="0"/>
              <a:pPr>
                <a:defRPr/>
              </a:pPr>
              <a:t>11</a:t>
            </a:fld>
            <a:endParaRPr lang="en-GB" altLang="en-US"/>
          </a:p>
        </p:txBody>
      </p:sp>
    </p:spTree>
    <p:extLst>
      <p:ext uri="{BB962C8B-B14F-4D97-AF65-F5344CB8AC3E}">
        <p14:creationId xmlns:p14="http://schemas.microsoft.com/office/powerpoint/2010/main" val="11285694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smtClean="0"/>
              <a:t>3- 5 </a:t>
            </a:r>
            <a:r>
              <a:rPr lang="en-GB" altLang="en-US" dirty="0" smtClean="0"/>
              <a:t>times a week</a:t>
            </a:r>
          </a:p>
          <a:p>
            <a:r>
              <a:rPr lang="en-GB" altLang="en-US" dirty="0" smtClean="0"/>
              <a:t>Books to come home over the next week. </a:t>
            </a:r>
            <a:endParaRPr lang="en-GB" altLang="en-US" dirty="0" smtClean="0"/>
          </a:p>
          <a:p>
            <a:r>
              <a:rPr lang="en-GB" sz="1200" b="0" kern="1200" dirty="0" smtClean="0">
                <a:solidFill>
                  <a:schemeClr val="tx1"/>
                </a:solidFill>
                <a:effectLst/>
                <a:latin typeface="+mn-lt"/>
                <a:ea typeface="+mn-ea"/>
                <a:cs typeface="+mn-cs"/>
              </a:rPr>
              <a:t>Reading </a:t>
            </a:r>
            <a:r>
              <a:rPr lang="en-GB" sz="1200" b="0" kern="1200" dirty="0" smtClean="0">
                <a:solidFill>
                  <a:schemeClr val="tx1"/>
                </a:solidFill>
                <a:effectLst/>
                <a:latin typeface="+mn-lt"/>
                <a:ea typeface="+mn-ea"/>
                <a:cs typeface="+mn-cs"/>
              </a:rPr>
              <a:t>with your child is the number 1 way to help your child develop as a learner.  The skill of reading is not just decoding the words.  Reading is also about so many life skills, like inferring what the characters are up to based upon the description of their actions.  So, please read to your child.  Read with your child their reading book.  Read their reading book to them as well from time to time if it is dragging on a bit!  Read, read, read, read, </a:t>
            </a:r>
            <a:r>
              <a:rPr lang="en-GB" sz="1200" b="0" kern="1200" dirty="0" smtClean="0">
                <a:solidFill>
                  <a:schemeClr val="tx1"/>
                </a:solidFill>
                <a:effectLst/>
                <a:latin typeface="+mn-lt"/>
                <a:ea typeface="+mn-ea"/>
                <a:cs typeface="+mn-cs"/>
              </a:rPr>
              <a:t>read! How </a:t>
            </a:r>
            <a:r>
              <a:rPr lang="en-GB" sz="1200" b="0" kern="1200" dirty="0" smtClean="0">
                <a:solidFill>
                  <a:schemeClr val="tx1"/>
                </a:solidFill>
                <a:effectLst/>
                <a:latin typeface="+mn-lt"/>
                <a:ea typeface="+mn-ea"/>
                <a:cs typeface="+mn-cs"/>
              </a:rPr>
              <a:t>much reading?  We encourage you and your child / children to read at least 3 times a week together.  </a:t>
            </a:r>
            <a:endParaRPr lang="en-GB" sz="1200" b="1" kern="1200" dirty="0" smtClean="0">
              <a:solidFill>
                <a:schemeClr val="tx1"/>
              </a:solidFill>
              <a:effectLst/>
              <a:latin typeface="+mn-lt"/>
              <a:ea typeface="+mn-ea"/>
              <a:cs typeface="+mn-cs"/>
            </a:endParaRPr>
          </a:p>
          <a:p>
            <a:r>
              <a:rPr lang="en-GB" sz="1200" b="0" kern="1200" dirty="0" smtClean="0">
                <a:solidFill>
                  <a:schemeClr val="tx1"/>
                </a:solidFill>
                <a:effectLst/>
                <a:latin typeface="+mn-lt"/>
                <a:ea typeface="+mn-ea"/>
                <a:cs typeface="+mn-cs"/>
              </a:rPr>
              <a:t>Reading </a:t>
            </a:r>
            <a:r>
              <a:rPr lang="en-GB" sz="1200" b="0" kern="1200" dirty="0" smtClean="0">
                <a:solidFill>
                  <a:schemeClr val="tx1"/>
                </a:solidFill>
                <a:effectLst/>
                <a:latin typeface="+mn-lt"/>
                <a:ea typeface="+mn-ea"/>
                <a:cs typeface="+mn-cs"/>
              </a:rPr>
              <a:t>records—If </a:t>
            </a:r>
            <a:r>
              <a:rPr lang="en-GB" sz="1200" b="0" kern="1200" dirty="0" smtClean="0">
                <a:solidFill>
                  <a:schemeClr val="tx1"/>
                </a:solidFill>
                <a:effectLst/>
                <a:latin typeface="+mn-lt"/>
                <a:ea typeface="+mn-ea"/>
                <a:cs typeface="+mn-cs"/>
              </a:rPr>
              <a:t>you are able to write a note in here each time you read, brilliant.  If you simply date and initial it that keeps things </a:t>
            </a:r>
            <a:r>
              <a:rPr lang="en-GB" sz="1200" b="0" kern="1200" dirty="0" smtClean="0">
                <a:solidFill>
                  <a:schemeClr val="tx1"/>
                </a:solidFill>
                <a:effectLst/>
                <a:latin typeface="+mn-lt"/>
                <a:ea typeface="+mn-ea"/>
                <a:cs typeface="+mn-cs"/>
              </a:rPr>
              <a:t>simple.</a:t>
            </a:r>
            <a:r>
              <a:rPr lang="en-GB" sz="1200" b="0" kern="1200" baseline="0" dirty="0" smtClean="0">
                <a:solidFill>
                  <a:schemeClr val="tx1"/>
                </a:solidFill>
                <a:effectLst/>
                <a:latin typeface="+mn-lt"/>
                <a:ea typeface="+mn-ea"/>
                <a:cs typeface="+mn-cs"/>
              </a:rPr>
              <a:t> </a:t>
            </a:r>
            <a:r>
              <a:rPr lang="en-GB" sz="1200" b="0" kern="1200" dirty="0" smtClean="0">
                <a:solidFill>
                  <a:schemeClr val="tx1"/>
                </a:solidFill>
                <a:effectLst/>
                <a:latin typeface="+mn-lt"/>
                <a:ea typeface="+mn-ea"/>
                <a:cs typeface="+mn-cs"/>
              </a:rPr>
              <a:t>So</a:t>
            </a:r>
            <a:r>
              <a:rPr lang="en-GB" sz="1200" b="0" kern="1200" dirty="0" smtClean="0">
                <a:solidFill>
                  <a:schemeClr val="tx1"/>
                </a:solidFill>
                <a:effectLst/>
                <a:latin typeface="+mn-lt"/>
                <a:ea typeface="+mn-ea"/>
                <a:cs typeface="+mn-cs"/>
              </a:rPr>
              <a:t>, please ensure you read, that is the number 1 priority.  The reading record is helpful but not essential.</a:t>
            </a:r>
            <a:endParaRPr lang="en-GB" sz="1200" b="1" kern="1200" dirty="0" smtClean="0">
              <a:solidFill>
                <a:schemeClr val="tx1"/>
              </a:solidFill>
              <a:effectLst/>
              <a:latin typeface="+mn-lt"/>
              <a:ea typeface="+mn-ea"/>
              <a:cs typeface="+mn-cs"/>
            </a:endParaRPr>
          </a:p>
          <a:p>
            <a:r>
              <a:rPr lang="en-GB" sz="1200" b="0" kern="1200" dirty="0" smtClean="0">
                <a:solidFill>
                  <a:schemeClr val="tx1"/>
                </a:solidFill>
                <a:effectLst/>
                <a:latin typeface="+mn-lt"/>
                <a:ea typeface="+mn-ea"/>
                <a:cs typeface="+mn-cs"/>
              </a:rPr>
              <a:t>We encourage and train the children to record their reading as well as they gain more confidence. </a:t>
            </a:r>
            <a:endParaRPr lang="en-GB" sz="1200" b="1" kern="1200" dirty="0" smtClean="0">
              <a:solidFill>
                <a:schemeClr val="tx1"/>
              </a:solidFill>
              <a:effectLst/>
              <a:latin typeface="+mn-lt"/>
              <a:ea typeface="+mn-ea"/>
              <a:cs typeface="+mn-cs"/>
            </a:endParaRPr>
          </a:p>
          <a:p>
            <a:r>
              <a:rPr lang="en-GB" sz="1200" b="0" kern="1200" dirty="0" smtClean="0">
                <a:solidFill>
                  <a:schemeClr val="tx1"/>
                </a:solidFill>
                <a:effectLst/>
                <a:latin typeface="+mn-lt"/>
                <a:ea typeface="+mn-ea"/>
                <a:cs typeface="+mn-cs"/>
              </a:rPr>
              <a:t>The most important thing is that they are heard by an adult at home. Please do let your child’s teacher know should there be any major concerns regarding this</a:t>
            </a:r>
            <a:r>
              <a:rPr lang="en-GB" sz="1200" b="0" kern="1200" dirty="0" smtClean="0">
                <a:solidFill>
                  <a:schemeClr val="tx1"/>
                </a:solidFill>
                <a:effectLst/>
                <a:latin typeface="+mn-lt"/>
                <a:ea typeface="+mn-ea"/>
                <a:cs typeface="+mn-cs"/>
              </a:rPr>
              <a:t>.</a:t>
            </a:r>
          </a:p>
          <a:p>
            <a:endParaRPr lang="en-GB" sz="1200" b="1"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 </a:t>
            </a:r>
          </a:p>
          <a:p>
            <a:endParaRPr lang="en-GB" altLang="en-US" dirty="0" smtClean="0"/>
          </a:p>
          <a:p>
            <a:r>
              <a:rPr lang="en-GB" altLang="en-US" dirty="0" smtClean="0"/>
              <a:t>More confident can write in reading record – </a:t>
            </a:r>
          </a:p>
          <a:p>
            <a:endParaRPr lang="en-GB" altLang="en-US" dirty="0" smtClean="0"/>
          </a:p>
          <a:p>
            <a:r>
              <a:rPr lang="en-GB" altLang="en-US" dirty="0" smtClean="0"/>
              <a:t>Parents can write about tricky words – fluency – decoding and clarification of unknown words but it does not have to be onerous</a:t>
            </a:r>
          </a:p>
        </p:txBody>
      </p:sp>
      <p:sp>
        <p:nvSpPr>
          <p:cNvPr id="194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0A71F52E-F4B1-4D3C-A07C-667357BF03F4}" type="slidenum">
              <a:rPr lang="en-GB" altLang="en-US" smtClean="0">
                <a:latin typeface="Arial" panose="020B0604020202020204" pitchFamily="34" charset="0"/>
              </a:rPr>
              <a:pPr>
                <a:spcBef>
                  <a:spcPct val="0"/>
                </a:spcBef>
              </a:pPr>
              <a:t>12</a:t>
            </a:fld>
            <a:endParaRPr lang="en-GB" altLang="en-US" smtClean="0">
              <a:latin typeface="Arial" panose="020B060402020202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smtClean="0"/>
              <a:t>We</a:t>
            </a:r>
            <a:r>
              <a:rPr lang="en-GB" altLang="en-US" baseline="0" dirty="0" smtClean="0"/>
              <a:t> have a big library! Although there are books specifically for y5 and 6, it can still be difficult to chose the right level of book. </a:t>
            </a:r>
            <a:endParaRPr lang="en-GB" altLang="en-US" dirty="0" smtClean="0"/>
          </a:p>
        </p:txBody>
      </p:sp>
      <p:sp>
        <p:nvSpPr>
          <p:cNvPr id="194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0A71F52E-F4B1-4D3C-A07C-667357BF03F4}" type="slidenum">
              <a:rPr lang="en-GB" altLang="en-US" smtClean="0">
                <a:latin typeface="Arial" panose="020B0604020202020204" pitchFamily="34" charset="0"/>
              </a:rPr>
              <a:pPr>
                <a:spcBef>
                  <a:spcPct val="0"/>
                </a:spcBef>
              </a:pPr>
              <a:t>13</a:t>
            </a:fld>
            <a:endParaRPr lang="en-GB" altLang="en-US" smtClean="0">
              <a:latin typeface="Arial" panose="020B0604020202020204" pitchFamily="34" charset="0"/>
            </a:endParaRPr>
          </a:p>
        </p:txBody>
      </p:sp>
    </p:spTree>
    <p:extLst>
      <p:ext uri="{BB962C8B-B14F-4D97-AF65-F5344CB8AC3E}">
        <p14:creationId xmlns:p14="http://schemas.microsoft.com/office/powerpoint/2010/main" val="22594807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5A7CFE84-D64E-4864-AD94-7D4203014F42}" type="slidenum">
              <a:rPr lang="en-GB" altLang="en-US" smtClean="0"/>
              <a:pPr>
                <a:defRPr/>
              </a:pPr>
              <a:t>14</a:t>
            </a:fld>
            <a:endParaRPr lang="en-GB" altLang="en-US"/>
          </a:p>
        </p:txBody>
      </p:sp>
    </p:spTree>
    <p:extLst>
      <p:ext uri="{BB962C8B-B14F-4D97-AF65-F5344CB8AC3E}">
        <p14:creationId xmlns:p14="http://schemas.microsoft.com/office/powerpoint/2010/main" val="27306655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dirty="0" smtClean="0"/>
              <a:t>LB</a:t>
            </a:r>
            <a:endParaRPr lang="en-US" altLang="en-US" dirty="0" smtClean="0"/>
          </a:p>
        </p:txBody>
      </p:sp>
      <p:sp>
        <p:nvSpPr>
          <p:cNvPr id="225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9749C2E-6A3F-4612-BEEC-FBD5551A33B5}" type="slidenum">
              <a:rPr lang="en-GB" altLang="en-US" smtClean="0">
                <a:latin typeface="Arial" panose="020B0604020202020204" pitchFamily="34" charset="0"/>
              </a:rPr>
              <a:pPr>
                <a:spcBef>
                  <a:spcPct val="0"/>
                </a:spcBef>
              </a:pPr>
              <a:t>15</a:t>
            </a:fld>
            <a:endParaRPr lang="en-GB" altLang="en-US" smtClean="0">
              <a:latin typeface="Arial" panose="020B060402020202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AS</a:t>
            </a:r>
            <a:endParaRPr lang="en-GB" dirty="0"/>
          </a:p>
        </p:txBody>
      </p:sp>
      <p:sp>
        <p:nvSpPr>
          <p:cNvPr id="4" name="Slide Number Placeholder 3"/>
          <p:cNvSpPr>
            <a:spLocks noGrp="1"/>
          </p:cNvSpPr>
          <p:nvPr>
            <p:ph type="sldNum" sz="quarter" idx="10"/>
          </p:nvPr>
        </p:nvSpPr>
        <p:spPr/>
        <p:txBody>
          <a:bodyPr/>
          <a:lstStyle/>
          <a:p>
            <a:pPr>
              <a:defRPr/>
            </a:pPr>
            <a:fld id="{5A7CFE84-D64E-4864-AD94-7D4203014F42}" type="slidenum">
              <a:rPr lang="en-GB" altLang="en-US" smtClean="0"/>
              <a:pPr>
                <a:defRPr/>
              </a:pPr>
              <a:t>16</a:t>
            </a:fld>
            <a:endParaRPr lang="en-GB" altLang="en-US"/>
          </a:p>
        </p:txBody>
      </p:sp>
    </p:spTree>
    <p:extLst>
      <p:ext uri="{BB962C8B-B14F-4D97-AF65-F5344CB8AC3E}">
        <p14:creationId xmlns:p14="http://schemas.microsoft.com/office/powerpoint/2010/main" val="9544432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dirty="0" smtClean="0"/>
              <a:t>Stamps</a:t>
            </a:r>
            <a:r>
              <a:rPr lang="en-US" altLang="en-US" baseline="0" dirty="0" smtClean="0"/>
              <a:t> may be given out for work, showing our school values etc. The stamp cards are in the back of the reading records so must be in school every day. Once they have filled their stamp chart, they will go to </a:t>
            </a:r>
            <a:r>
              <a:rPr lang="en-US" altLang="en-US" baseline="0" dirty="0" err="1" smtClean="0"/>
              <a:t>Mrs</a:t>
            </a:r>
            <a:r>
              <a:rPr lang="en-US" altLang="en-US" baseline="0" dirty="0" smtClean="0"/>
              <a:t> Lilywhite’s office for a reward. </a:t>
            </a:r>
          </a:p>
          <a:p>
            <a:r>
              <a:rPr lang="en-US" altLang="en-US" baseline="0" dirty="0" smtClean="0"/>
              <a:t>Class points are given out for whole class achievements and they then earn a class treat once they reach 100 points. </a:t>
            </a:r>
          </a:p>
          <a:p>
            <a:r>
              <a:rPr lang="en-US" altLang="en-US" baseline="0" dirty="0" smtClean="0"/>
              <a:t>Turn it around is used when we have to speak to a child more than once about their behavior. If the child is put on the turn it around, the have a chance to come off before the next natural break. If the behavior continues, the child completes a reflection form which is sent home and is expected to be signed and sent back to school the following day. </a:t>
            </a:r>
            <a:endParaRPr lang="en-US" altLang="en-US" dirty="0" smtClean="0"/>
          </a:p>
        </p:txBody>
      </p:sp>
      <p:sp>
        <p:nvSpPr>
          <p:cNvPr id="25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BBCA743-4CB7-42B1-85DE-3FF85B589617}" type="slidenum">
              <a:rPr lang="en-GB" altLang="en-US" smtClean="0">
                <a:latin typeface="Arial" panose="020B0604020202020204" pitchFamily="34" charset="0"/>
              </a:rPr>
              <a:pPr>
                <a:spcBef>
                  <a:spcPct val="0"/>
                </a:spcBef>
              </a:pPr>
              <a:t>17</a:t>
            </a:fld>
            <a:endParaRPr lang="en-GB" altLang="en-US" smtClean="0">
              <a:latin typeface="Arial" panose="020B0604020202020204" pitchFamily="34" charset="0"/>
            </a:endParaRPr>
          </a:p>
        </p:txBody>
      </p:sp>
    </p:spTree>
    <p:extLst>
      <p:ext uri="{BB962C8B-B14F-4D97-AF65-F5344CB8AC3E}">
        <p14:creationId xmlns:p14="http://schemas.microsoft.com/office/powerpoint/2010/main" val="26214075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dirty="0" smtClean="0"/>
              <a:t>We</a:t>
            </a:r>
            <a:r>
              <a:rPr lang="en-US" altLang="en-US" baseline="0" dirty="0" smtClean="0"/>
              <a:t> always need parent helpers!</a:t>
            </a:r>
          </a:p>
          <a:p>
            <a:r>
              <a:rPr lang="en-US" altLang="en-US" baseline="0" dirty="0" smtClean="0"/>
              <a:t>Healthy snack- nothing wrapped. We do not provide fruit in the junior school (unlike the infants). </a:t>
            </a:r>
          </a:p>
          <a:p>
            <a:r>
              <a:rPr lang="en-US" altLang="en-US" baseline="0" dirty="0" smtClean="0"/>
              <a:t>We have a lot of unnamed uniform currently, especially trousers and jumpers!</a:t>
            </a:r>
          </a:p>
          <a:p>
            <a:r>
              <a:rPr lang="en-US" altLang="en-US" baseline="0" dirty="0" smtClean="0"/>
              <a:t>We will provide fidgets in school. Children should not be bringing anything like this unless a conversation has been had with the class teacher/SLT in advance. </a:t>
            </a:r>
            <a:endParaRPr lang="en-US" altLang="en-US" dirty="0" smtClean="0"/>
          </a:p>
        </p:txBody>
      </p:sp>
      <p:sp>
        <p:nvSpPr>
          <p:cNvPr id="25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BBCA743-4CB7-42B1-85DE-3FF85B589617}" type="slidenum">
              <a:rPr lang="en-GB" altLang="en-US" smtClean="0">
                <a:latin typeface="Arial" panose="020B0604020202020204" pitchFamily="34" charset="0"/>
              </a:rPr>
              <a:pPr>
                <a:spcBef>
                  <a:spcPct val="0"/>
                </a:spcBef>
              </a:pPr>
              <a:t>18</a:t>
            </a:fld>
            <a:endParaRPr lang="en-GB" altLang="en-US" smtClean="0">
              <a:latin typeface="Arial" panose="020B0604020202020204"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smtClean="0"/>
          </a:p>
          <a:p>
            <a:endParaRPr lang="en-GB" altLang="en-US" dirty="0" smtClean="0"/>
          </a:p>
          <a:p>
            <a:endParaRPr lang="en-GB" altLang="en-US" dirty="0" smtClean="0"/>
          </a:p>
        </p:txBody>
      </p:sp>
      <p:sp>
        <p:nvSpPr>
          <p:cNvPr id="276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9A30B38-71BE-45D6-90F5-303DDF5B0B7B}" type="slidenum">
              <a:rPr lang="en-GB" altLang="en-US" smtClean="0">
                <a:latin typeface="Arial" panose="020B0604020202020204" pitchFamily="34" charset="0"/>
              </a:rPr>
              <a:pPr>
                <a:spcBef>
                  <a:spcPct val="0"/>
                </a:spcBef>
              </a:pPr>
              <a:t>19</a:t>
            </a:fld>
            <a:endParaRPr lang="en-GB" altLang="en-US" smtClean="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CF18391F-7C62-42A6-B0BA-F809A3A36967}" type="slidenum">
              <a:rPr lang="en-GB" altLang="en-US"/>
              <a:pPr>
                <a:defRPr/>
              </a:pPr>
              <a:t>‹#›</a:t>
            </a:fld>
            <a:endParaRPr lang="en-GB" altLang="en-US"/>
          </a:p>
        </p:txBody>
      </p:sp>
    </p:spTree>
    <p:extLst>
      <p:ext uri="{BB962C8B-B14F-4D97-AF65-F5344CB8AC3E}">
        <p14:creationId xmlns:p14="http://schemas.microsoft.com/office/powerpoint/2010/main" val="17057715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E3D3A092-D1F9-4DB6-A6EE-56EB902D6821}" type="slidenum">
              <a:rPr lang="en-GB" altLang="en-US"/>
              <a:pPr>
                <a:defRPr/>
              </a:pPr>
              <a:t>‹#›</a:t>
            </a:fld>
            <a:endParaRPr lang="en-GB" altLang="en-US"/>
          </a:p>
        </p:txBody>
      </p:sp>
    </p:spTree>
    <p:extLst>
      <p:ext uri="{BB962C8B-B14F-4D97-AF65-F5344CB8AC3E}">
        <p14:creationId xmlns:p14="http://schemas.microsoft.com/office/powerpoint/2010/main" val="18049858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40F51252-5985-4226-B509-65AEA30927E2}" type="slidenum">
              <a:rPr lang="en-GB" altLang="en-US"/>
              <a:pPr>
                <a:defRPr/>
              </a:pPr>
              <a:t>‹#›</a:t>
            </a:fld>
            <a:endParaRPr lang="en-GB" altLang="en-US"/>
          </a:p>
        </p:txBody>
      </p:sp>
    </p:spTree>
    <p:extLst>
      <p:ext uri="{BB962C8B-B14F-4D97-AF65-F5344CB8AC3E}">
        <p14:creationId xmlns:p14="http://schemas.microsoft.com/office/powerpoint/2010/main" val="9681983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113441F3-95BA-4FDB-997A-D4ABBF39B5C6}" type="slidenum">
              <a:rPr lang="en-GB" altLang="en-US"/>
              <a:pPr>
                <a:defRPr/>
              </a:pPr>
              <a:t>‹#›</a:t>
            </a:fld>
            <a:endParaRPr lang="en-GB" altLang="en-US"/>
          </a:p>
        </p:txBody>
      </p:sp>
    </p:spTree>
    <p:extLst>
      <p:ext uri="{BB962C8B-B14F-4D97-AF65-F5344CB8AC3E}">
        <p14:creationId xmlns:p14="http://schemas.microsoft.com/office/powerpoint/2010/main" val="12709567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p>
        </p:txBody>
      </p:sp>
      <p:sp>
        <p:nvSpPr>
          <p:cNvPr id="8" name="Rectangle 5"/>
          <p:cNvSpPr>
            <a:spLocks noGrp="1" noChangeArrowheads="1"/>
          </p:cNvSpPr>
          <p:nvPr>
            <p:ph type="ftr" sz="quarter" idx="11"/>
          </p:nvPr>
        </p:nvSpPr>
        <p:spPr>
          <a:ln/>
        </p:spPr>
        <p:txBody>
          <a:bodyPr/>
          <a:lstStyle>
            <a:lvl1pPr>
              <a:defRPr/>
            </a:lvl1pPr>
          </a:lstStyle>
          <a:p>
            <a:pPr>
              <a:defRPr/>
            </a:pPr>
            <a:endParaRPr lang="en-GB"/>
          </a:p>
        </p:txBody>
      </p:sp>
      <p:sp>
        <p:nvSpPr>
          <p:cNvPr id="9" name="Rectangle 6"/>
          <p:cNvSpPr>
            <a:spLocks noGrp="1" noChangeArrowheads="1"/>
          </p:cNvSpPr>
          <p:nvPr>
            <p:ph type="sldNum" sz="quarter" idx="12"/>
          </p:nvPr>
        </p:nvSpPr>
        <p:spPr>
          <a:ln/>
        </p:spPr>
        <p:txBody>
          <a:bodyPr/>
          <a:lstStyle>
            <a:lvl1pPr>
              <a:defRPr/>
            </a:lvl1pPr>
          </a:lstStyle>
          <a:p>
            <a:pPr>
              <a:defRPr/>
            </a:pPr>
            <a:fld id="{CD4D9318-4E82-444D-8A6C-72F3054D87E6}" type="slidenum">
              <a:rPr lang="en-GB" altLang="en-US"/>
              <a:pPr>
                <a:defRPr/>
              </a:pPr>
              <a:t>‹#›</a:t>
            </a:fld>
            <a:endParaRPr lang="en-GB" altLang="en-US"/>
          </a:p>
        </p:txBody>
      </p:sp>
    </p:spTree>
    <p:extLst>
      <p:ext uri="{BB962C8B-B14F-4D97-AF65-F5344CB8AC3E}">
        <p14:creationId xmlns:p14="http://schemas.microsoft.com/office/powerpoint/2010/main" val="6718423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p>
        </p:txBody>
      </p:sp>
      <p:sp>
        <p:nvSpPr>
          <p:cNvPr id="4" name="Rectangle 5"/>
          <p:cNvSpPr>
            <a:spLocks noGrp="1" noChangeArrowheads="1"/>
          </p:cNvSpPr>
          <p:nvPr>
            <p:ph type="ftr" sz="quarter" idx="11"/>
          </p:nvPr>
        </p:nvSpPr>
        <p:spPr>
          <a:ln/>
        </p:spPr>
        <p:txBody>
          <a:bodyPr/>
          <a:lstStyle>
            <a:lvl1pPr>
              <a:defRPr/>
            </a:lvl1pPr>
          </a:lstStyle>
          <a:p>
            <a:pPr>
              <a:defRPr/>
            </a:pPr>
            <a:endParaRPr lang="en-GB"/>
          </a:p>
        </p:txBody>
      </p:sp>
      <p:sp>
        <p:nvSpPr>
          <p:cNvPr id="5" name="Rectangle 6"/>
          <p:cNvSpPr>
            <a:spLocks noGrp="1" noChangeArrowheads="1"/>
          </p:cNvSpPr>
          <p:nvPr>
            <p:ph type="sldNum" sz="quarter" idx="12"/>
          </p:nvPr>
        </p:nvSpPr>
        <p:spPr>
          <a:ln/>
        </p:spPr>
        <p:txBody>
          <a:bodyPr/>
          <a:lstStyle>
            <a:lvl1pPr>
              <a:defRPr/>
            </a:lvl1pPr>
          </a:lstStyle>
          <a:p>
            <a:pPr>
              <a:defRPr/>
            </a:pPr>
            <a:fld id="{4653B829-4600-4659-959B-2434137905D0}" type="slidenum">
              <a:rPr lang="en-GB" altLang="en-US"/>
              <a:pPr>
                <a:defRPr/>
              </a:pPr>
              <a:t>‹#›</a:t>
            </a:fld>
            <a:endParaRPr lang="en-GB" altLang="en-US"/>
          </a:p>
        </p:txBody>
      </p:sp>
    </p:spTree>
    <p:extLst>
      <p:ext uri="{BB962C8B-B14F-4D97-AF65-F5344CB8AC3E}">
        <p14:creationId xmlns:p14="http://schemas.microsoft.com/office/powerpoint/2010/main" val="38682675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p>
        </p:txBody>
      </p:sp>
      <p:sp>
        <p:nvSpPr>
          <p:cNvPr id="3" name="Rectangle 5"/>
          <p:cNvSpPr>
            <a:spLocks noGrp="1" noChangeArrowheads="1"/>
          </p:cNvSpPr>
          <p:nvPr>
            <p:ph type="ftr" sz="quarter" idx="11"/>
          </p:nvPr>
        </p:nvSpPr>
        <p:spPr>
          <a:ln/>
        </p:spPr>
        <p:txBody>
          <a:bodyPr/>
          <a:lstStyle>
            <a:lvl1pPr>
              <a:defRPr/>
            </a:lvl1pPr>
          </a:lstStyle>
          <a:p>
            <a:pPr>
              <a:defRPr/>
            </a:pPr>
            <a:endParaRPr lang="en-GB"/>
          </a:p>
        </p:txBody>
      </p:sp>
      <p:sp>
        <p:nvSpPr>
          <p:cNvPr id="4" name="Rectangle 6"/>
          <p:cNvSpPr>
            <a:spLocks noGrp="1" noChangeArrowheads="1"/>
          </p:cNvSpPr>
          <p:nvPr>
            <p:ph type="sldNum" sz="quarter" idx="12"/>
          </p:nvPr>
        </p:nvSpPr>
        <p:spPr>
          <a:ln/>
        </p:spPr>
        <p:txBody>
          <a:bodyPr/>
          <a:lstStyle>
            <a:lvl1pPr>
              <a:defRPr/>
            </a:lvl1pPr>
          </a:lstStyle>
          <a:p>
            <a:pPr>
              <a:defRPr/>
            </a:pPr>
            <a:fld id="{6E257217-C30E-4691-98EF-3C5282D07570}" type="slidenum">
              <a:rPr lang="en-GB" altLang="en-US"/>
              <a:pPr>
                <a:defRPr/>
              </a:pPr>
              <a:t>‹#›</a:t>
            </a:fld>
            <a:endParaRPr lang="en-GB" altLang="en-US"/>
          </a:p>
        </p:txBody>
      </p:sp>
    </p:spTree>
    <p:extLst>
      <p:ext uri="{BB962C8B-B14F-4D97-AF65-F5344CB8AC3E}">
        <p14:creationId xmlns:p14="http://schemas.microsoft.com/office/powerpoint/2010/main" val="20157100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0F1DB898-DCFD-4B08-B1B4-364AE1C7338D}" type="slidenum">
              <a:rPr lang="en-GB" altLang="en-US"/>
              <a:pPr>
                <a:defRPr/>
              </a:pPr>
              <a:t>‹#›</a:t>
            </a:fld>
            <a:endParaRPr lang="en-GB" altLang="en-US"/>
          </a:p>
        </p:txBody>
      </p:sp>
    </p:spTree>
    <p:extLst>
      <p:ext uri="{BB962C8B-B14F-4D97-AF65-F5344CB8AC3E}">
        <p14:creationId xmlns:p14="http://schemas.microsoft.com/office/powerpoint/2010/main" val="24859491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9BC5E26A-3B61-4623-A588-BA9475DD3FCC}" type="slidenum">
              <a:rPr lang="en-GB" altLang="en-US"/>
              <a:pPr>
                <a:defRPr/>
              </a:pPr>
              <a:t>‹#›</a:t>
            </a:fld>
            <a:endParaRPr lang="en-GB" altLang="en-US"/>
          </a:p>
        </p:txBody>
      </p:sp>
    </p:spTree>
    <p:extLst>
      <p:ext uri="{BB962C8B-B14F-4D97-AF65-F5344CB8AC3E}">
        <p14:creationId xmlns:p14="http://schemas.microsoft.com/office/powerpoint/2010/main" val="58013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79D2B83F-BFBF-4B82-ACEE-B1BADF425049}" type="slidenum">
              <a:rPr lang="en-GB" altLang="en-US"/>
              <a:pPr>
                <a:defRPr/>
              </a:pPr>
              <a:t>‹#›</a:t>
            </a:fld>
            <a:endParaRPr lang="en-GB" altLang="en-US"/>
          </a:p>
        </p:txBody>
      </p:sp>
    </p:spTree>
    <p:extLst>
      <p:ext uri="{BB962C8B-B14F-4D97-AF65-F5344CB8AC3E}">
        <p14:creationId xmlns:p14="http://schemas.microsoft.com/office/powerpoint/2010/main" val="29875683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68F1D6D3-42D4-431C-BE1B-6F0CA5D3E289}" type="slidenum">
              <a:rPr lang="en-GB" altLang="en-US"/>
              <a:pPr>
                <a:defRPr/>
              </a:pPr>
              <a:t>‹#›</a:t>
            </a:fld>
            <a:endParaRPr lang="en-GB" altLang="en-US"/>
          </a:p>
        </p:txBody>
      </p:sp>
    </p:spTree>
    <p:extLst>
      <p:ext uri="{BB962C8B-B14F-4D97-AF65-F5344CB8AC3E}">
        <p14:creationId xmlns:p14="http://schemas.microsoft.com/office/powerpoint/2010/main" val="38091942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cs typeface="Arial" charset="0"/>
              </a:defRPr>
            </a:lvl1pPr>
          </a:lstStyle>
          <a:p>
            <a:pPr>
              <a:defRPr/>
            </a:pPr>
            <a:endParaRPr lang="en-GB"/>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cs typeface="Arial" charset="0"/>
              </a:defRPr>
            </a:lvl1pPr>
          </a:lstStyle>
          <a:p>
            <a:pPr>
              <a:defRPr/>
            </a:pPr>
            <a:endParaRPr lang="en-GB"/>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a:defRPr/>
            </a:pPr>
            <a:fld id="{5F4031B8-45D5-4FF4-A308-51730487C061}"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s.bennison@st-marys-jun.hants.sch.uk"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hyperlink" Target="mailto:ashore@st-marys-jun.hants.sch.uk" TargetMode="External"/><Relationship Id="rId5" Type="http://schemas.openxmlformats.org/officeDocument/2006/relationships/hyperlink" Target="mailto:e.candy@st-marys-jun.hants.sch.uk" TargetMode="External"/><Relationship Id="rId4" Type="http://schemas.openxmlformats.org/officeDocument/2006/relationships/hyperlink" Target="mailto:c.fogarty@st-marys-jun.hants.sch.uk"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hyperlink" Target="https://www.youtube.com/watch?v=h_xwJ5u9I8o" TargetMode="Externa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1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8"/>
          <p:cNvSpPr txBox="1">
            <a:spLocks noChangeArrowheads="1"/>
          </p:cNvSpPr>
          <p:nvPr/>
        </p:nvSpPr>
        <p:spPr bwMode="auto">
          <a:xfrm>
            <a:off x="133350" y="112985"/>
            <a:ext cx="8928100" cy="6556375"/>
          </a:xfrm>
          <a:prstGeom prst="rect">
            <a:avLst/>
          </a:prstGeom>
          <a:noFill/>
          <a:ln w="88900">
            <a:solidFill>
              <a:srgbClr val="00924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200"/>
          </a:p>
          <a:p>
            <a:pPr eaLnBrk="1" hangingPunct="1">
              <a:spcBef>
                <a:spcPct val="0"/>
              </a:spcBef>
              <a:buFontTx/>
              <a:buNone/>
            </a:pPr>
            <a:endParaRPr lang="en-GB" altLang="en-US" sz="1200"/>
          </a:p>
        </p:txBody>
      </p:sp>
      <p:pic>
        <p:nvPicPr>
          <p:cNvPr id="4099" name="Picture 6" descr="logo minus old basing"/>
          <p:cNvPicPr>
            <a:picLocks noChangeAspect="1" noChangeArrowheads="1"/>
          </p:cNvPicPr>
          <p:nvPr/>
        </p:nvPicPr>
        <p:blipFill>
          <a:blip r:embed="rId3">
            <a:extLst>
              <a:ext uri="{28A0092B-C50C-407E-A947-70E740481C1C}">
                <a14:useLocalDpi xmlns:a14="http://schemas.microsoft.com/office/drawing/2010/main" val="0"/>
              </a:ext>
            </a:extLst>
          </a:blip>
          <a:srcRect b="10381"/>
          <a:stretch>
            <a:fillRect/>
          </a:stretch>
        </p:blipFill>
        <p:spPr bwMode="auto">
          <a:xfrm>
            <a:off x="323850" y="260350"/>
            <a:ext cx="2805113" cy="1008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1"/>
          <p:cNvSpPr txBox="1">
            <a:spLocks noChangeArrowheads="1"/>
          </p:cNvSpPr>
          <p:nvPr/>
        </p:nvSpPr>
        <p:spPr bwMode="auto">
          <a:xfrm>
            <a:off x="755650" y="1301750"/>
            <a:ext cx="7848600"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r>
              <a:rPr lang="en-GB" altLang="en-US" sz="5400"/>
              <a:t>Welcome to Year 3 </a:t>
            </a:r>
          </a:p>
          <a:p>
            <a:pPr algn="ctr">
              <a:spcBef>
                <a:spcPct val="0"/>
              </a:spcBef>
              <a:buFontTx/>
              <a:buNone/>
            </a:pPr>
            <a:r>
              <a:rPr lang="en-GB" altLang="en-US" sz="5400"/>
              <a:t>Parents’ Briefing</a:t>
            </a:r>
          </a:p>
        </p:txBody>
      </p:sp>
      <p:sp>
        <p:nvSpPr>
          <p:cNvPr id="4101" name="TextBox 1"/>
          <p:cNvSpPr txBox="1">
            <a:spLocks noChangeArrowheads="1"/>
          </p:cNvSpPr>
          <p:nvPr/>
        </p:nvSpPr>
        <p:spPr bwMode="auto">
          <a:xfrm>
            <a:off x="684213" y="3357563"/>
            <a:ext cx="7920037"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None/>
            </a:pPr>
            <a:r>
              <a:rPr lang="en-GB" altLang="en-US" sz="2000" dirty="0" smtClean="0"/>
              <a:t>Miss Bennison </a:t>
            </a:r>
            <a:r>
              <a:rPr lang="en-GB" altLang="en-US" sz="2000" dirty="0"/>
              <a:t>– Austen </a:t>
            </a:r>
          </a:p>
          <a:p>
            <a:pPr algn="ctr">
              <a:spcBef>
                <a:spcPct val="0"/>
              </a:spcBef>
              <a:buFontTx/>
              <a:buNone/>
            </a:pPr>
            <a:r>
              <a:rPr lang="en-GB" altLang="en-US" sz="2000" dirty="0" smtClean="0"/>
              <a:t>Miss Fogarty– </a:t>
            </a:r>
            <a:r>
              <a:rPr lang="en-GB" altLang="en-US" sz="2000" dirty="0"/>
              <a:t>Conan Doyle </a:t>
            </a:r>
            <a:endParaRPr lang="en-GB" altLang="en-US" sz="2000" dirty="0" smtClean="0"/>
          </a:p>
          <a:p>
            <a:pPr algn="ctr">
              <a:spcBef>
                <a:spcPct val="0"/>
              </a:spcBef>
              <a:buNone/>
            </a:pPr>
            <a:r>
              <a:rPr lang="en-GB" altLang="en-US" sz="2000" dirty="0" smtClean="0"/>
              <a:t>Miss Shore and Mrs Candy</a:t>
            </a:r>
            <a:r>
              <a:rPr lang="en-GB" altLang="en-US" sz="2000" dirty="0" smtClean="0"/>
              <a:t>– </a:t>
            </a:r>
            <a:r>
              <a:rPr lang="en-GB" altLang="en-US" sz="2000" dirty="0"/>
              <a:t>Dickens</a:t>
            </a:r>
          </a:p>
          <a:p>
            <a:pPr algn="ctr">
              <a:spcBef>
                <a:spcPct val="0"/>
              </a:spcBef>
              <a:buFontTx/>
              <a:buNone/>
            </a:pPr>
            <a:endParaRPr lang="en-GB" altLang="en-US" sz="2000" dirty="0"/>
          </a:p>
          <a:p>
            <a:pPr algn="ctr">
              <a:spcBef>
                <a:spcPct val="0"/>
              </a:spcBef>
              <a:buFontTx/>
              <a:buNone/>
            </a:pPr>
            <a:r>
              <a:rPr lang="en-GB" altLang="en-US" sz="2000" dirty="0"/>
              <a:t>LSA Support</a:t>
            </a:r>
            <a:r>
              <a:rPr lang="en-GB" altLang="en-US" sz="2000" dirty="0" smtClean="0"/>
              <a:t>: Mrs Squire, Mrs Bond and Mrs May</a:t>
            </a:r>
            <a:endParaRPr lang="en-GB" altLang="en-US" sz="2000" dirty="0"/>
          </a:p>
          <a:p>
            <a:pPr algn="ctr">
              <a:spcBef>
                <a:spcPct val="0"/>
              </a:spcBef>
              <a:buFontTx/>
              <a:buNone/>
            </a:pPr>
            <a:r>
              <a:rPr lang="en-GB" altLang="en-US" sz="2000" dirty="0" smtClean="0"/>
              <a:t>Music &amp; French: </a:t>
            </a:r>
            <a:r>
              <a:rPr lang="en-GB" altLang="en-US" sz="2000" dirty="0"/>
              <a:t>Mrs </a:t>
            </a:r>
            <a:r>
              <a:rPr lang="en-GB" altLang="en-US" sz="2000" dirty="0" smtClean="0"/>
              <a:t>Malone &amp; </a:t>
            </a:r>
            <a:r>
              <a:rPr lang="en-GB" altLang="en-US" sz="2000" dirty="0"/>
              <a:t>Mrs </a:t>
            </a:r>
            <a:r>
              <a:rPr lang="en-GB" altLang="en-US" sz="2000" dirty="0" smtClean="0"/>
              <a:t>Quick</a:t>
            </a:r>
            <a:endParaRPr lang="en-GB" altLang="en-US" sz="20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Box 9"/>
          <p:cNvSpPr txBox="1">
            <a:spLocks noChangeArrowheads="1"/>
          </p:cNvSpPr>
          <p:nvPr/>
        </p:nvSpPr>
        <p:spPr bwMode="auto">
          <a:xfrm>
            <a:off x="107504" y="-171400"/>
            <a:ext cx="8928100" cy="6556375"/>
          </a:xfrm>
          <a:prstGeom prst="rect">
            <a:avLst/>
          </a:prstGeom>
          <a:noFill/>
          <a:ln w="88900">
            <a:solidFill>
              <a:srgbClr val="00924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200"/>
          </a:p>
          <a:p>
            <a:pPr eaLnBrk="1" hangingPunct="1">
              <a:spcBef>
                <a:spcPct val="0"/>
              </a:spcBef>
              <a:buFontTx/>
              <a:buNone/>
            </a:pPr>
            <a:endParaRPr lang="en-GB" altLang="en-US" sz="1200"/>
          </a:p>
        </p:txBody>
      </p:sp>
      <p:sp>
        <p:nvSpPr>
          <p:cNvPr id="5" name="Rectangle 4"/>
          <p:cNvSpPr/>
          <p:nvPr/>
        </p:nvSpPr>
        <p:spPr>
          <a:xfrm>
            <a:off x="1691680" y="332656"/>
            <a:ext cx="6120358" cy="1008707"/>
          </a:xfrm>
          <a:prstGeom prst="rect">
            <a:avLst/>
          </a:prstGeom>
          <a:solidFill>
            <a:schemeClr val="bg1"/>
          </a:solidFill>
          <a:ln>
            <a:solidFill>
              <a:srgbClr val="00924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196" name="Title 1"/>
          <p:cNvSpPr>
            <a:spLocks noGrp="1"/>
          </p:cNvSpPr>
          <p:nvPr>
            <p:ph type="title"/>
          </p:nvPr>
        </p:nvSpPr>
        <p:spPr>
          <a:xfrm>
            <a:off x="637059" y="229928"/>
            <a:ext cx="8229600" cy="1143000"/>
          </a:xfrm>
        </p:spPr>
        <p:txBody>
          <a:bodyPr/>
          <a:lstStyle/>
          <a:p>
            <a:r>
              <a:rPr lang="en-GB" altLang="en-US" dirty="0" smtClean="0"/>
              <a:t>Communication</a:t>
            </a:r>
          </a:p>
        </p:txBody>
      </p:sp>
      <p:sp>
        <p:nvSpPr>
          <p:cNvPr id="3" name="TextBox 2"/>
          <p:cNvSpPr txBox="1"/>
          <p:nvPr/>
        </p:nvSpPr>
        <p:spPr>
          <a:xfrm>
            <a:off x="467544" y="1475656"/>
            <a:ext cx="8064896" cy="4801314"/>
          </a:xfrm>
          <a:prstGeom prst="rect">
            <a:avLst/>
          </a:prstGeom>
          <a:noFill/>
        </p:spPr>
        <p:txBody>
          <a:bodyPr wrap="square" rtlCol="0">
            <a:spAutoFit/>
          </a:bodyPr>
          <a:lstStyle/>
          <a:p>
            <a:pPr algn="ctr"/>
            <a:r>
              <a:rPr lang="en-GB" dirty="0" smtClean="0">
                <a:hlinkClick r:id="rId3"/>
              </a:rPr>
              <a:t>s.bennison@st-marys-jun.hants.sch.uk</a:t>
            </a:r>
            <a:endParaRPr lang="en-GB" dirty="0"/>
          </a:p>
          <a:p>
            <a:pPr algn="ctr"/>
            <a:r>
              <a:rPr lang="en-GB" dirty="0" smtClean="0">
                <a:hlinkClick r:id="rId4"/>
              </a:rPr>
              <a:t>c.fogarty@st-marys-jun.hants.sch.uk</a:t>
            </a:r>
            <a:endParaRPr lang="en-GB" dirty="0"/>
          </a:p>
          <a:p>
            <a:pPr algn="ctr"/>
            <a:r>
              <a:rPr lang="en-GB" dirty="0" smtClean="0">
                <a:hlinkClick r:id="rId5"/>
              </a:rPr>
              <a:t>e.candy@st-marys-jun.hants.sch.uk</a:t>
            </a:r>
            <a:endParaRPr lang="en-GB" dirty="0" smtClean="0"/>
          </a:p>
          <a:p>
            <a:pPr algn="ctr"/>
            <a:r>
              <a:rPr lang="en-GB" dirty="0" smtClean="0">
                <a:hlinkClick r:id="rId6"/>
              </a:rPr>
              <a:t>ashore@st-marys-jun.hants.sch.uk</a:t>
            </a:r>
            <a:endParaRPr lang="en-GB" dirty="0" smtClean="0"/>
          </a:p>
          <a:p>
            <a:pPr algn="ctr"/>
            <a:r>
              <a:rPr lang="en-GB" dirty="0" smtClean="0"/>
              <a:t> </a:t>
            </a:r>
            <a:endParaRPr lang="en-GB" dirty="0"/>
          </a:p>
          <a:p>
            <a:pPr algn="ctr"/>
            <a:r>
              <a:rPr lang="en-GB" dirty="0" smtClean="0"/>
              <a:t>If there is something you need to discuss with your child’s teacher p</a:t>
            </a:r>
            <a:r>
              <a:rPr lang="en-GB" dirty="0" smtClean="0"/>
              <a:t>lease </a:t>
            </a:r>
            <a:r>
              <a:rPr lang="en-GB" dirty="0" smtClean="0"/>
              <a:t>do </a:t>
            </a:r>
            <a:r>
              <a:rPr lang="en-GB" dirty="0" smtClean="0"/>
              <a:t>email and we will </a:t>
            </a:r>
            <a:r>
              <a:rPr lang="en-GB" dirty="0" smtClean="0"/>
              <a:t>get back to you as soon as </a:t>
            </a:r>
            <a:r>
              <a:rPr lang="en-GB" dirty="0" smtClean="0"/>
              <a:t>possible. We are also happy to make an appointment to see you in person. </a:t>
            </a:r>
          </a:p>
          <a:p>
            <a:pPr algn="ctr"/>
            <a:endParaRPr lang="en-GB" dirty="0"/>
          </a:p>
          <a:p>
            <a:pPr algn="ctr"/>
            <a:r>
              <a:rPr lang="en-GB" dirty="0" smtClean="0"/>
              <a:t>We are also available at the end of the day to touch base quickly but please be mindful that the school gates are closed just after 3:30 and children should be escorted off site in a timely manner. </a:t>
            </a:r>
            <a:endParaRPr lang="en-GB" dirty="0" smtClean="0"/>
          </a:p>
          <a:p>
            <a:pPr algn="ctr"/>
            <a:endParaRPr lang="en-GB" dirty="0"/>
          </a:p>
          <a:p>
            <a:pPr algn="ctr"/>
            <a:r>
              <a:rPr lang="en-GB" dirty="0" smtClean="0"/>
              <a:t>On our school </a:t>
            </a:r>
            <a:r>
              <a:rPr lang="en-GB" dirty="0" smtClean="0"/>
              <a:t>website, </a:t>
            </a:r>
            <a:r>
              <a:rPr lang="en-GB" dirty="0" smtClean="0"/>
              <a:t>you will find key dates on our events calendar.</a:t>
            </a:r>
          </a:p>
          <a:p>
            <a:pPr algn="ctr"/>
            <a:endParaRPr lang="en-GB" dirty="0"/>
          </a:p>
          <a:p>
            <a:pPr algn="ctr"/>
            <a:r>
              <a:rPr lang="en-GB" dirty="0" smtClean="0"/>
              <a:t>Please make sure that you are registered with our </a:t>
            </a:r>
            <a:r>
              <a:rPr lang="en-GB" dirty="0" err="1" smtClean="0"/>
              <a:t>ParentMail</a:t>
            </a:r>
            <a:r>
              <a:rPr lang="en-GB" dirty="0" smtClean="0"/>
              <a:t> as key communication will also be sent via this. </a:t>
            </a:r>
          </a:p>
        </p:txBody>
      </p:sp>
    </p:spTree>
    <p:extLst>
      <p:ext uri="{BB962C8B-B14F-4D97-AF65-F5344CB8AC3E}">
        <p14:creationId xmlns:p14="http://schemas.microsoft.com/office/powerpoint/2010/main" val="41256386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Box 9"/>
          <p:cNvSpPr txBox="1">
            <a:spLocks noChangeArrowheads="1"/>
          </p:cNvSpPr>
          <p:nvPr/>
        </p:nvSpPr>
        <p:spPr bwMode="auto">
          <a:xfrm>
            <a:off x="107950" y="115888"/>
            <a:ext cx="8928100" cy="6556375"/>
          </a:xfrm>
          <a:prstGeom prst="rect">
            <a:avLst/>
          </a:prstGeom>
          <a:noFill/>
          <a:ln w="88900">
            <a:solidFill>
              <a:srgbClr val="00924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200"/>
          </a:p>
          <a:p>
            <a:pPr eaLnBrk="1" hangingPunct="1">
              <a:spcBef>
                <a:spcPct val="0"/>
              </a:spcBef>
              <a:buFontTx/>
              <a:buNone/>
            </a:pPr>
            <a:endParaRPr lang="en-GB" altLang="en-US" sz="1200"/>
          </a:p>
        </p:txBody>
      </p:sp>
      <p:sp>
        <p:nvSpPr>
          <p:cNvPr id="5" name="Rectangle 4"/>
          <p:cNvSpPr/>
          <p:nvPr/>
        </p:nvSpPr>
        <p:spPr>
          <a:xfrm>
            <a:off x="323850" y="1700213"/>
            <a:ext cx="8496300" cy="2305050"/>
          </a:xfrm>
          <a:prstGeom prst="rect">
            <a:avLst/>
          </a:prstGeom>
          <a:solidFill>
            <a:schemeClr val="bg1"/>
          </a:solidFill>
          <a:ln>
            <a:solidFill>
              <a:srgbClr val="00924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196" name="Title 1"/>
          <p:cNvSpPr>
            <a:spLocks noGrp="1"/>
          </p:cNvSpPr>
          <p:nvPr>
            <p:ph type="title"/>
          </p:nvPr>
        </p:nvSpPr>
        <p:spPr>
          <a:xfrm>
            <a:off x="457200" y="2286000"/>
            <a:ext cx="8229600" cy="1143000"/>
          </a:xfrm>
        </p:spPr>
        <p:txBody>
          <a:bodyPr/>
          <a:lstStyle/>
          <a:p>
            <a:r>
              <a:rPr lang="en-GB" altLang="en-US" dirty="0" smtClean="0"/>
              <a:t>What will we learn this year?</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Box 9"/>
          <p:cNvSpPr txBox="1">
            <a:spLocks noChangeArrowheads="1"/>
          </p:cNvSpPr>
          <p:nvPr/>
        </p:nvSpPr>
        <p:spPr bwMode="auto">
          <a:xfrm>
            <a:off x="107950" y="115888"/>
            <a:ext cx="8928100" cy="6556375"/>
          </a:xfrm>
          <a:prstGeom prst="rect">
            <a:avLst/>
          </a:prstGeom>
          <a:noFill/>
          <a:ln w="88900">
            <a:solidFill>
              <a:srgbClr val="00924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200"/>
          </a:p>
          <a:p>
            <a:pPr eaLnBrk="1" hangingPunct="1">
              <a:spcBef>
                <a:spcPct val="0"/>
              </a:spcBef>
              <a:buFontTx/>
              <a:buNone/>
            </a:pPr>
            <a:endParaRPr lang="en-GB" altLang="en-US" sz="1200"/>
          </a:p>
        </p:txBody>
      </p:sp>
      <p:pic>
        <p:nvPicPr>
          <p:cNvPr id="9219" name="Picture 6" descr="logo minus old bas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488" y="341313"/>
            <a:ext cx="3067050" cy="122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0" name="TextBox 1"/>
          <p:cNvSpPr txBox="1">
            <a:spLocks noChangeArrowheads="1"/>
          </p:cNvSpPr>
          <p:nvPr/>
        </p:nvSpPr>
        <p:spPr bwMode="auto">
          <a:xfrm>
            <a:off x="344488" y="1557338"/>
            <a:ext cx="8455025" cy="3600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GB" altLang="en-US" sz="2800" dirty="0">
                <a:latin typeface="Arial Rounded MT Bold" panose="020F0704030504030204" pitchFamily="34" charset="0"/>
              </a:rPr>
              <a:t>New Beginnings and settling in.</a:t>
            </a:r>
          </a:p>
          <a:p>
            <a:pPr eaLnBrk="1" hangingPunct="1">
              <a:spcBef>
                <a:spcPct val="0"/>
              </a:spcBef>
              <a:buFontTx/>
              <a:buNone/>
            </a:pPr>
            <a:r>
              <a:rPr lang="en-GB" altLang="en-US" sz="2800" dirty="0">
                <a:latin typeface="Arial Rounded MT Bold" panose="020F0704030504030204" pitchFamily="34" charset="0"/>
              </a:rPr>
              <a:t>Sling, Spear or Sword?</a:t>
            </a:r>
          </a:p>
          <a:p>
            <a:pPr eaLnBrk="1" hangingPunct="1">
              <a:spcBef>
                <a:spcPct val="0"/>
              </a:spcBef>
              <a:buFontTx/>
              <a:buNone/>
            </a:pPr>
            <a:endParaRPr lang="en-GB" altLang="en-US" sz="2800" dirty="0">
              <a:latin typeface="Arial Rounded MT Bold" panose="020F0704030504030204" pitchFamily="34" charset="0"/>
            </a:endParaRPr>
          </a:p>
          <a:p>
            <a:pPr eaLnBrk="1" hangingPunct="1">
              <a:spcBef>
                <a:spcPct val="0"/>
              </a:spcBef>
              <a:buFontTx/>
              <a:buNone/>
            </a:pPr>
            <a:r>
              <a:rPr lang="en-GB" altLang="en-US" sz="2800" dirty="0" smtClean="0">
                <a:latin typeface="Arial Rounded MT Bold" panose="020F0704030504030204" pitchFamily="34" charset="0"/>
              </a:rPr>
              <a:t>Dahl, the Play and Me.</a:t>
            </a:r>
            <a:endParaRPr lang="en-GB" altLang="en-US" sz="2800" dirty="0" smtClean="0">
              <a:latin typeface="Arial Rounded MT Bold" panose="020F0704030504030204" pitchFamily="34" charset="0"/>
            </a:endParaRPr>
          </a:p>
          <a:p>
            <a:pPr eaLnBrk="1" hangingPunct="1">
              <a:spcBef>
                <a:spcPct val="0"/>
              </a:spcBef>
              <a:buFontTx/>
              <a:buNone/>
            </a:pPr>
            <a:r>
              <a:rPr lang="en-GB" altLang="en-US" sz="2800" dirty="0" smtClean="0">
                <a:latin typeface="Arial Rounded MT Bold" panose="020F0704030504030204" pitchFamily="34" charset="0"/>
              </a:rPr>
              <a:t>Romans</a:t>
            </a:r>
            <a:r>
              <a:rPr lang="en-GB" altLang="en-US" sz="2800" dirty="0">
                <a:latin typeface="Arial Rounded MT Bold" panose="020F0704030504030204" pitchFamily="34" charset="0"/>
              </a:rPr>
              <a:t>: Ruthless or Remarkable?</a:t>
            </a:r>
          </a:p>
          <a:p>
            <a:pPr eaLnBrk="1" hangingPunct="1">
              <a:spcBef>
                <a:spcPct val="0"/>
              </a:spcBef>
              <a:buFontTx/>
              <a:buNone/>
            </a:pPr>
            <a:endParaRPr lang="en-GB" altLang="en-US" sz="2800" dirty="0">
              <a:latin typeface="Arial Rounded MT Bold" panose="020F0704030504030204" pitchFamily="34" charset="0"/>
            </a:endParaRPr>
          </a:p>
          <a:p>
            <a:pPr eaLnBrk="1" hangingPunct="1">
              <a:spcBef>
                <a:spcPct val="0"/>
              </a:spcBef>
              <a:buFontTx/>
              <a:buNone/>
            </a:pPr>
            <a:r>
              <a:rPr lang="en-GB" altLang="en-US" sz="2800" dirty="0" smtClean="0">
                <a:latin typeface="Arial Rounded MT Bold" panose="020F0704030504030204" pitchFamily="34" charset="0"/>
              </a:rPr>
              <a:t>What Shapes our Village?</a:t>
            </a:r>
          </a:p>
          <a:p>
            <a:pPr eaLnBrk="1" hangingPunct="1">
              <a:spcBef>
                <a:spcPct val="0"/>
              </a:spcBef>
              <a:buNone/>
            </a:pPr>
            <a:r>
              <a:rPr lang="en-GB" altLang="en-US" sz="2800" dirty="0">
                <a:latin typeface="Arial Rounded MT Bold" panose="020F0704030504030204" pitchFamily="34" charset="0"/>
              </a:rPr>
              <a:t>River Deep, Mountain High</a:t>
            </a:r>
            <a:endParaRPr lang="en-GB" altLang="en-US" sz="2800" dirty="0">
              <a:latin typeface="Arial Rounded MT Bold" panose="020F0704030504030204"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9"/>
          <p:cNvSpPr txBox="1">
            <a:spLocks noChangeArrowheads="1"/>
          </p:cNvSpPr>
          <p:nvPr/>
        </p:nvSpPr>
        <p:spPr bwMode="auto">
          <a:xfrm>
            <a:off x="107950" y="115888"/>
            <a:ext cx="8928100" cy="6556375"/>
          </a:xfrm>
          <a:prstGeom prst="rect">
            <a:avLst/>
          </a:prstGeom>
          <a:noFill/>
          <a:ln w="88900">
            <a:solidFill>
              <a:srgbClr val="00924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200"/>
          </a:p>
          <a:p>
            <a:pPr eaLnBrk="1" hangingPunct="1">
              <a:spcBef>
                <a:spcPct val="0"/>
              </a:spcBef>
              <a:buFontTx/>
              <a:buNone/>
            </a:pPr>
            <a:endParaRPr lang="en-GB" altLang="en-US" sz="1200"/>
          </a:p>
        </p:txBody>
      </p:sp>
      <p:sp>
        <p:nvSpPr>
          <p:cNvPr id="5" name="Rectangle 4"/>
          <p:cNvSpPr/>
          <p:nvPr/>
        </p:nvSpPr>
        <p:spPr>
          <a:xfrm>
            <a:off x="323850" y="1700213"/>
            <a:ext cx="8496300" cy="2305050"/>
          </a:xfrm>
          <a:prstGeom prst="rect">
            <a:avLst/>
          </a:prstGeom>
          <a:solidFill>
            <a:schemeClr val="bg1"/>
          </a:solidFill>
          <a:ln>
            <a:solidFill>
              <a:srgbClr val="00924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8" name="Title 1"/>
          <p:cNvSpPr>
            <a:spLocks noGrp="1"/>
          </p:cNvSpPr>
          <p:nvPr>
            <p:ph type="title"/>
          </p:nvPr>
        </p:nvSpPr>
        <p:spPr>
          <a:xfrm>
            <a:off x="457200" y="2286000"/>
            <a:ext cx="8229600" cy="1143000"/>
          </a:xfrm>
        </p:spPr>
        <p:txBody>
          <a:bodyPr/>
          <a:lstStyle/>
          <a:p>
            <a:r>
              <a:rPr lang="en-GB" altLang="en-US" smtClean="0"/>
              <a:t>What trips / enrichment do we provide in year 3?</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Box 9"/>
          <p:cNvSpPr txBox="1">
            <a:spLocks noChangeArrowheads="1"/>
          </p:cNvSpPr>
          <p:nvPr/>
        </p:nvSpPr>
        <p:spPr bwMode="auto">
          <a:xfrm>
            <a:off x="107950" y="112713"/>
            <a:ext cx="8893175" cy="6556375"/>
          </a:xfrm>
          <a:prstGeom prst="rect">
            <a:avLst/>
          </a:prstGeom>
          <a:noFill/>
          <a:ln w="88900">
            <a:solidFill>
              <a:srgbClr val="00924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200"/>
          </a:p>
          <a:p>
            <a:pPr eaLnBrk="1" hangingPunct="1">
              <a:spcBef>
                <a:spcPct val="0"/>
              </a:spcBef>
              <a:buFontTx/>
              <a:buNone/>
            </a:pPr>
            <a:endParaRPr lang="en-GB" altLang="en-US" sz="1200"/>
          </a:p>
        </p:txBody>
      </p:sp>
      <p:pic>
        <p:nvPicPr>
          <p:cNvPr id="12291" name="Picture 6" descr="logo minus old bas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306388"/>
            <a:ext cx="3067050" cy="122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2" name="TextBox 1"/>
          <p:cNvSpPr txBox="1">
            <a:spLocks noChangeArrowheads="1"/>
          </p:cNvSpPr>
          <p:nvPr/>
        </p:nvSpPr>
        <p:spPr bwMode="auto">
          <a:xfrm>
            <a:off x="827088" y="1628775"/>
            <a:ext cx="396081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GB" altLang="en-US" sz="1800"/>
          </a:p>
          <a:p>
            <a:pPr eaLnBrk="1" hangingPunct="1">
              <a:spcBef>
                <a:spcPct val="0"/>
              </a:spcBef>
              <a:buFontTx/>
              <a:buNone/>
            </a:pPr>
            <a:endParaRPr lang="en-GB" altLang="en-US" sz="1800"/>
          </a:p>
        </p:txBody>
      </p:sp>
      <p:sp>
        <p:nvSpPr>
          <p:cNvPr id="10245" name="TextBox 6"/>
          <p:cNvSpPr txBox="1">
            <a:spLocks noChangeArrowheads="1"/>
          </p:cNvSpPr>
          <p:nvPr/>
        </p:nvSpPr>
        <p:spPr bwMode="auto">
          <a:xfrm>
            <a:off x="468313" y="1544638"/>
            <a:ext cx="7920037" cy="4708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defRPr/>
            </a:pPr>
            <a:endParaRPr lang="en-GB" altLang="en-US" sz="2000" dirty="0" smtClean="0">
              <a:latin typeface="Arial Rounded MT Bold" panose="020F0704030504030204" pitchFamily="34" charset="0"/>
            </a:endParaRPr>
          </a:p>
          <a:p>
            <a:pPr marL="457200" indent="-457200" eaLnBrk="1" fontAlgn="t" hangingPunct="1">
              <a:spcBef>
                <a:spcPct val="0"/>
              </a:spcBef>
              <a:defRPr/>
            </a:pPr>
            <a:r>
              <a:rPr lang="en-GB" altLang="en-US" sz="2800" dirty="0" smtClean="0">
                <a:latin typeface="Arial Rounded MT Bold" panose="020F0704030504030204" pitchFamily="34" charset="0"/>
              </a:rPr>
              <a:t>Iron Age Warrior </a:t>
            </a:r>
            <a:r>
              <a:rPr lang="en-GB" altLang="en-US" sz="2800" dirty="0" smtClean="0">
                <a:latin typeface="Arial Rounded MT Bold" panose="020F0704030504030204" pitchFamily="34" charset="0"/>
              </a:rPr>
              <a:t>day</a:t>
            </a:r>
          </a:p>
          <a:p>
            <a:pPr marL="457200" indent="-457200" eaLnBrk="1" fontAlgn="t" hangingPunct="1">
              <a:spcBef>
                <a:spcPct val="0"/>
              </a:spcBef>
              <a:defRPr/>
            </a:pPr>
            <a:r>
              <a:rPr lang="en-GB" altLang="en-US" sz="2800" dirty="0" smtClean="0">
                <a:latin typeface="Arial Rounded MT Bold" panose="020F0704030504030204" pitchFamily="34" charset="0"/>
              </a:rPr>
              <a:t>Year 3 Performance</a:t>
            </a:r>
            <a:endParaRPr lang="en-GB" altLang="en-US" sz="2800" dirty="0" smtClean="0">
              <a:latin typeface="Arial Rounded MT Bold" panose="020F0704030504030204" pitchFamily="34" charset="0"/>
            </a:endParaRPr>
          </a:p>
          <a:p>
            <a:pPr marL="457200" indent="-457200" eaLnBrk="1" fontAlgn="t" hangingPunct="1">
              <a:spcBef>
                <a:spcPct val="0"/>
              </a:spcBef>
              <a:defRPr/>
            </a:pPr>
            <a:r>
              <a:rPr lang="en-GB" altLang="en-US" sz="2800" dirty="0" smtClean="0">
                <a:latin typeface="Arial Rounded MT Bold" panose="020F0704030504030204" pitchFamily="34" charset="0"/>
              </a:rPr>
              <a:t>Roman </a:t>
            </a:r>
            <a:r>
              <a:rPr lang="en-GB" altLang="en-US" sz="2800" dirty="0" smtClean="0">
                <a:latin typeface="Arial Rounded MT Bold" panose="020F0704030504030204" pitchFamily="34" charset="0"/>
              </a:rPr>
              <a:t>Workshop (</a:t>
            </a:r>
            <a:r>
              <a:rPr lang="en-GB" altLang="en-US" sz="2800" dirty="0" err="1" smtClean="0">
                <a:latin typeface="Arial Rounded MT Bold" panose="020F0704030504030204" pitchFamily="34" charset="0"/>
              </a:rPr>
              <a:t>Openbox</a:t>
            </a:r>
            <a:r>
              <a:rPr lang="en-GB" altLang="en-US" sz="2800" dirty="0" smtClean="0">
                <a:latin typeface="Arial Rounded MT Bold" panose="020F0704030504030204" pitchFamily="34" charset="0"/>
              </a:rPr>
              <a:t> Theatre Company</a:t>
            </a:r>
            <a:r>
              <a:rPr lang="en-GB" altLang="en-US" sz="2800" dirty="0" smtClean="0">
                <a:latin typeface="Arial Rounded MT Bold" panose="020F0704030504030204" pitchFamily="34" charset="0"/>
              </a:rPr>
              <a:t>)</a:t>
            </a:r>
          </a:p>
          <a:p>
            <a:pPr marL="457200" indent="-457200" eaLnBrk="1" fontAlgn="t" hangingPunct="1">
              <a:spcBef>
                <a:spcPct val="0"/>
              </a:spcBef>
              <a:defRPr/>
            </a:pPr>
            <a:r>
              <a:rPr lang="en-GB" altLang="en-US" sz="2800" dirty="0" smtClean="0">
                <a:latin typeface="Arial Rounded MT Bold" panose="020F0704030504030204" pitchFamily="34" charset="0"/>
              </a:rPr>
              <a:t>Church </a:t>
            </a:r>
            <a:r>
              <a:rPr lang="en-GB" altLang="en-US" sz="2800" dirty="0" err="1" smtClean="0">
                <a:latin typeface="Arial Rounded MT Bold" panose="020F0704030504030204" pitchFamily="34" charset="0"/>
              </a:rPr>
              <a:t>AoW</a:t>
            </a:r>
            <a:r>
              <a:rPr lang="en-GB" altLang="en-US" sz="2800" dirty="0" smtClean="0">
                <a:latin typeface="Arial Rounded MT Bold" panose="020F0704030504030204" pitchFamily="34" charset="0"/>
              </a:rPr>
              <a:t> </a:t>
            </a:r>
            <a:endParaRPr lang="en-GB" altLang="en-US" sz="2800" dirty="0" smtClean="0">
              <a:latin typeface="Arial Rounded MT Bold" panose="020F0704030504030204" pitchFamily="34" charset="0"/>
            </a:endParaRPr>
          </a:p>
          <a:p>
            <a:pPr marL="457200" indent="-457200" eaLnBrk="1" fontAlgn="t" hangingPunct="1">
              <a:spcBef>
                <a:spcPct val="0"/>
              </a:spcBef>
              <a:defRPr/>
            </a:pPr>
            <a:r>
              <a:rPr lang="en-GB" altLang="en-US" sz="2800" dirty="0" smtClean="0">
                <a:latin typeface="Arial Rounded MT Bold" panose="020F0704030504030204" pitchFamily="34" charset="0"/>
              </a:rPr>
              <a:t>Music </a:t>
            </a:r>
            <a:r>
              <a:rPr lang="en-GB" altLang="en-US" sz="2800" dirty="0" smtClean="0">
                <a:latin typeface="Arial Rounded MT Bold" panose="020F0704030504030204" pitchFamily="34" charset="0"/>
              </a:rPr>
              <a:t>enrichment </a:t>
            </a:r>
            <a:endParaRPr lang="en-GB" altLang="en-US" sz="2800" dirty="0" smtClean="0">
              <a:latin typeface="Arial Rounded MT Bold" panose="020F0704030504030204" pitchFamily="34" charset="0"/>
            </a:endParaRPr>
          </a:p>
          <a:p>
            <a:pPr marL="457200" indent="-457200" eaLnBrk="1" fontAlgn="t" hangingPunct="1">
              <a:spcBef>
                <a:spcPct val="0"/>
              </a:spcBef>
              <a:defRPr/>
            </a:pPr>
            <a:r>
              <a:rPr lang="en-GB" altLang="en-US" sz="2800" dirty="0">
                <a:latin typeface="Arial Rounded MT Bold" panose="020F0704030504030204" pitchFamily="34" charset="0"/>
              </a:rPr>
              <a:t>Gilbert White Field Study </a:t>
            </a:r>
            <a:r>
              <a:rPr lang="en-GB" altLang="en-US" sz="2800" dirty="0" smtClean="0">
                <a:latin typeface="Arial Rounded MT Bold" panose="020F0704030504030204" pitchFamily="34" charset="0"/>
              </a:rPr>
              <a:t>Centre</a:t>
            </a:r>
          </a:p>
          <a:p>
            <a:pPr marL="457200" indent="-457200" eaLnBrk="1" fontAlgn="t" hangingPunct="1">
              <a:spcBef>
                <a:spcPct val="0"/>
              </a:spcBef>
              <a:defRPr/>
            </a:pPr>
            <a:r>
              <a:rPr lang="en-GB" altLang="en-US" sz="2800" dirty="0" smtClean="0">
                <a:latin typeface="Arial Rounded MT Bold" panose="020F0704030504030204" pitchFamily="34" charset="0"/>
              </a:rPr>
              <a:t>QMC </a:t>
            </a:r>
            <a:r>
              <a:rPr lang="en-GB" altLang="en-US" sz="2800" dirty="0" smtClean="0">
                <a:latin typeface="Arial Rounded MT Bold" panose="020F0704030504030204" pitchFamily="34" charset="0"/>
              </a:rPr>
              <a:t>Science </a:t>
            </a:r>
            <a:r>
              <a:rPr lang="en-GB" altLang="en-US" sz="2800" dirty="0" smtClean="0">
                <a:latin typeface="Arial Rounded MT Bold" panose="020F0704030504030204" pitchFamily="34" charset="0"/>
              </a:rPr>
              <a:t>Centre</a:t>
            </a:r>
          </a:p>
          <a:p>
            <a:pPr marL="457200" indent="-457200" eaLnBrk="1" fontAlgn="t" hangingPunct="1">
              <a:spcBef>
                <a:spcPct val="0"/>
              </a:spcBef>
              <a:defRPr/>
            </a:pPr>
            <a:r>
              <a:rPr lang="en-GB" altLang="en-US" sz="2800" dirty="0">
                <a:latin typeface="Arial Rounded MT Bold" panose="020F0704030504030204" pitchFamily="34" charset="0"/>
              </a:rPr>
              <a:t>River Loddon Trip</a:t>
            </a:r>
          </a:p>
          <a:p>
            <a:pPr marL="457200" indent="-457200" eaLnBrk="1" fontAlgn="t" hangingPunct="1">
              <a:spcBef>
                <a:spcPct val="0"/>
              </a:spcBef>
              <a:defRPr/>
            </a:pPr>
            <a:endParaRPr lang="en-GB" altLang="en-US" sz="2800" dirty="0" smtClean="0">
              <a:latin typeface="Arial Rounded MT Bold" panose="020F0704030504030204" pitchFamily="34" charset="0"/>
            </a:endParaRPr>
          </a:p>
        </p:txBody>
      </p:sp>
      <p:pic>
        <p:nvPicPr>
          <p:cNvPr id="12294" name="Picture 6" descr="Spear training equipment.&#10;© Experience the iron 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60326" y="164714"/>
            <a:ext cx="3311723" cy="2212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Places of Interest – Old Basing &amp; Lychpit Parish Council"/>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90383" y="4851862"/>
            <a:ext cx="2155570" cy="160949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Box 9"/>
          <p:cNvSpPr txBox="1">
            <a:spLocks noChangeArrowheads="1"/>
          </p:cNvSpPr>
          <p:nvPr/>
        </p:nvSpPr>
        <p:spPr bwMode="auto">
          <a:xfrm>
            <a:off x="107950" y="115888"/>
            <a:ext cx="8928100" cy="6556375"/>
          </a:xfrm>
          <a:prstGeom prst="rect">
            <a:avLst/>
          </a:prstGeom>
          <a:noFill/>
          <a:ln w="88900">
            <a:solidFill>
              <a:srgbClr val="00924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200"/>
          </a:p>
          <a:p>
            <a:pPr eaLnBrk="1" hangingPunct="1">
              <a:spcBef>
                <a:spcPct val="0"/>
              </a:spcBef>
              <a:buFontTx/>
              <a:buNone/>
            </a:pPr>
            <a:endParaRPr lang="en-GB" altLang="en-US" sz="1200"/>
          </a:p>
        </p:txBody>
      </p:sp>
      <p:sp>
        <p:nvSpPr>
          <p:cNvPr id="5" name="Rectangle 4"/>
          <p:cNvSpPr/>
          <p:nvPr/>
        </p:nvSpPr>
        <p:spPr>
          <a:xfrm>
            <a:off x="323850" y="1700213"/>
            <a:ext cx="8496300" cy="2305050"/>
          </a:xfrm>
          <a:prstGeom prst="rect">
            <a:avLst/>
          </a:prstGeom>
          <a:solidFill>
            <a:schemeClr val="bg1"/>
          </a:solidFill>
          <a:ln>
            <a:solidFill>
              <a:srgbClr val="00924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340" name="Title 1"/>
          <p:cNvSpPr>
            <a:spLocks noGrp="1"/>
          </p:cNvSpPr>
          <p:nvPr>
            <p:ph type="title"/>
          </p:nvPr>
        </p:nvSpPr>
        <p:spPr>
          <a:xfrm>
            <a:off x="457200" y="2286000"/>
            <a:ext cx="8229600" cy="1143000"/>
          </a:xfrm>
        </p:spPr>
        <p:txBody>
          <a:bodyPr/>
          <a:lstStyle/>
          <a:p>
            <a:r>
              <a:rPr lang="en-GB" altLang="en-US" smtClean="0"/>
              <a:t>How will homework be organised?</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Box 9"/>
          <p:cNvSpPr txBox="1">
            <a:spLocks noChangeArrowheads="1"/>
          </p:cNvSpPr>
          <p:nvPr/>
        </p:nvSpPr>
        <p:spPr bwMode="auto">
          <a:xfrm>
            <a:off x="239713" y="112713"/>
            <a:ext cx="8724900" cy="6556375"/>
          </a:xfrm>
          <a:prstGeom prst="rect">
            <a:avLst/>
          </a:prstGeom>
          <a:noFill/>
          <a:ln w="88900">
            <a:solidFill>
              <a:srgbClr val="00924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200"/>
          </a:p>
          <a:p>
            <a:pPr eaLnBrk="1" hangingPunct="1">
              <a:spcBef>
                <a:spcPct val="0"/>
              </a:spcBef>
              <a:buFontTx/>
              <a:buNone/>
            </a:pPr>
            <a:endParaRPr lang="en-GB" altLang="en-US" sz="1200"/>
          </a:p>
        </p:txBody>
      </p:sp>
      <p:pic>
        <p:nvPicPr>
          <p:cNvPr id="15363" name="Picture 6" descr="logo minus old basi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0825" y="38101"/>
            <a:ext cx="2736999" cy="109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4" name="TextBox 1"/>
          <p:cNvSpPr txBox="1">
            <a:spLocks noChangeArrowheads="1"/>
          </p:cNvSpPr>
          <p:nvPr/>
        </p:nvSpPr>
        <p:spPr bwMode="auto">
          <a:xfrm>
            <a:off x="239713" y="836712"/>
            <a:ext cx="8904287" cy="6272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r>
              <a:rPr lang="en-GB" altLang="en-US" sz="2200" dirty="0" smtClean="0">
                <a:latin typeface="Arial Rounded MT Bold" panose="020F0704030504030204" pitchFamily="34" charset="0"/>
              </a:rPr>
              <a:t>Scheduled on a</a:t>
            </a:r>
            <a:r>
              <a:rPr lang="en-GB" altLang="en-US" sz="2200" dirty="0" smtClean="0">
                <a:latin typeface="Arial Rounded MT Bold" panose="020F0704030504030204" pitchFamily="34" charset="0"/>
              </a:rPr>
              <a:t> </a:t>
            </a:r>
            <a:r>
              <a:rPr lang="en-GB" altLang="en-US" sz="2200" dirty="0">
                <a:latin typeface="Arial Rounded MT Bold" panose="020F0704030504030204" pitchFamily="34" charset="0"/>
              </a:rPr>
              <a:t>Friday and </a:t>
            </a:r>
            <a:r>
              <a:rPr lang="en-GB" altLang="en-US" sz="2200" dirty="0" smtClean="0">
                <a:latin typeface="Arial Rounded MT Bold" panose="020F0704030504030204" pitchFamily="34" charset="0"/>
              </a:rPr>
              <a:t>due</a:t>
            </a:r>
            <a:r>
              <a:rPr lang="en-GB" altLang="en-US" sz="2200" dirty="0" smtClean="0">
                <a:latin typeface="Arial Rounded MT Bold" panose="020F0704030504030204" pitchFamily="34" charset="0"/>
              </a:rPr>
              <a:t> </a:t>
            </a:r>
            <a:r>
              <a:rPr lang="en-GB" altLang="en-US" sz="2200" dirty="0">
                <a:latin typeface="Arial Rounded MT Bold" panose="020F0704030504030204" pitchFamily="34" charset="0"/>
              </a:rPr>
              <a:t>in on the following Thursday.</a:t>
            </a:r>
          </a:p>
          <a:p>
            <a:pPr eaLnBrk="1" hangingPunct="1"/>
            <a:endParaRPr lang="en-GB" altLang="en-US" sz="2200" dirty="0">
              <a:latin typeface="Arial Rounded MT Bold" panose="020F0704030504030204" pitchFamily="34" charset="0"/>
            </a:endParaRPr>
          </a:p>
          <a:p>
            <a:pPr eaLnBrk="1" hangingPunct="1"/>
            <a:r>
              <a:rPr lang="en-GB" altLang="en-US" sz="2200" dirty="0" smtClean="0">
                <a:latin typeface="Arial Rounded MT Bold" panose="020F0704030504030204" pitchFamily="34" charset="0"/>
              </a:rPr>
              <a:t>Home </a:t>
            </a:r>
            <a:r>
              <a:rPr lang="en-GB" altLang="en-US" sz="2200" dirty="0" smtClean="0">
                <a:latin typeface="Arial Rounded MT Bold" panose="020F0704030504030204" pitchFamily="34" charset="0"/>
              </a:rPr>
              <a:t>work </a:t>
            </a:r>
            <a:r>
              <a:rPr lang="en-GB" altLang="en-US" sz="2200" dirty="0" smtClean="0">
                <a:latin typeface="Arial Rounded MT Bold" panose="020F0704030504030204" pitchFamily="34" charset="0"/>
              </a:rPr>
              <a:t>will </a:t>
            </a:r>
            <a:r>
              <a:rPr lang="en-GB" altLang="en-US" sz="2200" dirty="0" smtClean="0">
                <a:latin typeface="Arial Rounded MT Bold" panose="020F0704030504030204" pitchFamily="34" charset="0"/>
              </a:rPr>
              <a:t>be set on Google </a:t>
            </a:r>
          </a:p>
          <a:p>
            <a:pPr eaLnBrk="1" hangingPunct="1">
              <a:buNone/>
            </a:pPr>
            <a:r>
              <a:rPr lang="en-GB" altLang="en-US" sz="2200" dirty="0">
                <a:latin typeface="Arial Rounded MT Bold" panose="020F0704030504030204" pitchFamily="34" charset="0"/>
              </a:rPr>
              <a:t> </a:t>
            </a:r>
            <a:r>
              <a:rPr lang="en-GB" altLang="en-US" sz="2200" dirty="0" smtClean="0">
                <a:latin typeface="Arial Rounded MT Bold" panose="020F0704030504030204" pitchFamily="34" charset="0"/>
              </a:rPr>
              <a:t>Classroom</a:t>
            </a:r>
            <a:r>
              <a:rPr lang="en-GB" altLang="en-US" sz="2200" dirty="0" smtClean="0">
                <a:latin typeface="Arial Rounded MT Bold" panose="020F0704030504030204" pitchFamily="34" charset="0"/>
              </a:rPr>
              <a:t>- Watch and learn! </a:t>
            </a:r>
          </a:p>
          <a:p>
            <a:pPr eaLnBrk="1" hangingPunct="1">
              <a:buNone/>
            </a:pPr>
            <a:endParaRPr lang="en-GB" altLang="en-US" sz="2200" dirty="0">
              <a:latin typeface="Arial Rounded MT Bold" panose="020F0704030504030204" pitchFamily="34" charset="0"/>
            </a:endParaRPr>
          </a:p>
          <a:p>
            <a:pPr eaLnBrk="1" hangingPunct="1"/>
            <a:r>
              <a:rPr lang="en-GB" altLang="en-US" sz="2200" dirty="0">
                <a:latin typeface="Arial Rounded MT Bold" panose="020F0704030504030204" pitchFamily="34" charset="0"/>
              </a:rPr>
              <a:t>Skills cards (on a needs basis) will be given to children throughout the week if necessary.</a:t>
            </a:r>
          </a:p>
          <a:p>
            <a:pPr eaLnBrk="1" hangingPunct="1">
              <a:buFontTx/>
              <a:buNone/>
            </a:pPr>
            <a:endParaRPr lang="en-GB" altLang="en-US" sz="2200" dirty="0">
              <a:latin typeface="Arial Rounded MT Bold" panose="020F0704030504030204" pitchFamily="34" charset="0"/>
            </a:endParaRPr>
          </a:p>
          <a:p>
            <a:pPr eaLnBrk="1" hangingPunct="1"/>
            <a:r>
              <a:rPr lang="en-GB" altLang="en-US" sz="2200" dirty="0">
                <a:latin typeface="Arial Rounded MT Bold" panose="020F0704030504030204" pitchFamily="34" charset="0"/>
              </a:rPr>
              <a:t>Please do not labour over homework. If there is a problem, stop and see your child’s teacher. Communication is </a:t>
            </a:r>
            <a:r>
              <a:rPr lang="en-GB" altLang="en-US" sz="2200" dirty="0" smtClean="0">
                <a:latin typeface="Arial Rounded MT Bold" panose="020F0704030504030204" pitchFamily="34" charset="0"/>
              </a:rPr>
              <a:t>vital and </a:t>
            </a:r>
            <a:r>
              <a:rPr lang="en-GB" altLang="en-US" sz="2200" dirty="0" smtClean="0">
                <a:latin typeface="Arial Rounded MT Bold" panose="020F0704030504030204" pitchFamily="34" charset="0"/>
              </a:rPr>
              <a:t>reading should always take priority. </a:t>
            </a:r>
            <a:endParaRPr lang="en-GB" altLang="en-US" sz="2200" dirty="0">
              <a:latin typeface="Arial Rounded MT Bold" panose="020F0704030504030204" pitchFamily="34" charset="0"/>
            </a:endParaRPr>
          </a:p>
          <a:p>
            <a:pPr eaLnBrk="1" hangingPunct="1">
              <a:buNone/>
            </a:pPr>
            <a:endParaRPr lang="en-GB" altLang="en-US" sz="2200" dirty="0">
              <a:latin typeface="Arial Rounded MT Bold" panose="020F0704030504030204" pitchFamily="34" charset="0"/>
            </a:endParaRPr>
          </a:p>
          <a:p>
            <a:pPr eaLnBrk="1" hangingPunct="1"/>
            <a:r>
              <a:rPr lang="en-GB" altLang="en-US" sz="2200" dirty="0">
                <a:latin typeface="Arial Rounded MT Bold" panose="020F0704030504030204" pitchFamily="34" charset="0"/>
              </a:rPr>
              <a:t>Learning platforms that we use for homework are Times Tables Rock </a:t>
            </a:r>
            <a:r>
              <a:rPr lang="en-GB" altLang="en-US" sz="2200" dirty="0" smtClean="0">
                <a:latin typeface="Arial Rounded MT Bold" panose="020F0704030504030204" pitchFamily="34" charset="0"/>
              </a:rPr>
              <a:t>Stars &amp; </a:t>
            </a:r>
            <a:r>
              <a:rPr lang="en-GB" altLang="en-US" sz="2200" dirty="0" smtClean="0">
                <a:latin typeface="Arial Rounded MT Bold" panose="020F0704030504030204" pitchFamily="34" charset="0"/>
              </a:rPr>
              <a:t>Anton. Log </a:t>
            </a:r>
            <a:r>
              <a:rPr lang="en-GB" altLang="en-US" sz="2200" dirty="0" err="1" smtClean="0">
                <a:latin typeface="Arial Rounded MT Bold" panose="020F0704030504030204" pitchFamily="34" charset="0"/>
              </a:rPr>
              <a:t>ons</a:t>
            </a:r>
            <a:r>
              <a:rPr lang="en-GB" altLang="en-US" sz="2200" dirty="0" smtClean="0">
                <a:latin typeface="Arial Rounded MT Bold" panose="020F0704030504030204" pitchFamily="34" charset="0"/>
              </a:rPr>
              <a:t> for this will be in your child’s reading record by the end of the week. </a:t>
            </a:r>
            <a:endParaRPr lang="en-GB" altLang="en-US" dirty="0">
              <a:latin typeface="Arial Rounded MT Bold" panose="020F0704030504030204" pitchFamily="34" charset="0"/>
            </a:endParaRPr>
          </a:p>
          <a:p>
            <a:pPr eaLnBrk="1" hangingPunct="1">
              <a:spcBef>
                <a:spcPct val="0"/>
              </a:spcBef>
              <a:buFontTx/>
              <a:buNone/>
            </a:pPr>
            <a:endParaRPr lang="en-GB" altLang="en-US" dirty="0">
              <a:latin typeface="Arial Rounded MT Bold" panose="020F0704030504030204" pitchFamily="34" charset="0"/>
            </a:endParaRPr>
          </a:p>
        </p:txBody>
      </p:sp>
      <p:pic>
        <p:nvPicPr>
          <p:cNvPr id="15365" name="Picture 5"/>
          <p:cNvPicPr>
            <a:picLocks noChangeAspect="1" noChangeArrowheads="1"/>
          </p:cNvPicPr>
          <p:nvPr/>
        </p:nvPicPr>
        <p:blipFill>
          <a:blip r:embed="rId4">
            <a:extLst>
              <a:ext uri="{28A0092B-C50C-407E-A947-70E740481C1C}">
                <a14:useLocalDpi xmlns:a14="http://schemas.microsoft.com/office/drawing/2010/main" val="0"/>
              </a:ext>
            </a:extLst>
          </a:blip>
          <a:srcRect l="41061" t="23750" r="26688" b="44749"/>
          <a:stretch>
            <a:fillRect/>
          </a:stretch>
        </p:blipFill>
        <p:spPr bwMode="auto">
          <a:xfrm>
            <a:off x="6588224" y="1484784"/>
            <a:ext cx="1866617" cy="1368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Box 9"/>
          <p:cNvSpPr txBox="1">
            <a:spLocks noChangeArrowheads="1"/>
          </p:cNvSpPr>
          <p:nvPr/>
        </p:nvSpPr>
        <p:spPr bwMode="auto">
          <a:xfrm>
            <a:off x="250825" y="-1502"/>
            <a:ext cx="8724900" cy="6556375"/>
          </a:xfrm>
          <a:prstGeom prst="rect">
            <a:avLst/>
          </a:prstGeom>
          <a:noFill/>
          <a:ln w="88900">
            <a:solidFill>
              <a:srgbClr val="00924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200"/>
          </a:p>
          <a:p>
            <a:pPr eaLnBrk="1" hangingPunct="1">
              <a:spcBef>
                <a:spcPct val="0"/>
              </a:spcBef>
              <a:buFontTx/>
              <a:buNone/>
            </a:pPr>
            <a:endParaRPr lang="en-GB" altLang="en-US" sz="1200"/>
          </a:p>
        </p:txBody>
      </p:sp>
      <p:pic>
        <p:nvPicPr>
          <p:cNvPr id="15363" name="Picture 6" descr="logo minus old basi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0825" y="38101"/>
            <a:ext cx="2736999" cy="109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4"/>
          <a:stretch>
            <a:fillRect/>
          </a:stretch>
        </p:blipFill>
        <p:spPr>
          <a:xfrm>
            <a:off x="395535" y="1209212"/>
            <a:ext cx="4248473" cy="2918099"/>
          </a:xfrm>
          <a:prstGeom prst="rect">
            <a:avLst/>
          </a:prstGeom>
        </p:spPr>
      </p:pic>
      <p:pic>
        <p:nvPicPr>
          <p:cNvPr id="3" name="Picture 2"/>
          <p:cNvPicPr>
            <a:picLocks noChangeAspect="1"/>
          </p:cNvPicPr>
          <p:nvPr/>
        </p:nvPicPr>
        <p:blipFill>
          <a:blip r:embed="rId5"/>
          <a:stretch>
            <a:fillRect/>
          </a:stretch>
        </p:blipFill>
        <p:spPr>
          <a:xfrm>
            <a:off x="481035" y="4005064"/>
            <a:ext cx="4132240" cy="2304256"/>
          </a:xfrm>
          <a:prstGeom prst="rect">
            <a:avLst/>
          </a:prstGeom>
        </p:spPr>
      </p:pic>
      <p:sp>
        <p:nvSpPr>
          <p:cNvPr id="4" name="TextBox 3"/>
          <p:cNvSpPr txBox="1"/>
          <p:nvPr/>
        </p:nvSpPr>
        <p:spPr>
          <a:xfrm>
            <a:off x="4932040" y="1134601"/>
            <a:ext cx="3312368" cy="3416320"/>
          </a:xfrm>
          <a:prstGeom prst="rect">
            <a:avLst/>
          </a:prstGeom>
          <a:noFill/>
        </p:spPr>
        <p:txBody>
          <a:bodyPr wrap="square" rtlCol="0">
            <a:spAutoFit/>
          </a:bodyPr>
          <a:lstStyle/>
          <a:p>
            <a:r>
              <a:rPr lang="en-GB" dirty="0" smtClean="0"/>
              <a:t>Log on to Anton anytime you like.</a:t>
            </a:r>
          </a:p>
          <a:p>
            <a:r>
              <a:rPr lang="en-GB" dirty="0" smtClean="0"/>
              <a:t>There are different places you can go for learning.</a:t>
            </a:r>
          </a:p>
          <a:p>
            <a:r>
              <a:rPr lang="en-GB" dirty="0" smtClean="0"/>
              <a:t>It is all helpful &amp; there are “hints” too.</a:t>
            </a:r>
          </a:p>
          <a:p>
            <a:endParaRPr lang="en-GB" dirty="0" smtClean="0"/>
          </a:p>
          <a:p>
            <a:endParaRPr lang="en-GB" dirty="0"/>
          </a:p>
          <a:p>
            <a:endParaRPr lang="en-GB" dirty="0"/>
          </a:p>
          <a:p>
            <a:r>
              <a:rPr lang="en-GB" dirty="0" smtClean="0"/>
              <a:t>Home learning is set in the “groups” section tab &amp; looks a bit like this:</a:t>
            </a:r>
            <a:endParaRPr lang="en-GB" dirty="0"/>
          </a:p>
        </p:txBody>
      </p:sp>
      <p:cxnSp>
        <p:nvCxnSpPr>
          <p:cNvPr id="6" name="Straight Arrow Connector 5"/>
          <p:cNvCxnSpPr/>
          <p:nvPr/>
        </p:nvCxnSpPr>
        <p:spPr>
          <a:xfrm flipH="1">
            <a:off x="2915816" y="4221088"/>
            <a:ext cx="1958402" cy="144016"/>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87472080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Box 9"/>
          <p:cNvSpPr txBox="1">
            <a:spLocks noChangeArrowheads="1"/>
          </p:cNvSpPr>
          <p:nvPr/>
        </p:nvSpPr>
        <p:spPr bwMode="auto">
          <a:xfrm>
            <a:off x="240537" y="-99392"/>
            <a:ext cx="8724900" cy="6556375"/>
          </a:xfrm>
          <a:prstGeom prst="rect">
            <a:avLst/>
          </a:prstGeom>
          <a:noFill/>
          <a:ln w="88900">
            <a:solidFill>
              <a:srgbClr val="00924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200"/>
          </a:p>
          <a:p>
            <a:pPr eaLnBrk="1" hangingPunct="1">
              <a:spcBef>
                <a:spcPct val="0"/>
              </a:spcBef>
              <a:buFontTx/>
              <a:buNone/>
            </a:pPr>
            <a:endParaRPr lang="en-GB" altLang="en-US" sz="1200"/>
          </a:p>
        </p:txBody>
      </p:sp>
      <p:pic>
        <p:nvPicPr>
          <p:cNvPr id="15363" name="Picture 6" descr="logo minus old basi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0825" y="38101"/>
            <a:ext cx="2736999" cy="109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p:nvSpPr>
        <p:spPr>
          <a:xfrm>
            <a:off x="334765" y="1169867"/>
            <a:ext cx="8341691" cy="6447919"/>
          </a:xfrm>
          <a:prstGeom prst="rect">
            <a:avLst/>
          </a:prstGeom>
          <a:noFill/>
        </p:spPr>
        <p:txBody>
          <a:bodyPr wrap="square" rtlCol="0">
            <a:spAutoFit/>
          </a:bodyPr>
          <a:lstStyle/>
          <a:p>
            <a:r>
              <a:rPr lang="en-GB" altLang="en-US" sz="3000" dirty="0">
                <a:latin typeface="Tahoma" panose="020B0604030504040204" pitchFamily="34" charset="0"/>
                <a:ea typeface="Tahoma" panose="020B0604030504040204" pitchFamily="34" charset="0"/>
                <a:cs typeface="Tahoma" panose="020B0604030504040204" pitchFamily="34" charset="0"/>
              </a:rPr>
              <a:t>Online safety </a:t>
            </a:r>
            <a:r>
              <a:rPr lang="en-GB" altLang="en-US" sz="3000" dirty="0" smtClean="0">
                <a:latin typeface="Tahoma" panose="020B0604030504040204" pitchFamily="34" charset="0"/>
                <a:ea typeface="Tahoma" panose="020B0604030504040204" pitchFamily="34" charset="0"/>
                <a:cs typeface="Tahoma" panose="020B0604030504040204" pitchFamily="34" charset="0"/>
              </a:rPr>
              <a:t>advice</a:t>
            </a:r>
          </a:p>
          <a:p>
            <a:r>
              <a:rPr lang="en-GB" altLang="en-US" sz="3000" dirty="0" smtClean="0">
                <a:latin typeface="Tahoma" panose="020B0604030504040204" pitchFamily="34" charset="0"/>
                <a:ea typeface="Tahoma" panose="020B0604030504040204" pitchFamily="34" charset="0"/>
                <a:cs typeface="Tahoma" panose="020B0604030504040204" pitchFamily="34" charset="0"/>
                <a:hlinkClick r:id="rId4"/>
              </a:rPr>
              <a:t>https://www.youtube.com/watch?v=h_xwJ5u9I8o</a:t>
            </a:r>
            <a:endParaRPr lang="en-GB" altLang="en-US" sz="3000" dirty="0">
              <a:latin typeface="Tahoma" panose="020B0604030504040204" pitchFamily="34" charset="0"/>
              <a:ea typeface="Tahoma" panose="020B0604030504040204" pitchFamily="34" charset="0"/>
              <a:cs typeface="Tahoma" panose="020B0604030504040204" pitchFamily="34" charset="0"/>
            </a:endParaRPr>
          </a:p>
          <a:p>
            <a:pPr lvl="1"/>
            <a:r>
              <a:rPr lang="en-GB" altLang="en-US" sz="2000" dirty="0" smtClean="0">
                <a:latin typeface="Tahoma" panose="020B0604030504040204" pitchFamily="34" charset="0"/>
                <a:ea typeface="Tahoma" panose="020B0604030504040204" pitchFamily="34" charset="0"/>
                <a:cs typeface="Tahoma" panose="020B0604030504040204" pitchFamily="34" charset="0"/>
              </a:rPr>
              <a:t>InternetMatters.org</a:t>
            </a:r>
            <a:br>
              <a:rPr lang="en-GB" altLang="en-US" sz="2000" dirty="0" smtClean="0">
                <a:latin typeface="Tahoma" panose="020B0604030504040204" pitchFamily="34" charset="0"/>
                <a:ea typeface="Tahoma" panose="020B0604030504040204" pitchFamily="34" charset="0"/>
                <a:cs typeface="Tahoma" panose="020B0604030504040204" pitchFamily="34" charset="0"/>
              </a:rPr>
            </a:br>
            <a:r>
              <a:rPr lang="en-GB" altLang="en-US" sz="2000" dirty="0" smtClean="0">
                <a:latin typeface="Tahoma" panose="020B0604030504040204" pitchFamily="34" charset="0"/>
                <a:ea typeface="Tahoma" panose="020B0604030504040204" pitchFamily="34" charset="0"/>
                <a:cs typeface="Tahoma" panose="020B0604030504040204" pitchFamily="34" charset="0"/>
              </a:rPr>
              <a:t>– because children deserve a safe digital world</a:t>
            </a:r>
            <a:endParaRPr lang="en-GB" altLang="en-US" sz="2000" dirty="0">
              <a:latin typeface="Tahoma" panose="020B0604030504040204" pitchFamily="34" charset="0"/>
              <a:ea typeface="Tahoma" panose="020B0604030504040204" pitchFamily="34" charset="0"/>
              <a:cs typeface="Tahoma" panose="020B0604030504040204" pitchFamily="34" charset="0"/>
            </a:endParaRPr>
          </a:p>
          <a:p>
            <a:pPr lvl="1"/>
            <a:endParaRPr lang="en-GB" altLang="en-US" sz="2000" dirty="0" smtClean="0">
              <a:latin typeface="Tahoma" panose="020B0604030504040204" pitchFamily="34" charset="0"/>
              <a:ea typeface="Tahoma" panose="020B0604030504040204" pitchFamily="34" charset="0"/>
              <a:cs typeface="Tahoma" panose="020B0604030504040204" pitchFamily="34" charset="0"/>
            </a:endParaRPr>
          </a:p>
          <a:p>
            <a:pPr lvl="1"/>
            <a:r>
              <a:rPr lang="en-GB" altLang="en-US" sz="2000" dirty="0" smtClean="0">
                <a:latin typeface="Tahoma" panose="020B0604030504040204" pitchFamily="34" charset="0"/>
                <a:ea typeface="Tahoma" panose="020B0604030504040204" pitchFamily="34" charset="0"/>
                <a:cs typeface="Tahoma" panose="020B0604030504040204" pitchFamily="34" charset="0"/>
              </a:rPr>
              <a:t>ChildNet.com </a:t>
            </a:r>
            <a:br>
              <a:rPr lang="en-GB" altLang="en-US" sz="2000" dirty="0" smtClean="0">
                <a:latin typeface="Tahoma" panose="020B0604030504040204" pitchFamily="34" charset="0"/>
                <a:ea typeface="Tahoma" panose="020B0604030504040204" pitchFamily="34" charset="0"/>
                <a:cs typeface="Tahoma" panose="020B0604030504040204" pitchFamily="34" charset="0"/>
              </a:rPr>
            </a:br>
            <a:r>
              <a:rPr lang="en-GB" altLang="en-US" sz="2000" dirty="0" smtClean="0">
                <a:latin typeface="Tahoma" panose="020B0604030504040204" pitchFamily="34" charset="0"/>
                <a:ea typeface="Tahoma" panose="020B0604030504040204" pitchFamily="34" charset="0"/>
                <a:cs typeface="Tahoma" panose="020B0604030504040204" pitchFamily="34" charset="0"/>
              </a:rPr>
              <a:t>- </a:t>
            </a:r>
            <a:r>
              <a:rPr lang="en-GB" sz="2000" dirty="0">
                <a:latin typeface="Tahoma" panose="020B0604030504040204" pitchFamily="34" charset="0"/>
                <a:ea typeface="Tahoma" panose="020B0604030504040204" pitchFamily="34" charset="0"/>
                <a:cs typeface="Tahoma" panose="020B0604030504040204" pitchFamily="34" charset="0"/>
              </a:rPr>
              <a:t>Helping </a:t>
            </a:r>
            <a:r>
              <a:rPr lang="en-GB" sz="2000" dirty="0" smtClean="0">
                <a:latin typeface="Tahoma" panose="020B0604030504040204" pitchFamily="34" charset="0"/>
                <a:ea typeface="Tahoma" panose="020B0604030504040204" pitchFamily="34" charset="0"/>
                <a:cs typeface="Tahoma" panose="020B0604030504040204" pitchFamily="34" charset="0"/>
              </a:rPr>
              <a:t>make the </a:t>
            </a:r>
            <a:r>
              <a:rPr lang="en-GB" sz="2000" dirty="0">
                <a:latin typeface="Tahoma" panose="020B0604030504040204" pitchFamily="34" charset="0"/>
                <a:ea typeface="Tahoma" panose="020B0604030504040204" pitchFamily="34" charset="0"/>
                <a:cs typeface="Tahoma" panose="020B0604030504040204" pitchFamily="34" charset="0"/>
              </a:rPr>
              <a:t>internet </a:t>
            </a:r>
            <a:r>
              <a:rPr lang="en-GB" sz="2000" dirty="0" smtClean="0">
                <a:latin typeface="Tahoma" panose="020B0604030504040204" pitchFamily="34" charset="0"/>
                <a:ea typeface="Tahoma" panose="020B0604030504040204" pitchFamily="34" charset="0"/>
                <a:cs typeface="Tahoma" panose="020B0604030504040204" pitchFamily="34" charset="0"/>
              </a:rPr>
              <a:t>a great </a:t>
            </a:r>
            <a:r>
              <a:rPr lang="en-GB" sz="2000" dirty="0">
                <a:latin typeface="Tahoma" panose="020B0604030504040204" pitchFamily="34" charset="0"/>
                <a:ea typeface="Tahoma" panose="020B0604030504040204" pitchFamily="34" charset="0"/>
                <a:cs typeface="Tahoma" panose="020B0604030504040204" pitchFamily="34" charset="0"/>
              </a:rPr>
              <a:t>and </a:t>
            </a:r>
            <a:r>
              <a:rPr lang="en-GB" sz="2000" dirty="0" smtClean="0">
                <a:latin typeface="Tahoma" panose="020B0604030504040204" pitchFamily="34" charset="0"/>
                <a:ea typeface="Tahoma" panose="020B0604030504040204" pitchFamily="34" charset="0"/>
                <a:cs typeface="Tahoma" panose="020B0604030504040204" pitchFamily="34" charset="0"/>
              </a:rPr>
              <a:t>safe place </a:t>
            </a:r>
            <a:r>
              <a:rPr lang="en-GB" sz="2000" dirty="0">
                <a:latin typeface="Tahoma" panose="020B0604030504040204" pitchFamily="34" charset="0"/>
                <a:ea typeface="Tahoma" panose="020B0604030504040204" pitchFamily="34" charset="0"/>
                <a:cs typeface="Tahoma" panose="020B0604030504040204" pitchFamily="34" charset="0"/>
              </a:rPr>
              <a:t>for children and young people</a:t>
            </a:r>
          </a:p>
          <a:p>
            <a:pPr lvl="1"/>
            <a:endParaRPr lang="en-GB" altLang="en-US" sz="2000" dirty="0">
              <a:latin typeface="Tahoma" panose="020B0604030504040204" pitchFamily="34" charset="0"/>
              <a:ea typeface="Tahoma" panose="020B0604030504040204" pitchFamily="34" charset="0"/>
              <a:cs typeface="Tahoma" panose="020B0604030504040204" pitchFamily="34" charset="0"/>
            </a:endParaRPr>
          </a:p>
          <a:p>
            <a:pPr lvl="1"/>
            <a:endParaRPr lang="en-GB" altLang="en-US" sz="2000" dirty="0" smtClean="0">
              <a:latin typeface="Tahoma" panose="020B0604030504040204" pitchFamily="34" charset="0"/>
              <a:ea typeface="Tahoma" panose="020B0604030504040204" pitchFamily="34" charset="0"/>
              <a:cs typeface="Tahoma" panose="020B0604030504040204" pitchFamily="34" charset="0"/>
            </a:endParaRPr>
          </a:p>
          <a:p>
            <a:pPr lvl="1"/>
            <a:r>
              <a:rPr lang="en-GB" altLang="en-US" sz="2000" dirty="0" smtClean="0">
                <a:latin typeface="Tahoma" panose="020B0604030504040204" pitchFamily="34" charset="0"/>
                <a:ea typeface="Tahoma" panose="020B0604030504040204" pitchFamily="34" charset="0"/>
                <a:cs typeface="Tahoma" panose="020B0604030504040204" pitchFamily="34" charset="0"/>
              </a:rPr>
              <a:t>CommonSenseMedia.org</a:t>
            </a:r>
            <a:br>
              <a:rPr lang="en-GB" altLang="en-US" sz="2000" dirty="0" smtClean="0">
                <a:latin typeface="Tahoma" panose="020B0604030504040204" pitchFamily="34" charset="0"/>
                <a:ea typeface="Tahoma" panose="020B0604030504040204" pitchFamily="34" charset="0"/>
                <a:cs typeface="Tahoma" panose="020B0604030504040204" pitchFamily="34" charset="0"/>
              </a:rPr>
            </a:br>
            <a:r>
              <a:rPr lang="en-GB" altLang="en-US" sz="2000" dirty="0" smtClean="0">
                <a:latin typeface="Tahoma" panose="020B0604030504040204" pitchFamily="34" charset="0"/>
                <a:ea typeface="Tahoma" panose="020B0604030504040204" pitchFamily="34" charset="0"/>
                <a:cs typeface="Tahoma" panose="020B0604030504040204" pitchFamily="34" charset="0"/>
              </a:rPr>
              <a:t>- </a:t>
            </a:r>
            <a:r>
              <a:rPr lang="en-GB" sz="2000" dirty="0">
                <a:latin typeface="Tahoma" panose="020B0604030504040204" pitchFamily="34" charset="0"/>
                <a:ea typeface="Tahoma" panose="020B0604030504040204" pitchFamily="34" charset="0"/>
                <a:cs typeface="Tahoma" panose="020B0604030504040204" pitchFamily="34" charset="0"/>
              </a:rPr>
              <a:t>Ratings and reviews parents </a:t>
            </a:r>
            <a:r>
              <a:rPr lang="en-GB" sz="2000" dirty="0" smtClean="0">
                <a:latin typeface="Tahoma" panose="020B0604030504040204" pitchFamily="34" charset="0"/>
                <a:ea typeface="Tahoma" panose="020B0604030504040204" pitchFamily="34" charset="0"/>
                <a:cs typeface="Tahoma" panose="020B0604030504040204" pitchFamily="34" charset="0"/>
              </a:rPr>
              <a:t>trust</a:t>
            </a:r>
          </a:p>
          <a:p>
            <a:pPr lvl="1"/>
            <a:endParaRPr lang="en-GB" sz="2000" dirty="0">
              <a:latin typeface="Tahoma" panose="020B0604030504040204" pitchFamily="34" charset="0"/>
              <a:ea typeface="Tahoma" panose="020B0604030504040204" pitchFamily="34" charset="0"/>
              <a:cs typeface="Tahoma" panose="020B0604030504040204" pitchFamily="34" charset="0"/>
            </a:endParaRPr>
          </a:p>
          <a:p>
            <a:pPr lvl="1"/>
            <a:r>
              <a:rPr lang="en-GB" sz="2000" dirty="0">
                <a:latin typeface="Tahoma" panose="020B0604030504040204" pitchFamily="34" charset="0"/>
                <a:ea typeface="Tahoma" panose="020B0604030504040204" pitchFamily="34" charset="0"/>
                <a:cs typeface="Tahoma" panose="020B0604030504040204" pitchFamily="34" charset="0"/>
              </a:rPr>
              <a:t>8-10s | CEOP Education </a:t>
            </a:r>
          </a:p>
          <a:p>
            <a:pPr lvl="1"/>
            <a:r>
              <a:rPr lang="en-GB" sz="2000" dirty="0" smtClean="0"/>
              <a:t>- (ceopeducation.co.uk/8_10/) – for children to learn online but take a look yourself first</a:t>
            </a:r>
            <a:endParaRPr lang="en-GB" sz="2000" dirty="0">
              <a:latin typeface="Tahoma" panose="020B0604030504040204" pitchFamily="34" charset="0"/>
              <a:ea typeface="Tahoma" panose="020B0604030504040204" pitchFamily="34" charset="0"/>
              <a:cs typeface="Tahoma" panose="020B0604030504040204" pitchFamily="34" charset="0"/>
            </a:endParaRPr>
          </a:p>
          <a:p>
            <a:pPr lvl="1"/>
            <a:endParaRPr lang="en-GB" altLang="en-US" sz="2500" dirty="0">
              <a:latin typeface="Tahoma" panose="020B0604030504040204" pitchFamily="34" charset="0"/>
              <a:ea typeface="Tahoma" panose="020B0604030504040204" pitchFamily="34" charset="0"/>
              <a:cs typeface="Tahoma" panose="020B0604030504040204" pitchFamily="34" charset="0"/>
            </a:endParaRPr>
          </a:p>
          <a:p>
            <a:endParaRPr lang="en-GB" dirty="0"/>
          </a:p>
        </p:txBody>
      </p:sp>
    </p:spTree>
    <p:extLst>
      <p:ext uri="{BB962C8B-B14F-4D97-AF65-F5344CB8AC3E}">
        <p14:creationId xmlns:p14="http://schemas.microsoft.com/office/powerpoint/2010/main" val="415158206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Box 9"/>
          <p:cNvSpPr txBox="1">
            <a:spLocks noChangeArrowheads="1"/>
          </p:cNvSpPr>
          <p:nvPr/>
        </p:nvSpPr>
        <p:spPr bwMode="auto">
          <a:xfrm>
            <a:off x="107950" y="115888"/>
            <a:ext cx="8928100" cy="6556375"/>
          </a:xfrm>
          <a:prstGeom prst="rect">
            <a:avLst/>
          </a:prstGeom>
          <a:noFill/>
          <a:ln w="88900">
            <a:solidFill>
              <a:srgbClr val="00924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200"/>
          </a:p>
          <a:p>
            <a:pPr eaLnBrk="1" hangingPunct="1">
              <a:spcBef>
                <a:spcPct val="0"/>
              </a:spcBef>
              <a:buFontTx/>
              <a:buNone/>
            </a:pPr>
            <a:endParaRPr lang="en-GB" altLang="en-US" sz="1200"/>
          </a:p>
        </p:txBody>
      </p:sp>
      <p:sp>
        <p:nvSpPr>
          <p:cNvPr id="5" name="Rectangle 4"/>
          <p:cNvSpPr/>
          <p:nvPr/>
        </p:nvSpPr>
        <p:spPr>
          <a:xfrm>
            <a:off x="323850" y="1700213"/>
            <a:ext cx="8496300" cy="2305050"/>
          </a:xfrm>
          <a:prstGeom prst="rect">
            <a:avLst/>
          </a:prstGeom>
          <a:solidFill>
            <a:schemeClr val="bg1"/>
          </a:solidFill>
          <a:ln>
            <a:solidFill>
              <a:srgbClr val="00924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412" name="Title 1"/>
          <p:cNvSpPr>
            <a:spLocks noGrp="1"/>
          </p:cNvSpPr>
          <p:nvPr>
            <p:ph type="title"/>
          </p:nvPr>
        </p:nvSpPr>
        <p:spPr>
          <a:xfrm>
            <a:off x="457200" y="2286000"/>
            <a:ext cx="8229600" cy="1143000"/>
          </a:xfrm>
        </p:spPr>
        <p:txBody>
          <a:bodyPr/>
          <a:lstStyle/>
          <a:p>
            <a:r>
              <a:rPr lang="en-GB" altLang="en-US" smtClean="0"/>
              <a:t>How often should I read with my child?</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Box 9"/>
          <p:cNvSpPr txBox="1">
            <a:spLocks noChangeArrowheads="1"/>
          </p:cNvSpPr>
          <p:nvPr/>
        </p:nvSpPr>
        <p:spPr bwMode="auto">
          <a:xfrm>
            <a:off x="107950" y="188913"/>
            <a:ext cx="8856663" cy="6554787"/>
          </a:xfrm>
          <a:prstGeom prst="rect">
            <a:avLst/>
          </a:prstGeom>
          <a:noFill/>
          <a:ln w="88900">
            <a:solidFill>
              <a:srgbClr val="00924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200"/>
          </a:p>
          <a:p>
            <a:pPr eaLnBrk="1" hangingPunct="1">
              <a:spcBef>
                <a:spcPct val="0"/>
              </a:spcBef>
              <a:buFontTx/>
              <a:buNone/>
            </a:pPr>
            <a:endParaRPr lang="en-GB" altLang="en-US" sz="1200"/>
          </a:p>
        </p:txBody>
      </p:sp>
      <p:pic>
        <p:nvPicPr>
          <p:cNvPr id="18435" name="Picture 6" descr="logo minus old bas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9713" y="404813"/>
            <a:ext cx="3067050" cy="122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6" name="TextBox 1"/>
          <p:cNvSpPr txBox="1">
            <a:spLocks noChangeArrowheads="1"/>
          </p:cNvSpPr>
          <p:nvPr/>
        </p:nvSpPr>
        <p:spPr bwMode="auto">
          <a:xfrm>
            <a:off x="384175" y="1412875"/>
            <a:ext cx="8435975" cy="4832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None/>
            </a:pPr>
            <a:r>
              <a:rPr lang="en-GB" altLang="en-US" sz="2800" dirty="0">
                <a:latin typeface="Arial Rounded MT Bold" panose="020F0704030504030204" pitchFamily="34" charset="0"/>
              </a:rPr>
              <a:t>Reading is the largest predictor of future success.</a:t>
            </a:r>
          </a:p>
          <a:p>
            <a:pPr algn="ctr" eaLnBrk="1" hangingPunct="1">
              <a:spcBef>
                <a:spcPct val="0"/>
              </a:spcBef>
              <a:buFontTx/>
              <a:buNone/>
            </a:pPr>
            <a:endParaRPr lang="en-GB" altLang="en-US" sz="2800" dirty="0">
              <a:latin typeface="Arial Rounded MT Bold" panose="020F0704030504030204" pitchFamily="34" charset="0"/>
            </a:endParaRPr>
          </a:p>
          <a:p>
            <a:pPr algn="ctr" eaLnBrk="1" hangingPunct="1">
              <a:spcBef>
                <a:spcPct val="0"/>
              </a:spcBef>
              <a:buFontTx/>
              <a:buNone/>
            </a:pPr>
            <a:r>
              <a:rPr lang="en-GB" altLang="en-US" sz="2800" dirty="0" smtClean="0">
                <a:latin typeface="Arial Rounded MT Bold" panose="020F0704030504030204" pitchFamily="34" charset="0"/>
              </a:rPr>
              <a:t>We </a:t>
            </a:r>
            <a:r>
              <a:rPr lang="en-GB" altLang="en-US" sz="2800" dirty="0">
                <a:latin typeface="Arial Rounded MT Bold" panose="020F0704030504030204" pitchFamily="34" charset="0"/>
              </a:rPr>
              <a:t>recommend that you read with your child </a:t>
            </a:r>
            <a:r>
              <a:rPr lang="en-GB" altLang="en-US" sz="2800" dirty="0" smtClean="0">
                <a:latin typeface="Arial Rounded MT Bold" panose="020F0704030504030204" pitchFamily="34" charset="0"/>
              </a:rPr>
              <a:t>3- 5</a:t>
            </a:r>
            <a:r>
              <a:rPr lang="en-GB" altLang="en-US" sz="2800" dirty="0" smtClean="0">
                <a:latin typeface="Arial Rounded MT Bold" panose="020F0704030504030204" pitchFamily="34" charset="0"/>
              </a:rPr>
              <a:t> </a:t>
            </a:r>
            <a:r>
              <a:rPr lang="en-GB" altLang="en-US" sz="2800" dirty="0">
                <a:latin typeface="Arial Rounded MT Bold" panose="020F0704030504030204" pitchFamily="34" charset="0"/>
              </a:rPr>
              <a:t>times a week</a:t>
            </a:r>
            <a:r>
              <a:rPr lang="en-GB" altLang="en-US" sz="2800" dirty="0" smtClean="0">
                <a:latin typeface="Arial Rounded MT Bold" panose="020F0704030504030204" pitchFamily="34" charset="0"/>
              </a:rPr>
              <a:t>. </a:t>
            </a:r>
            <a:endParaRPr lang="en-GB" altLang="en-US" sz="2800" dirty="0" smtClean="0">
              <a:latin typeface="Arial Rounded MT Bold" panose="020F0704030504030204" pitchFamily="34" charset="0"/>
            </a:endParaRPr>
          </a:p>
          <a:p>
            <a:pPr algn="ctr" eaLnBrk="1" hangingPunct="1">
              <a:spcBef>
                <a:spcPct val="0"/>
              </a:spcBef>
              <a:buFontTx/>
              <a:buNone/>
            </a:pPr>
            <a:endParaRPr lang="en-GB" altLang="en-US" sz="2800" dirty="0">
              <a:latin typeface="Arial Rounded MT Bold" panose="020F0704030504030204" pitchFamily="34" charset="0"/>
            </a:endParaRPr>
          </a:p>
          <a:p>
            <a:pPr eaLnBrk="1" hangingPunct="1">
              <a:spcBef>
                <a:spcPct val="0"/>
              </a:spcBef>
              <a:buFontTx/>
              <a:buNone/>
            </a:pPr>
            <a:r>
              <a:rPr lang="en-GB" altLang="en-US" sz="2800" dirty="0" smtClean="0">
                <a:latin typeface="Arial Rounded MT Bold" panose="020F0704030504030204" pitchFamily="34" charset="0"/>
              </a:rPr>
              <a:t>Reading should always take priority over any other homework task.</a:t>
            </a:r>
          </a:p>
          <a:p>
            <a:pPr eaLnBrk="1" hangingPunct="1">
              <a:spcBef>
                <a:spcPct val="0"/>
              </a:spcBef>
              <a:buFontTx/>
              <a:buNone/>
            </a:pPr>
            <a:endParaRPr lang="en-GB" altLang="en-US" sz="2800" dirty="0">
              <a:latin typeface="Arial Rounded MT Bold" panose="020F0704030504030204" pitchFamily="34" charset="0"/>
            </a:endParaRPr>
          </a:p>
          <a:p>
            <a:pPr eaLnBrk="1" hangingPunct="1">
              <a:spcBef>
                <a:spcPct val="0"/>
              </a:spcBef>
              <a:buFontTx/>
              <a:buNone/>
            </a:pPr>
            <a:r>
              <a:rPr lang="en-GB" altLang="en-US" sz="2800" dirty="0" smtClean="0">
                <a:latin typeface="Arial Rounded MT Bold" panose="020F0704030504030204" pitchFamily="34" charset="0"/>
              </a:rPr>
              <a:t>To start with, we will have no</a:t>
            </a:r>
          </a:p>
          <a:p>
            <a:pPr eaLnBrk="1" hangingPunct="1">
              <a:spcBef>
                <a:spcPct val="0"/>
              </a:spcBef>
              <a:buFontTx/>
              <a:buNone/>
            </a:pPr>
            <a:r>
              <a:rPr lang="en-GB" altLang="en-US" sz="2800" dirty="0" smtClean="0">
                <a:latin typeface="Arial Rounded MT Bold" panose="020F0704030504030204" pitchFamily="34" charset="0"/>
              </a:rPr>
              <a:t>‘free readers’. </a:t>
            </a:r>
            <a:endParaRPr lang="en-GB" altLang="en-US" sz="2800" dirty="0">
              <a:latin typeface="Arial Rounded MT Bold" panose="020F0704030504030204" pitchFamily="34" charset="0"/>
            </a:endParaRPr>
          </a:p>
        </p:txBody>
      </p:sp>
      <p:pic>
        <p:nvPicPr>
          <p:cNvPr id="18437" name="Picture 2" descr="Why aren't people reading books anymor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56176" y="4986124"/>
            <a:ext cx="2576662" cy="1609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Box 9"/>
          <p:cNvSpPr txBox="1">
            <a:spLocks noChangeArrowheads="1"/>
          </p:cNvSpPr>
          <p:nvPr/>
        </p:nvSpPr>
        <p:spPr bwMode="auto">
          <a:xfrm>
            <a:off x="107950" y="188913"/>
            <a:ext cx="8856663" cy="6554787"/>
          </a:xfrm>
          <a:prstGeom prst="rect">
            <a:avLst/>
          </a:prstGeom>
          <a:noFill/>
          <a:ln w="88900">
            <a:solidFill>
              <a:srgbClr val="00924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200"/>
          </a:p>
          <a:p>
            <a:pPr eaLnBrk="1" hangingPunct="1">
              <a:spcBef>
                <a:spcPct val="0"/>
              </a:spcBef>
              <a:buFontTx/>
              <a:buNone/>
            </a:pPr>
            <a:endParaRPr lang="en-GB" altLang="en-US" sz="1200"/>
          </a:p>
        </p:txBody>
      </p:sp>
      <p:pic>
        <p:nvPicPr>
          <p:cNvPr id="18435" name="Picture 6" descr="logo minus old bas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9713" y="404813"/>
            <a:ext cx="3067050" cy="122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6" name="TextBox 1"/>
          <p:cNvSpPr txBox="1">
            <a:spLocks noChangeArrowheads="1"/>
          </p:cNvSpPr>
          <p:nvPr/>
        </p:nvSpPr>
        <p:spPr bwMode="auto">
          <a:xfrm>
            <a:off x="384175" y="1412875"/>
            <a:ext cx="8435975"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dirty="0" smtClean="0">
                <a:latin typeface="Arial Rounded MT Bold" panose="020F0704030504030204" pitchFamily="34" charset="0"/>
              </a:rPr>
              <a:t>Your child will come home with 2 books. One reading book to help accelerate their reading and one library book of their choice. </a:t>
            </a:r>
          </a:p>
          <a:p>
            <a:pPr algn="ctr" eaLnBrk="1" hangingPunct="1">
              <a:spcBef>
                <a:spcPct val="0"/>
              </a:spcBef>
              <a:buFontTx/>
              <a:buNone/>
            </a:pPr>
            <a:endParaRPr lang="en-GB" altLang="en-US" dirty="0">
              <a:latin typeface="Arial Rounded MT Bold" panose="020F0704030504030204" pitchFamily="34" charset="0"/>
            </a:endParaRPr>
          </a:p>
          <a:p>
            <a:pPr eaLnBrk="1" hangingPunct="1">
              <a:spcBef>
                <a:spcPct val="0"/>
              </a:spcBef>
              <a:buFontTx/>
              <a:buNone/>
            </a:pPr>
            <a:endParaRPr lang="en-GB" altLang="en-US" dirty="0">
              <a:latin typeface="Arial Rounded MT Bold" panose="020F0704030504030204" pitchFamily="34" charset="0"/>
            </a:endParaRPr>
          </a:p>
        </p:txBody>
      </p:sp>
      <p:pic>
        <p:nvPicPr>
          <p:cNvPr id="18437" name="Picture 2" descr="Why aren't people reading books anymor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00192" y="5076107"/>
            <a:ext cx="2432646" cy="1519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539552" y="3573016"/>
            <a:ext cx="8425060" cy="2062103"/>
          </a:xfrm>
          <a:prstGeom prst="rect">
            <a:avLst/>
          </a:prstGeom>
          <a:noFill/>
        </p:spPr>
        <p:txBody>
          <a:bodyPr wrap="square" rtlCol="0">
            <a:spAutoFit/>
          </a:bodyPr>
          <a:lstStyle/>
          <a:p>
            <a:r>
              <a:rPr lang="en-GB" sz="3200" dirty="0">
                <a:latin typeface="Arial Rounded MT Bold" panose="020F0704030504030204" pitchFamily="34" charset="0"/>
              </a:rPr>
              <a:t>We would like the children </a:t>
            </a:r>
            <a:r>
              <a:rPr lang="en-GB" sz="3200" dirty="0" smtClean="0">
                <a:latin typeface="Arial Rounded MT Bold" panose="020F0704030504030204" pitchFamily="34" charset="0"/>
              </a:rPr>
              <a:t>to primarily </a:t>
            </a:r>
            <a:r>
              <a:rPr lang="en-GB" sz="3200" dirty="0">
                <a:latin typeface="Arial Rounded MT Bold" panose="020F0704030504030204" pitchFamily="34" charset="0"/>
              </a:rPr>
              <a:t>focus on their reading </a:t>
            </a:r>
            <a:r>
              <a:rPr lang="en-GB" sz="3200" dirty="0" smtClean="0">
                <a:latin typeface="Arial Rounded MT Bold" panose="020F0704030504030204" pitchFamily="34" charset="0"/>
              </a:rPr>
              <a:t>book. The library book may need parental</a:t>
            </a:r>
            <a:r>
              <a:rPr lang="en-GB" sz="3200" dirty="0">
                <a:latin typeface="Arial Rounded MT Bold" panose="020F0704030504030204" pitchFamily="34" charset="0"/>
              </a:rPr>
              <a:t> </a:t>
            </a:r>
            <a:r>
              <a:rPr lang="en-GB" sz="3200" dirty="0" smtClean="0">
                <a:latin typeface="Arial Rounded MT Bold" panose="020F0704030504030204" pitchFamily="34" charset="0"/>
              </a:rPr>
              <a:t>support to access.</a:t>
            </a:r>
            <a:endParaRPr lang="en-GB" dirty="0"/>
          </a:p>
        </p:txBody>
      </p:sp>
    </p:spTree>
    <p:extLst>
      <p:ext uri="{BB962C8B-B14F-4D97-AF65-F5344CB8AC3E}">
        <p14:creationId xmlns:p14="http://schemas.microsoft.com/office/powerpoint/2010/main" val="404875402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Box 9"/>
          <p:cNvSpPr txBox="1">
            <a:spLocks noChangeArrowheads="1"/>
          </p:cNvSpPr>
          <p:nvPr/>
        </p:nvSpPr>
        <p:spPr bwMode="auto">
          <a:xfrm>
            <a:off x="107950" y="115888"/>
            <a:ext cx="8928100" cy="6556375"/>
          </a:xfrm>
          <a:prstGeom prst="rect">
            <a:avLst/>
          </a:prstGeom>
          <a:noFill/>
          <a:ln w="88900">
            <a:solidFill>
              <a:srgbClr val="00924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200"/>
          </a:p>
          <a:p>
            <a:pPr eaLnBrk="1" hangingPunct="1">
              <a:spcBef>
                <a:spcPct val="0"/>
              </a:spcBef>
              <a:buFontTx/>
              <a:buNone/>
            </a:pPr>
            <a:endParaRPr lang="en-GB" altLang="en-US" sz="1200"/>
          </a:p>
        </p:txBody>
      </p:sp>
      <p:sp>
        <p:nvSpPr>
          <p:cNvPr id="5" name="Rectangle 4"/>
          <p:cNvSpPr/>
          <p:nvPr/>
        </p:nvSpPr>
        <p:spPr>
          <a:xfrm>
            <a:off x="323850" y="1700213"/>
            <a:ext cx="8496300" cy="2305050"/>
          </a:xfrm>
          <a:prstGeom prst="rect">
            <a:avLst/>
          </a:prstGeom>
          <a:solidFill>
            <a:schemeClr val="bg1"/>
          </a:solidFill>
          <a:ln>
            <a:solidFill>
              <a:srgbClr val="00924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0484" name="Title 1"/>
          <p:cNvSpPr>
            <a:spLocks noGrp="1"/>
          </p:cNvSpPr>
          <p:nvPr>
            <p:ph type="title"/>
          </p:nvPr>
        </p:nvSpPr>
        <p:spPr>
          <a:xfrm>
            <a:off x="457200" y="2286000"/>
            <a:ext cx="8229600" cy="1143000"/>
          </a:xfrm>
        </p:spPr>
        <p:txBody>
          <a:bodyPr/>
          <a:lstStyle/>
          <a:p>
            <a:r>
              <a:rPr lang="en-GB" altLang="en-US" dirty="0" smtClean="0"/>
              <a:t>Supporting your child’s emotional </a:t>
            </a:r>
            <a:r>
              <a:rPr lang="en-GB" altLang="en-US" dirty="0"/>
              <a:t>w</a:t>
            </a:r>
            <a:r>
              <a:rPr lang="en-GB" altLang="en-US" dirty="0" smtClean="0"/>
              <a:t>ellbeing</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Box 9"/>
          <p:cNvSpPr txBox="1">
            <a:spLocks noChangeArrowheads="1"/>
          </p:cNvSpPr>
          <p:nvPr/>
        </p:nvSpPr>
        <p:spPr bwMode="auto">
          <a:xfrm>
            <a:off x="107950" y="115888"/>
            <a:ext cx="8928100" cy="6556375"/>
          </a:xfrm>
          <a:prstGeom prst="rect">
            <a:avLst/>
          </a:prstGeom>
          <a:noFill/>
          <a:ln w="88900">
            <a:solidFill>
              <a:srgbClr val="00924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50000"/>
              </a:spcBef>
              <a:buFontTx/>
              <a:buNone/>
            </a:pPr>
            <a:endParaRPr lang="en-GB" altLang="en-US" sz="2400">
              <a:latin typeface="Arial Rounded MT Bold" panose="020F0704030504030204" pitchFamily="34" charset="0"/>
            </a:endParaRPr>
          </a:p>
          <a:p>
            <a:pPr>
              <a:spcBef>
                <a:spcPct val="50000"/>
              </a:spcBef>
              <a:buFontTx/>
              <a:buNone/>
            </a:pPr>
            <a:endParaRPr lang="en-GB" altLang="en-US" sz="2400">
              <a:latin typeface="Arial Rounded MT Bold" panose="020F0704030504030204" pitchFamily="34" charset="0"/>
            </a:endParaRPr>
          </a:p>
          <a:p>
            <a:pPr>
              <a:spcBef>
                <a:spcPct val="50000"/>
              </a:spcBef>
              <a:buFontTx/>
              <a:buNone/>
            </a:pPr>
            <a:endParaRPr lang="en-GB" altLang="en-US" sz="2400">
              <a:latin typeface="Arial Rounded MT Bold" panose="020F0704030504030204" pitchFamily="34" charset="0"/>
            </a:endParaRPr>
          </a:p>
          <a:p>
            <a:pPr>
              <a:spcBef>
                <a:spcPct val="50000"/>
              </a:spcBef>
              <a:buFontTx/>
              <a:buNone/>
            </a:pPr>
            <a:endParaRPr lang="en-GB" altLang="en-US" sz="2400">
              <a:latin typeface="Arial Rounded MT Bold" panose="020F0704030504030204" pitchFamily="34" charset="0"/>
            </a:endParaRPr>
          </a:p>
          <a:p>
            <a:pPr>
              <a:spcBef>
                <a:spcPct val="50000"/>
              </a:spcBef>
              <a:buFontTx/>
              <a:buNone/>
            </a:pPr>
            <a:endParaRPr lang="en-GB" altLang="en-US" sz="2400">
              <a:latin typeface="Arial Rounded MT Bold" panose="020F0704030504030204" pitchFamily="34" charset="0"/>
            </a:endParaRPr>
          </a:p>
          <a:p>
            <a:pPr>
              <a:spcBef>
                <a:spcPct val="50000"/>
              </a:spcBef>
              <a:buFontTx/>
              <a:buNone/>
            </a:pPr>
            <a:endParaRPr lang="en-GB" altLang="en-US" sz="2400">
              <a:latin typeface="Arial Rounded MT Bold" panose="020F0704030504030204" pitchFamily="34" charset="0"/>
            </a:endParaRPr>
          </a:p>
          <a:p>
            <a:pPr>
              <a:spcBef>
                <a:spcPct val="50000"/>
              </a:spcBef>
              <a:buFontTx/>
              <a:buNone/>
            </a:pPr>
            <a:endParaRPr lang="en-GB" altLang="en-US" sz="2400">
              <a:latin typeface="Arial Rounded MT Bold" panose="020F0704030504030204" pitchFamily="34" charset="0"/>
            </a:endParaRPr>
          </a:p>
          <a:p>
            <a:pPr>
              <a:spcBef>
                <a:spcPct val="50000"/>
              </a:spcBef>
              <a:buFontTx/>
              <a:buNone/>
            </a:pPr>
            <a:endParaRPr lang="en-GB" altLang="en-US" sz="2400">
              <a:latin typeface="Arial Rounded MT Bold" panose="020F0704030504030204" pitchFamily="34" charset="0"/>
            </a:endParaRPr>
          </a:p>
          <a:p>
            <a:pPr>
              <a:spcBef>
                <a:spcPct val="50000"/>
              </a:spcBef>
              <a:buFontTx/>
              <a:buNone/>
            </a:pPr>
            <a:endParaRPr lang="en-GB" altLang="en-US" sz="2400">
              <a:latin typeface="Arial Rounded MT Bold" panose="020F0704030504030204" pitchFamily="34" charset="0"/>
            </a:endParaRPr>
          </a:p>
          <a:p>
            <a:pPr>
              <a:spcBef>
                <a:spcPct val="50000"/>
              </a:spcBef>
              <a:buFontTx/>
              <a:buNone/>
            </a:pPr>
            <a:endParaRPr lang="en-GB" altLang="en-US" sz="2400">
              <a:latin typeface="Arial Rounded MT Bold" panose="020F0704030504030204" pitchFamily="34" charset="0"/>
            </a:endParaRPr>
          </a:p>
          <a:p>
            <a:pPr>
              <a:spcBef>
                <a:spcPct val="50000"/>
              </a:spcBef>
              <a:buFontTx/>
              <a:buNone/>
            </a:pPr>
            <a:endParaRPr lang="en-GB" altLang="en-US" sz="2400">
              <a:latin typeface="Arial Rounded MT Bold" panose="020F0704030504030204" pitchFamily="34" charset="0"/>
            </a:endParaRPr>
          </a:p>
          <a:p>
            <a:pPr>
              <a:spcBef>
                <a:spcPct val="50000"/>
              </a:spcBef>
              <a:buFontTx/>
              <a:buNone/>
            </a:pPr>
            <a:endParaRPr lang="en-GB" altLang="en-US" sz="2400">
              <a:latin typeface="Arial Rounded MT Bold" panose="020F0704030504030204" pitchFamily="34" charset="0"/>
            </a:endParaRPr>
          </a:p>
        </p:txBody>
      </p:sp>
      <p:pic>
        <p:nvPicPr>
          <p:cNvPr id="21507" name="Picture 6" descr="logo minus old bas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38100"/>
            <a:ext cx="3067050" cy="122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8" name="TextBox 1"/>
          <p:cNvSpPr txBox="1">
            <a:spLocks noChangeArrowheads="1"/>
          </p:cNvSpPr>
          <p:nvPr/>
        </p:nvSpPr>
        <p:spPr bwMode="auto">
          <a:xfrm>
            <a:off x="215900" y="981075"/>
            <a:ext cx="8928100" cy="3170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FontTx/>
              <a:buNone/>
            </a:pPr>
            <a:r>
              <a:rPr lang="en-GB" altLang="en-US" sz="2800" dirty="0">
                <a:latin typeface="Arial Rounded MT Bold" panose="020F0704030504030204" pitchFamily="34" charset="0"/>
              </a:rPr>
              <a:t>Happy </a:t>
            </a:r>
            <a:r>
              <a:rPr lang="en-GB" altLang="en-US" sz="2800" dirty="0" smtClean="0">
                <a:latin typeface="Arial Rounded MT Bold" panose="020F0704030504030204" pitchFamily="34" charset="0"/>
              </a:rPr>
              <a:t>child = </a:t>
            </a:r>
            <a:r>
              <a:rPr lang="en-GB" altLang="en-US" sz="2800" dirty="0">
                <a:latin typeface="Arial Rounded MT Bold" panose="020F0704030504030204" pitchFamily="34" charset="0"/>
              </a:rPr>
              <a:t>a successful learner</a:t>
            </a:r>
          </a:p>
          <a:p>
            <a:pPr eaLnBrk="1" hangingPunct="1">
              <a:spcBef>
                <a:spcPct val="50000"/>
              </a:spcBef>
              <a:buFontTx/>
              <a:buNone/>
            </a:pPr>
            <a:r>
              <a:rPr lang="en-GB" altLang="en-US" sz="2400" u="sng" dirty="0">
                <a:latin typeface="Arial Rounded MT Bold" panose="020F0704030504030204" pitchFamily="34" charset="0"/>
              </a:rPr>
              <a:t>HeartSmart</a:t>
            </a:r>
            <a:r>
              <a:rPr lang="en-GB" altLang="en-US" sz="2400" u="sng" dirty="0" smtClean="0">
                <a:latin typeface="Arial Rounded MT Bold" panose="020F0704030504030204" pitchFamily="34" charset="0"/>
              </a:rPr>
              <a:t>!</a:t>
            </a:r>
            <a:endParaRPr lang="en-GB" altLang="en-US" sz="2000" dirty="0">
              <a:latin typeface="Arial Rounded MT Bold" panose="020F0704030504030204" pitchFamily="34" charset="0"/>
            </a:endParaRPr>
          </a:p>
          <a:p>
            <a:pPr eaLnBrk="1" hangingPunct="1">
              <a:spcBef>
                <a:spcPct val="0"/>
              </a:spcBef>
              <a:buFontTx/>
              <a:buNone/>
            </a:pPr>
            <a:r>
              <a:rPr lang="en-US" altLang="en-US" sz="2000" dirty="0" err="1">
                <a:latin typeface="Arial Rounded MT Bold" panose="020F0704030504030204" pitchFamily="34" charset="0"/>
                <a:cs typeface="Times New Roman" panose="02020603050405020304" pitchFamily="18" charset="0"/>
              </a:rPr>
              <a:t>Heartsmart</a:t>
            </a:r>
            <a:r>
              <a:rPr lang="en-US" altLang="en-US" sz="2000" dirty="0">
                <a:latin typeface="Arial Rounded MT Bold" panose="020F0704030504030204" pitchFamily="34" charset="0"/>
                <a:cs typeface="Times New Roman" panose="02020603050405020304" pitchFamily="18" charset="0"/>
              </a:rPr>
              <a:t> is an exciting </a:t>
            </a:r>
            <a:r>
              <a:rPr lang="en-US" altLang="en-US" sz="2000" dirty="0" err="1">
                <a:latin typeface="Arial Rounded MT Bold" panose="020F0704030504030204" pitchFamily="34" charset="0"/>
                <a:cs typeface="Times New Roman" panose="02020603050405020304" pitchFamily="18" charset="0"/>
              </a:rPr>
              <a:t>programme</a:t>
            </a:r>
            <a:r>
              <a:rPr lang="en-US" altLang="en-US" sz="2000" dirty="0">
                <a:latin typeface="Arial Rounded MT Bold" panose="020F0704030504030204" pitchFamily="34" charset="0"/>
                <a:cs typeface="Times New Roman" panose="02020603050405020304" pitchFamily="18" charset="0"/>
              </a:rPr>
              <a:t> which </a:t>
            </a:r>
          </a:p>
          <a:p>
            <a:pPr eaLnBrk="1" hangingPunct="1">
              <a:spcBef>
                <a:spcPct val="0"/>
              </a:spcBef>
              <a:buFontTx/>
              <a:buNone/>
            </a:pPr>
            <a:r>
              <a:rPr lang="en-US" altLang="en-US" sz="2000" dirty="0">
                <a:latin typeface="Arial Rounded MT Bold" panose="020F0704030504030204" pitchFamily="34" charset="0"/>
                <a:cs typeface="Times New Roman" panose="02020603050405020304" pitchFamily="18" charset="0"/>
              </a:rPr>
              <a:t>connects all of our school </a:t>
            </a:r>
            <a:r>
              <a:rPr lang="en-US" altLang="en-US" sz="2000" dirty="0" smtClean="0">
                <a:latin typeface="Arial Rounded MT Bold" panose="020F0704030504030204" pitchFamily="34" charset="0"/>
                <a:cs typeface="Times New Roman" panose="02020603050405020304" pitchFamily="18" charset="0"/>
              </a:rPr>
              <a:t>values, RSHE </a:t>
            </a:r>
            <a:r>
              <a:rPr lang="en-US" altLang="en-US" sz="2000" dirty="0">
                <a:latin typeface="Arial Rounded MT Bold" panose="020F0704030504030204" pitchFamily="34" charset="0"/>
                <a:cs typeface="Times New Roman" panose="02020603050405020304" pitchFamily="18" charset="0"/>
              </a:rPr>
              <a:t>and</a:t>
            </a:r>
          </a:p>
          <a:p>
            <a:pPr eaLnBrk="1" hangingPunct="1">
              <a:spcBef>
                <a:spcPct val="0"/>
              </a:spcBef>
              <a:buFontTx/>
              <a:buNone/>
            </a:pPr>
            <a:r>
              <a:rPr lang="en-US" altLang="en-US" sz="2000" dirty="0">
                <a:latin typeface="Arial Rounded MT Bold" panose="020F0704030504030204" pitchFamily="34" charset="0"/>
                <a:cs typeface="Times New Roman" panose="02020603050405020304" pitchFamily="18" charset="0"/>
              </a:rPr>
              <a:t> wellbeing. </a:t>
            </a:r>
            <a:r>
              <a:rPr lang="en-US" altLang="en-US" sz="2000" dirty="0" smtClean="0">
                <a:latin typeface="Arial Rounded MT Bold" panose="020F0704030504030204" pitchFamily="34" charset="0"/>
                <a:cs typeface="Times New Roman" panose="02020603050405020304" pitchFamily="18" charset="0"/>
              </a:rPr>
              <a:t>  Used at OBIS as well.</a:t>
            </a:r>
            <a:endParaRPr lang="en-US" altLang="en-US" sz="2000" dirty="0">
              <a:latin typeface="Arial Rounded MT Bold" panose="020F0704030504030204" pitchFamily="34" charset="0"/>
              <a:cs typeface="Times New Roman" panose="02020603050405020304" pitchFamily="18" charset="0"/>
            </a:endParaRPr>
          </a:p>
          <a:p>
            <a:pPr eaLnBrk="1" hangingPunct="1">
              <a:spcBef>
                <a:spcPct val="0"/>
              </a:spcBef>
              <a:buFontTx/>
              <a:buNone/>
            </a:pPr>
            <a:endParaRPr lang="en-US" altLang="en-US" sz="2000" dirty="0">
              <a:latin typeface="Arial Rounded MT Bold" panose="020F0704030504030204" pitchFamily="34" charset="0"/>
              <a:cs typeface="Times New Roman" panose="02020603050405020304" pitchFamily="18" charset="0"/>
            </a:endParaRPr>
          </a:p>
          <a:p>
            <a:pPr eaLnBrk="1" hangingPunct="1">
              <a:spcBef>
                <a:spcPct val="0"/>
              </a:spcBef>
              <a:buFontTx/>
              <a:buNone/>
            </a:pPr>
            <a:r>
              <a:rPr lang="en-US" altLang="en-US" sz="2000" dirty="0">
                <a:latin typeface="Arial Rounded MT Bold" panose="020F0704030504030204" pitchFamily="34" charset="0"/>
                <a:cs typeface="Times New Roman" panose="02020603050405020304" pitchFamily="18" charset="0"/>
              </a:rPr>
              <a:t>Encouraging open and positive mindsets.</a:t>
            </a:r>
            <a:endParaRPr lang="en-GB" altLang="en-US" sz="2000" dirty="0">
              <a:latin typeface="Arial Rounded MT Bold" panose="020F0704030504030204" pitchFamily="34" charset="0"/>
              <a:cs typeface="Times New Roman" panose="02020603050405020304" pitchFamily="18" charset="0"/>
            </a:endParaRPr>
          </a:p>
          <a:p>
            <a:pPr eaLnBrk="1" hangingPunct="1">
              <a:spcBef>
                <a:spcPct val="50000"/>
              </a:spcBef>
              <a:buFontTx/>
              <a:buNone/>
            </a:pPr>
            <a:endParaRPr lang="en-GB" altLang="en-US" sz="2400" dirty="0">
              <a:latin typeface="Arial Rounded MT Bold" panose="020F0704030504030204" pitchFamily="34" charset="0"/>
            </a:endParaRPr>
          </a:p>
        </p:txBody>
      </p:sp>
      <p:pic>
        <p:nvPicPr>
          <p:cNvPr id="21509" name="Picture 2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80288" y="2276475"/>
            <a:ext cx="1511300" cy="287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0" name="TextBox 1"/>
          <p:cNvSpPr txBox="1">
            <a:spLocks noChangeArrowheads="1"/>
          </p:cNvSpPr>
          <p:nvPr/>
        </p:nvSpPr>
        <p:spPr bwMode="auto">
          <a:xfrm>
            <a:off x="250825" y="5646323"/>
            <a:ext cx="30956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en-GB" altLang="en-US" sz="2400" dirty="0">
                <a:latin typeface="Arial Rounded MT Bold" panose="020F0704030504030204" pitchFamily="34" charset="0"/>
              </a:rPr>
              <a:t>Circle Time </a:t>
            </a:r>
          </a:p>
        </p:txBody>
      </p:sp>
      <p:sp>
        <p:nvSpPr>
          <p:cNvPr id="21511" name="TextBox 2"/>
          <p:cNvSpPr txBox="1">
            <a:spLocks noChangeArrowheads="1"/>
          </p:cNvSpPr>
          <p:nvPr/>
        </p:nvSpPr>
        <p:spPr bwMode="auto">
          <a:xfrm>
            <a:off x="10630" y="4865847"/>
            <a:ext cx="28082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r>
              <a:rPr lang="en-GB" altLang="en-US" sz="2400" dirty="0">
                <a:latin typeface="Arial Rounded MT Bold" panose="020F0704030504030204" pitchFamily="34" charset="0"/>
              </a:rPr>
              <a:t>Chatter Matter</a:t>
            </a:r>
          </a:p>
        </p:txBody>
      </p:sp>
      <p:sp>
        <p:nvSpPr>
          <p:cNvPr id="11" name="TextBox 2"/>
          <p:cNvSpPr txBox="1">
            <a:spLocks noChangeArrowheads="1"/>
          </p:cNvSpPr>
          <p:nvPr/>
        </p:nvSpPr>
        <p:spPr bwMode="auto">
          <a:xfrm>
            <a:off x="-108520" y="3716337"/>
            <a:ext cx="432048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r>
              <a:rPr lang="en-GB" altLang="en-US" sz="2400" dirty="0" smtClean="0">
                <a:latin typeface="Arial Rounded MT Bold" panose="020F0704030504030204" pitchFamily="34" charset="0"/>
              </a:rPr>
              <a:t>Relaxation / </a:t>
            </a:r>
            <a:r>
              <a:rPr lang="en-GB" altLang="en-US" sz="2400" dirty="0" smtClean="0">
                <a:latin typeface="Arial Rounded MT Bold" panose="020F0704030504030204" pitchFamily="34" charset="0"/>
              </a:rPr>
              <a:t>Mindfulness after lunch            </a:t>
            </a:r>
            <a:endParaRPr lang="en-GB" altLang="en-US" sz="2400" dirty="0">
              <a:latin typeface="Arial Rounded MT Bold" panose="020F0704030504030204" pitchFamily="34"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Box 9"/>
          <p:cNvSpPr txBox="1">
            <a:spLocks noChangeArrowheads="1"/>
          </p:cNvSpPr>
          <p:nvPr/>
        </p:nvSpPr>
        <p:spPr bwMode="auto">
          <a:xfrm>
            <a:off x="107950" y="115888"/>
            <a:ext cx="8928100" cy="6556375"/>
          </a:xfrm>
          <a:prstGeom prst="rect">
            <a:avLst/>
          </a:prstGeom>
          <a:noFill/>
          <a:ln w="88900">
            <a:solidFill>
              <a:srgbClr val="00924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endParaRPr lang="en-GB" altLang="en-US" sz="1200"/>
          </a:p>
          <a:p>
            <a:pPr eaLnBrk="1" hangingPunct="1">
              <a:spcBef>
                <a:spcPct val="0"/>
              </a:spcBef>
              <a:buFontTx/>
              <a:buNone/>
            </a:pPr>
            <a:endParaRPr lang="en-GB" altLang="en-US" sz="1200"/>
          </a:p>
        </p:txBody>
      </p:sp>
      <p:sp>
        <p:nvSpPr>
          <p:cNvPr id="5" name="Rectangle 4"/>
          <p:cNvSpPr/>
          <p:nvPr/>
        </p:nvSpPr>
        <p:spPr>
          <a:xfrm>
            <a:off x="323850" y="1700213"/>
            <a:ext cx="8496300" cy="2305050"/>
          </a:xfrm>
          <a:prstGeom prst="rect">
            <a:avLst/>
          </a:prstGeom>
          <a:solidFill>
            <a:schemeClr val="bg1"/>
          </a:solidFill>
          <a:ln>
            <a:solidFill>
              <a:srgbClr val="00924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3556" name="Title 1"/>
          <p:cNvSpPr>
            <a:spLocks noGrp="1"/>
          </p:cNvSpPr>
          <p:nvPr>
            <p:ph type="title"/>
          </p:nvPr>
        </p:nvSpPr>
        <p:spPr>
          <a:xfrm>
            <a:off x="457200" y="2286000"/>
            <a:ext cx="8229600" cy="1143000"/>
          </a:xfrm>
        </p:spPr>
        <p:txBody>
          <a:bodyPr/>
          <a:lstStyle/>
          <a:p>
            <a:r>
              <a:rPr lang="en-GB" altLang="en-US" smtClean="0"/>
              <a:t>Additional Information</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Box 9"/>
          <p:cNvSpPr txBox="1">
            <a:spLocks noChangeArrowheads="1"/>
          </p:cNvSpPr>
          <p:nvPr/>
        </p:nvSpPr>
        <p:spPr bwMode="auto">
          <a:xfrm>
            <a:off x="107950" y="115888"/>
            <a:ext cx="8928100" cy="6554787"/>
          </a:xfrm>
          <a:prstGeom prst="rect">
            <a:avLst/>
          </a:prstGeom>
          <a:noFill/>
          <a:ln w="88900">
            <a:solidFill>
              <a:srgbClr val="00924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50000"/>
              </a:spcBef>
              <a:buFontTx/>
              <a:buNone/>
            </a:pPr>
            <a:endParaRPr lang="en-GB" altLang="en-US" sz="2400" b="1" u="sng">
              <a:latin typeface="Arial Rounded MT Bold" panose="020F0704030504030204" pitchFamily="34" charset="0"/>
            </a:endParaRPr>
          </a:p>
          <a:p>
            <a:pPr>
              <a:spcBef>
                <a:spcPct val="50000"/>
              </a:spcBef>
              <a:buFontTx/>
              <a:buNone/>
            </a:pPr>
            <a:endParaRPr lang="en-GB" altLang="en-US" sz="2400" b="1" u="sng">
              <a:latin typeface="Arial Rounded MT Bold" panose="020F0704030504030204" pitchFamily="34" charset="0"/>
            </a:endParaRPr>
          </a:p>
          <a:p>
            <a:pPr>
              <a:spcBef>
                <a:spcPct val="50000"/>
              </a:spcBef>
              <a:buFontTx/>
              <a:buNone/>
            </a:pPr>
            <a:endParaRPr lang="en-GB" altLang="en-US" sz="2400" b="1" u="sng">
              <a:latin typeface="Arial Rounded MT Bold" panose="020F0704030504030204" pitchFamily="34" charset="0"/>
            </a:endParaRPr>
          </a:p>
          <a:p>
            <a:pPr>
              <a:spcBef>
                <a:spcPct val="50000"/>
              </a:spcBef>
              <a:buFontTx/>
              <a:buNone/>
            </a:pPr>
            <a:endParaRPr lang="en-GB" altLang="en-US" sz="2400" b="1" u="sng">
              <a:latin typeface="Arial Rounded MT Bold" panose="020F0704030504030204" pitchFamily="34" charset="0"/>
            </a:endParaRPr>
          </a:p>
          <a:p>
            <a:pPr>
              <a:spcBef>
                <a:spcPct val="50000"/>
              </a:spcBef>
              <a:buFontTx/>
              <a:buNone/>
            </a:pPr>
            <a:endParaRPr lang="en-GB" altLang="en-US" sz="2400" b="1" u="sng">
              <a:latin typeface="Arial Rounded MT Bold" panose="020F0704030504030204" pitchFamily="34" charset="0"/>
            </a:endParaRPr>
          </a:p>
          <a:p>
            <a:pPr>
              <a:spcBef>
                <a:spcPct val="50000"/>
              </a:spcBef>
              <a:buFontTx/>
              <a:buNone/>
            </a:pPr>
            <a:endParaRPr lang="en-GB" altLang="en-US" sz="2400" b="1" u="sng">
              <a:latin typeface="Arial Rounded MT Bold" panose="020F0704030504030204" pitchFamily="34" charset="0"/>
            </a:endParaRPr>
          </a:p>
          <a:p>
            <a:pPr>
              <a:spcBef>
                <a:spcPct val="50000"/>
              </a:spcBef>
              <a:buFontTx/>
              <a:buNone/>
            </a:pPr>
            <a:endParaRPr lang="en-GB" altLang="en-US" sz="2400" b="1" u="sng">
              <a:latin typeface="Arial Rounded MT Bold" panose="020F0704030504030204" pitchFamily="34" charset="0"/>
            </a:endParaRPr>
          </a:p>
          <a:p>
            <a:pPr>
              <a:spcBef>
                <a:spcPct val="50000"/>
              </a:spcBef>
              <a:buFontTx/>
              <a:buNone/>
            </a:pPr>
            <a:endParaRPr lang="en-GB" altLang="en-US" sz="2400" b="1" u="sng">
              <a:latin typeface="Arial Rounded MT Bold" panose="020F0704030504030204" pitchFamily="34" charset="0"/>
            </a:endParaRPr>
          </a:p>
          <a:p>
            <a:pPr>
              <a:spcBef>
                <a:spcPct val="50000"/>
              </a:spcBef>
              <a:buFontTx/>
              <a:buNone/>
            </a:pPr>
            <a:endParaRPr lang="en-GB" altLang="en-US" sz="2400" b="1" u="sng">
              <a:latin typeface="Arial Rounded MT Bold" panose="020F0704030504030204" pitchFamily="34" charset="0"/>
            </a:endParaRPr>
          </a:p>
          <a:p>
            <a:pPr>
              <a:spcBef>
                <a:spcPct val="50000"/>
              </a:spcBef>
              <a:buFontTx/>
              <a:buNone/>
            </a:pPr>
            <a:endParaRPr lang="en-GB" altLang="en-US" sz="2400" b="1" u="sng">
              <a:latin typeface="Arial Rounded MT Bold" panose="020F0704030504030204" pitchFamily="34" charset="0"/>
            </a:endParaRPr>
          </a:p>
          <a:p>
            <a:pPr>
              <a:spcBef>
                <a:spcPct val="50000"/>
              </a:spcBef>
              <a:buFontTx/>
              <a:buNone/>
            </a:pPr>
            <a:endParaRPr lang="en-GB" altLang="en-US" sz="2400" b="1" u="sng">
              <a:latin typeface="Arial Rounded MT Bold" panose="020F0704030504030204" pitchFamily="34" charset="0"/>
            </a:endParaRPr>
          </a:p>
          <a:p>
            <a:pPr>
              <a:spcBef>
                <a:spcPct val="50000"/>
              </a:spcBef>
              <a:buFontTx/>
              <a:buNone/>
            </a:pPr>
            <a:endParaRPr lang="en-GB" altLang="en-US" sz="2400" b="1" u="sng">
              <a:latin typeface="Arial Rounded MT Bold" panose="020F0704030504030204" pitchFamily="34" charset="0"/>
            </a:endParaRPr>
          </a:p>
        </p:txBody>
      </p:sp>
      <p:pic>
        <p:nvPicPr>
          <p:cNvPr id="24579" name="Picture 6" descr="logo minus old bas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19775" y="303213"/>
            <a:ext cx="3067050" cy="122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0" name="TextBox 1"/>
          <p:cNvSpPr txBox="1">
            <a:spLocks noChangeArrowheads="1"/>
          </p:cNvSpPr>
          <p:nvPr/>
        </p:nvSpPr>
        <p:spPr bwMode="auto">
          <a:xfrm>
            <a:off x="287338" y="1052513"/>
            <a:ext cx="8569325" cy="3631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GB" altLang="en-US" u="sng" dirty="0" smtClean="0">
                <a:latin typeface="Arial Rounded MT Bold" panose="020F0704030504030204" pitchFamily="34" charset="0"/>
              </a:rPr>
              <a:t>Behaviour</a:t>
            </a:r>
            <a:r>
              <a:rPr lang="en-GB" altLang="en-US" sz="2400" b="1" u="sng" dirty="0">
                <a:latin typeface="Arial Rounded MT Bold" panose="020F0704030504030204" pitchFamily="34" charset="0"/>
              </a:rPr>
              <a:t/>
            </a:r>
            <a:br>
              <a:rPr lang="en-GB" altLang="en-US" sz="2400" b="1" u="sng" dirty="0">
                <a:latin typeface="Arial Rounded MT Bold" panose="020F0704030504030204" pitchFamily="34" charset="0"/>
              </a:rPr>
            </a:br>
            <a:r>
              <a:rPr lang="en-GB" altLang="en-US" sz="2400" dirty="0" smtClean="0">
                <a:latin typeface="Arial Rounded MT Bold" panose="020F0704030504030204" pitchFamily="34" charset="0"/>
              </a:rPr>
              <a:t>Positive – 4 rules &amp; 3 values</a:t>
            </a:r>
          </a:p>
          <a:p>
            <a:pPr eaLnBrk="1" hangingPunct="1">
              <a:spcBef>
                <a:spcPct val="50000"/>
              </a:spcBef>
              <a:buFontTx/>
              <a:buNone/>
            </a:pPr>
            <a:r>
              <a:rPr lang="en-GB" altLang="en-US" sz="2400" dirty="0" smtClean="0">
                <a:latin typeface="Arial Rounded MT Bold" panose="020F0704030504030204" pitchFamily="34" charset="0"/>
              </a:rPr>
              <a:t>Stamps- individual </a:t>
            </a:r>
            <a:endParaRPr lang="en-GB" altLang="en-US" sz="2400" dirty="0" smtClean="0">
              <a:latin typeface="Arial Rounded MT Bold" panose="020F0704030504030204" pitchFamily="34" charset="0"/>
            </a:endParaRPr>
          </a:p>
          <a:p>
            <a:pPr eaLnBrk="1" hangingPunct="1">
              <a:spcBef>
                <a:spcPct val="50000"/>
              </a:spcBef>
              <a:buFontTx/>
              <a:buNone/>
            </a:pPr>
            <a:r>
              <a:rPr lang="en-GB" altLang="en-US" sz="2400" dirty="0" smtClean="0">
                <a:latin typeface="Arial Rounded MT Bold" panose="020F0704030504030204" pitchFamily="34" charset="0"/>
              </a:rPr>
              <a:t>Class points- whole</a:t>
            </a:r>
            <a:endParaRPr lang="en-GB" altLang="en-US" sz="2400" dirty="0">
              <a:latin typeface="Arial Rounded MT Bold" panose="020F0704030504030204" pitchFamily="34" charset="0"/>
            </a:endParaRPr>
          </a:p>
          <a:p>
            <a:pPr eaLnBrk="1" hangingPunct="1">
              <a:spcBef>
                <a:spcPct val="50000"/>
              </a:spcBef>
              <a:buFontTx/>
              <a:buNone/>
            </a:pPr>
            <a:r>
              <a:rPr lang="en-GB" altLang="en-US" sz="2400" dirty="0" smtClean="0">
                <a:latin typeface="Arial Rounded MT Bold" panose="020F0704030504030204" pitchFamily="34" charset="0"/>
              </a:rPr>
              <a:t>Turn it around &amp; reflection</a:t>
            </a:r>
          </a:p>
          <a:p>
            <a:pPr eaLnBrk="1" hangingPunct="1">
              <a:spcBef>
                <a:spcPct val="50000"/>
              </a:spcBef>
              <a:buFontTx/>
              <a:buNone/>
            </a:pPr>
            <a:endParaRPr lang="en-GB" altLang="en-US" sz="2400" dirty="0">
              <a:latin typeface="Arial Rounded MT Bold" panose="020F0704030504030204" pitchFamily="34" charset="0"/>
            </a:endParaRPr>
          </a:p>
          <a:p>
            <a:pPr eaLnBrk="1" hangingPunct="1">
              <a:spcBef>
                <a:spcPct val="50000"/>
              </a:spcBef>
              <a:buFontTx/>
              <a:buNone/>
            </a:pPr>
            <a:endParaRPr lang="en-GB" altLang="en-US" sz="2000" dirty="0">
              <a:latin typeface="Arial Rounded MT Bold" panose="020F0704030504030204" pitchFamily="34" charset="0"/>
            </a:endParaRPr>
          </a:p>
        </p:txBody>
      </p:sp>
      <p:pic>
        <p:nvPicPr>
          <p:cNvPr id="2" name="Picture 1"/>
          <p:cNvPicPr>
            <a:picLocks noChangeAspect="1"/>
          </p:cNvPicPr>
          <p:nvPr/>
        </p:nvPicPr>
        <p:blipFill>
          <a:blip r:embed="rId4"/>
          <a:stretch>
            <a:fillRect/>
          </a:stretch>
        </p:blipFill>
        <p:spPr>
          <a:xfrm>
            <a:off x="4594561" y="1201860"/>
            <a:ext cx="3312366" cy="2317406"/>
          </a:xfrm>
          <a:prstGeom prst="rect">
            <a:avLst/>
          </a:prstGeom>
        </p:spPr>
      </p:pic>
      <p:pic>
        <p:nvPicPr>
          <p:cNvPr id="3" name="Picture 2"/>
          <p:cNvPicPr>
            <a:picLocks noChangeAspect="1"/>
          </p:cNvPicPr>
          <p:nvPr/>
        </p:nvPicPr>
        <p:blipFill>
          <a:blip r:embed="rId5"/>
          <a:stretch>
            <a:fillRect/>
          </a:stretch>
        </p:blipFill>
        <p:spPr>
          <a:xfrm>
            <a:off x="2483768" y="3995761"/>
            <a:ext cx="3600400" cy="2542040"/>
          </a:xfrm>
          <a:prstGeom prst="rect">
            <a:avLst/>
          </a:prstGeom>
        </p:spPr>
      </p:pic>
    </p:spTree>
    <p:extLst>
      <p:ext uri="{BB962C8B-B14F-4D97-AF65-F5344CB8AC3E}">
        <p14:creationId xmlns:p14="http://schemas.microsoft.com/office/powerpoint/2010/main" val="24199978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Box 9"/>
          <p:cNvSpPr txBox="1">
            <a:spLocks noChangeArrowheads="1"/>
          </p:cNvSpPr>
          <p:nvPr/>
        </p:nvSpPr>
        <p:spPr bwMode="auto">
          <a:xfrm>
            <a:off x="107950" y="115888"/>
            <a:ext cx="8928100" cy="6554787"/>
          </a:xfrm>
          <a:prstGeom prst="rect">
            <a:avLst/>
          </a:prstGeom>
          <a:noFill/>
          <a:ln w="88900">
            <a:solidFill>
              <a:srgbClr val="00924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50000"/>
              </a:spcBef>
              <a:buFontTx/>
              <a:buNone/>
            </a:pPr>
            <a:endParaRPr lang="en-GB" altLang="en-US" sz="2400" b="1" u="sng">
              <a:latin typeface="Arial Rounded MT Bold" panose="020F0704030504030204" pitchFamily="34" charset="0"/>
            </a:endParaRPr>
          </a:p>
          <a:p>
            <a:pPr>
              <a:spcBef>
                <a:spcPct val="50000"/>
              </a:spcBef>
              <a:buFontTx/>
              <a:buNone/>
            </a:pPr>
            <a:endParaRPr lang="en-GB" altLang="en-US" sz="2400" b="1" u="sng">
              <a:latin typeface="Arial Rounded MT Bold" panose="020F0704030504030204" pitchFamily="34" charset="0"/>
            </a:endParaRPr>
          </a:p>
          <a:p>
            <a:pPr>
              <a:spcBef>
                <a:spcPct val="50000"/>
              </a:spcBef>
              <a:buFontTx/>
              <a:buNone/>
            </a:pPr>
            <a:endParaRPr lang="en-GB" altLang="en-US" sz="2400" b="1" u="sng">
              <a:latin typeface="Arial Rounded MT Bold" panose="020F0704030504030204" pitchFamily="34" charset="0"/>
            </a:endParaRPr>
          </a:p>
          <a:p>
            <a:pPr>
              <a:spcBef>
                <a:spcPct val="50000"/>
              </a:spcBef>
              <a:buFontTx/>
              <a:buNone/>
            </a:pPr>
            <a:endParaRPr lang="en-GB" altLang="en-US" sz="2400" b="1" u="sng">
              <a:latin typeface="Arial Rounded MT Bold" panose="020F0704030504030204" pitchFamily="34" charset="0"/>
            </a:endParaRPr>
          </a:p>
          <a:p>
            <a:pPr>
              <a:spcBef>
                <a:spcPct val="50000"/>
              </a:spcBef>
              <a:buFontTx/>
              <a:buNone/>
            </a:pPr>
            <a:endParaRPr lang="en-GB" altLang="en-US" sz="2400" b="1" u="sng">
              <a:latin typeface="Arial Rounded MT Bold" panose="020F0704030504030204" pitchFamily="34" charset="0"/>
            </a:endParaRPr>
          </a:p>
          <a:p>
            <a:pPr>
              <a:spcBef>
                <a:spcPct val="50000"/>
              </a:spcBef>
              <a:buFontTx/>
              <a:buNone/>
            </a:pPr>
            <a:endParaRPr lang="en-GB" altLang="en-US" sz="2400" b="1" u="sng">
              <a:latin typeface="Arial Rounded MT Bold" panose="020F0704030504030204" pitchFamily="34" charset="0"/>
            </a:endParaRPr>
          </a:p>
          <a:p>
            <a:pPr>
              <a:spcBef>
                <a:spcPct val="50000"/>
              </a:spcBef>
              <a:buFontTx/>
              <a:buNone/>
            </a:pPr>
            <a:endParaRPr lang="en-GB" altLang="en-US" sz="2400" b="1" u="sng">
              <a:latin typeface="Arial Rounded MT Bold" panose="020F0704030504030204" pitchFamily="34" charset="0"/>
            </a:endParaRPr>
          </a:p>
          <a:p>
            <a:pPr>
              <a:spcBef>
                <a:spcPct val="50000"/>
              </a:spcBef>
              <a:buFontTx/>
              <a:buNone/>
            </a:pPr>
            <a:endParaRPr lang="en-GB" altLang="en-US" sz="2400" b="1" u="sng">
              <a:latin typeface="Arial Rounded MT Bold" panose="020F0704030504030204" pitchFamily="34" charset="0"/>
            </a:endParaRPr>
          </a:p>
          <a:p>
            <a:pPr>
              <a:spcBef>
                <a:spcPct val="50000"/>
              </a:spcBef>
              <a:buFontTx/>
              <a:buNone/>
            </a:pPr>
            <a:endParaRPr lang="en-GB" altLang="en-US" sz="2400" b="1" u="sng">
              <a:latin typeface="Arial Rounded MT Bold" panose="020F0704030504030204" pitchFamily="34" charset="0"/>
            </a:endParaRPr>
          </a:p>
          <a:p>
            <a:pPr>
              <a:spcBef>
                <a:spcPct val="50000"/>
              </a:spcBef>
              <a:buFontTx/>
              <a:buNone/>
            </a:pPr>
            <a:endParaRPr lang="en-GB" altLang="en-US" sz="2400" b="1" u="sng">
              <a:latin typeface="Arial Rounded MT Bold" panose="020F0704030504030204" pitchFamily="34" charset="0"/>
            </a:endParaRPr>
          </a:p>
          <a:p>
            <a:pPr>
              <a:spcBef>
                <a:spcPct val="50000"/>
              </a:spcBef>
              <a:buFontTx/>
              <a:buNone/>
            </a:pPr>
            <a:endParaRPr lang="en-GB" altLang="en-US" sz="2400" b="1" u="sng">
              <a:latin typeface="Arial Rounded MT Bold" panose="020F0704030504030204" pitchFamily="34" charset="0"/>
            </a:endParaRPr>
          </a:p>
          <a:p>
            <a:pPr>
              <a:spcBef>
                <a:spcPct val="50000"/>
              </a:spcBef>
              <a:buFontTx/>
              <a:buNone/>
            </a:pPr>
            <a:endParaRPr lang="en-GB" altLang="en-US" sz="2400" b="1" u="sng">
              <a:latin typeface="Arial Rounded MT Bold" panose="020F0704030504030204" pitchFamily="34" charset="0"/>
            </a:endParaRPr>
          </a:p>
        </p:txBody>
      </p:sp>
      <p:pic>
        <p:nvPicPr>
          <p:cNvPr id="24579" name="Picture 6" descr="logo minus old bas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19775" y="303213"/>
            <a:ext cx="3067050" cy="122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0" name="TextBox 1"/>
          <p:cNvSpPr txBox="1">
            <a:spLocks noChangeArrowheads="1"/>
          </p:cNvSpPr>
          <p:nvPr/>
        </p:nvSpPr>
        <p:spPr bwMode="auto">
          <a:xfrm>
            <a:off x="287338" y="1052513"/>
            <a:ext cx="8569325" cy="5186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GB" altLang="en-US" u="sng" dirty="0">
                <a:latin typeface="Arial Rounded MT Bold" panose="020F0704030504030204" pitchFamily="34" charset="0"/>
              </a:rPr>
              <a:t>Parent helpers </a:t>
            </a:r>
          </a:p>
          <a:p>
            <a:pPr eaLnBrk="1" hangingPunct="1">
              <a:spcBef>
                <a:spcPct val="50000"/>
              </a:spcBef>
              <a:buFontTx/>
              <a:buNone/>
            </a:pPr>
            <a:r>
              <a:rPr lang="en-GB" altLang="en-US" sz="2000" dirty="0">
                <a:latin typeface="Arial Rounded MT Bold" panose="020F0704030504030204" pitchFamily="34" charset="0"/>
              </a:rPr>
              <a:t>Accompany us on class trips/ walks to the </a:t>
            </a:r>
            <a:r>
              <a:rPr lang="en-GB" altLang="en-US" sz="2000" dirty="0" smtClean="0">
                <a:latin typeface="Arial Rounded MT Bold" panose="020F0704030504030204" pitchFamily="34" charset="0"/>
              </a:rPr>
              <a:t>church/ reading.</a:t>
            </a:r>
            <a:endParaRPr lang="en-GB" altLang="en-US" sz="2000" dirty="0">
              <a:latin typeface="Arial Rounded MT Bold" panose="020F0704030504030204" pitchFamily="34" charset="0"/>
            </a:endParaRPr>
          </a:p>
          <a:p>
            <a:pPr eaLnBrk="1" hangingPunct="1">
              <a:spcBef>
                <a:spcPct val="50000"/>
              </a:spcBef>
              <a:buFontTx/>
              <a:buNone/>
            </a:pPr>
            <a:r>
              <a:rPr lang="en-GB" altLang="en-US" sz="2000" dirty="0">
                <a:latin typeface="Arial Rounded MT Bold" panose="020F0704030504030204" pitchFamily="34" charset="0"/>
              </a:rPr>
              <a:t>Please arrange </a:t>
            </a:r>
            <a:r>
              <a:rPr lang="en-GB" altLang="en-US" sz="2000" dirty="0">
                <a:solidFill>
                  <a:srgbClr val="FF0000"/>
                </a:solidFill>
                <a:latin typeface="Arial Rounded MT Bold" panose="020F0704030504030204" pitchFamily="34" charset="0"/>
              </a:rPr>
              <a:t>DBS </a:t>
            </a:r>
            <a:r>
              <a:rPr lang="en-GB" altLang="en-US" sz="2000" i="1" dirty="0">
                <a:latin typeface="Arial Rounded MT Bold" panose="020F0704030504030204" pitchFamily="34" charset="0"/>
              </a:rPr>
              <a:t>(previously CRB)</a:t>
            </a:r>
            <a:r>
              <a:rPr lang="en-GB" altLang="en-US" sz="2400" b="1" u="sng" dirty="0">
                <a:latin typeface="Arial Rounded MT Bold" panose="020F0704030504030204" pitchFamily="34" charset="0"/>
              </a:rPr>
              <a:t/>
            </a:r>
            <a:br>
              <a:rPr lang="en-GB" altLang="en-US" sz="2400" b="1" u="sng" dirty="0">
                <a:latin typeface="Arial Rounded MT Bold" panose="020F0704030504030204" pitchFamily="34" charset="0"/>
              </a:rPr>
            </a:br>
            <a:r>
              <a:rPr lang="en-GB" altLang="en-US" u="sng" dirty="0" smtClean="0">
                <a:latin typeface="Arial Rounded MT Bold" panose="020F0704030504030204" pitchFamily="34" charset="0"/>
              </a:rPr>
              <a:t>Other </a:t>
            </a:r>
            <a:r>
              <a:rPr lang="en-GB" altLang="en-US" u="sng" dirty="0">
                <a:latin typeface="Arial Rounded MT Bold" panose="020F0704030504030204" pitchFamily="34" charset="0"/>
              </a:rPr>
              <a:t>reminders</a:t>
            </a:r>
          </a:p>
          <a:p>
            <a:pPr eaLnBrk="1" hangingPunct="1">
              <a:spcBef>
                <a:spcPct val="50000"/>
              </a:spcBef>
              <a:buFontTx/>
              <a:buNone/>
            </a:pPr>
            <a:r>
              <a:rPr lang="en-GB" altLang="en-US" sz="1800" dirty="0">
                <a:latin typeface="Arial Rounded MT Bold" panose="020F0704030504030204" pitchFamily="34" charset="0"/>
              </a:rPr>
              <a:t>A healthy snack for break </a:t>
            </a:r>
            <a:r>
              <a:rPr lang="en-GB" altLang="en-US" sz="1800" dirty="0" smtClean="0">
                <a:latin typeface="Arial Rounded MT Bold" panose="020F0704030504030204" pitchFamily="34" charset="0"/>
              </a:rPr>
              <a:t>time and a water bottle.  </a:t>
            </a:r>
            <a:endParaRPr lang="en-GB" altLang="en-US" sz="1800" dirty="0">
              <a:latin typeface="Arial Rounded MT Bold" panose="020F0704030504030204" pitchFamily="34" charset="0"/>
            </a:endParaRPr>
          </a:p>
          <a:p>
            <a:pPr eaLnBrk="1" hangingPunct="1">
              <a:spcBef>
                <a:spcPct val="50000"/>
              </a:spcBef>
              <a:buFontTx/>
              <a:buNone/>
            </a:pPr>
            <a:r>
              <a:rPr lang="en-GB" altLang="en-US" sz="1800" dirty="0">
                <a:latin typeface="Arial Rounded MT Bold" panose="020F0704030504030204" pitchFamily="34" charset="0"/>
              </a:rPr>
              <a:t>P.E. kit to be worn on a </a:t>
            </a:r>
            <a:r>
              <a:rPr lang="en-GB" altLang="en-US" sz="1800" dirty="0" smtClean="0">
                <a:latin typeface="Arial Rounded MT Bold" panose="020F0704030504030204" pitchFamily="34" charset="0"/>
              </a:rPr>
              <a:t>Tuesday</a:t>
            </a:r>
            <a:r>
              <a:rPr lang="en-GB" altLang="en-US" sz="1800" dirty="0" smtClean="0">
                <a:latin typeface="Arial Rounded MT Bold" panose="020F0704030504030204" pitchFamily="34" charset="0"/>
              </a:rPr>
              <a:t> (</a:t>
            </a:r>
            <a:r>
              <a:rPr lang="en-GB" altLang="en-US" sz="1800" dirty="0" smtClean="0">
                <a:latin typeface="Arial Rounded MT Bold" panose="020F0704030504030204" pitchFamily="34" charset="0"/>
              </a:rPr>
              <a:t>indoor</a:t>
            </a:r>
            <a:r>
              <a:rPr lang="en-GB" altLang="en-US" sz="1800" dirty="0" smtClean="0">
                <a:latin typeface="Arial Rounded MT Bold" panose="020F0704030504030204" pitchFamily="34" charset="0"/>
              </a:rPr>
              <a:t>) </a:t>
            </a:r>
            <a:r>
              <a:rPr lang="en-GB" altLang="en-US" sz="1800" dirty="0">
                <a:latin typeface="Arial Rounded MT Bold" panose="020F0704030504030204" pitchFamily="34" charset="0"/>
              </a:rPr>
              <a:t>and </a:t>
            </a:r>
            <a:r>
              <a:rPr lang="en-GB" altLang="en-US" sz="1800" dirty="0" smtClean="0">
                <a:latin typeface="Arial Rounded MT Bold" panose="020F0704030504030204" pitchFamily="34" charset="0"/>
              </a:rPr>
              <a:t>a Friday (</a:t>
            </a:r>
            <a:r>
              <a:rPr lang="en-GB" altLang="en-US" sz="1800" dirty="0" smtClean="0">
                <a:latin typeface="Arial Rounded MT Bold" panose="020F0704030504030204" pitchFamily="34" charset="0"/>
              </a:rPr>
              <a:t>outdoor</a:t>
            </a:r>
            <a:r>
              <a:rPr lang="en-GB" altLang="en-US" sz="1800" dirty="0" smtClean="0">
                <a:latin typeface="Arial Rounded MT Bold" panose="020F0704030504030204" pitchFamily="34" charset="0"/>
              </a:rPr>
              <a:t>).</a:t>
            </a:r>
            <a:endParaRPr lang="en-GB" altLang="en-US" sz="1800" dirty="0">
              <a:latin typeface="Arial Rounded MT Bold" panose="020F0704030504030204" pitchFamily="34" charset="0"/>
            </a:endParaRPr>
          </a:p>
          <a:p>
            <a:pPr eaLnBrk="1" hangingPunct="1">
              <a:spcBef>
                <a:spcPct val="50000"/>
              </a:spcBef>
              <a:buFontTx/>
              <a:buNone/>
            </a:pPr>
            <a:r>
              <a:rPr lang="en-GB" altLang="en-US" sz="1800" dirty="0" smtClean="0">
                <a:latin typeface="Arial Rounded MT Bold" panose="020F0704030504030204" pitchFamily="34" charset="0"/>
              </a:rPr>
              <a:t>Jewellery – We are unable to remove earrings. Please ensure your child is able to do so </a:t>
            </a:r>
            <a:r>
              <a:rPr lang="en-GB" altLang="en-US" sz="1800" dirty="0" smtClean="0">
                <a:latin typeface="Arial Rounded MT Bold" panose="020F0704030504030204" pitchFamily="34" charset="0"/>
              </a:rPr>
              <a:t>independently, does not wear them at all on a PE day </a:t>
            </a:r>
            <a:r>
              <a:rPr lang="en-GB" altLang="en-US" sz="1800" dirty="0" smtClean="0">
                <a:latin typeface="Arial Rounded MT Bold" panose="020F0704030504030204" pitchFamily="34" charset="0"/>
              </a:rPr>
              <a:t>or alternatively they will need to bring earring tape into school</a:t>
            </a:r>
            <a:r>
              <a:rPr lang="en-GB" altLang="en-US" sz="1800" dirty="0" smtClean="0">
                <a:latin typeface="Arial Rounded MT Bold" panose="020F0704030504030204" pitchFamily="34" charset="0"/>
              </a:rPr>
              <a:t>.</a:t>
            </a:r>
          </a:p>
          <a:p>
            <a:pPr eaLnBrk="1" hangingPunct="1">
              <a:spcBef>
                <a:spcPct val="50000"/>
              </a:spcBef>
              <a:buFontTx/>
              <a:buNone/>
            </a:pPr>
            <a:r>
              <a:rPr lang="en-GB" altLang="en-US" sz="1800" dirty="0" smtClean="0">
                <a:latin typeface="Arial Rounded MT Bold" panose="020F0704030504030204" pitchFamily="34" charset="0"/>
              </a:rPr>
              <a:t>Named uniform. </a:t>
            </a:r>
          </a:p>
          <a:p>
            <a:pPr eaLnBrk="1" hangingPunct="1">
              <a:spcBef>
                <a:spcPct val="50000"/>
              </a:spcBef>
              <a:buFontTx/>
              <a:buNone/>
            </a:pPr>
            <a:r>
              <a:rPr lang="en-GB" altLang="en-US" sz="1800" dirty="0" smtClean="0">
                <a:latin typeface="Arial Rounded MT Bold" panose="020F0704030504030204" pitchFamily="34" charset="0"/>
              </a:rPr>
              <a:t>Fidgets!</a:t>
            </a:r>
            <a:endParaRPr lang="en-GB" altLang="en-US" sz="1800" dirty="0">
              <a:latin typeface="Arial Rounded MT Bold" panose="020F0704030504030204" pitchFamily="34" charset="0"/>
            </a:endParaRPr>
          </a:p>
          <a:p>
            <a:pPr eaLnBrk="1" hangingPunct="1">
              <a:spcBef>
                <a:spcPct val="50000"/>
              </a:spcBef>
              <a:buFontTx/>
              <a:buNone/>
            </a:pPr>
            <a:r>
              <a:rPr lang="en-GB" altLang="en-US" sz="2400" dirty="0">
                <a:latin typeface="Arial Rounded MT Bold" panose="020F0704030504030204" pitchFamily="34" charset="0"/>
              </a:rPr>
              <a:t>Reading records and books to be brought in </a:t>
            </a:r>
            <a:r>
              <a:rPr lang="en-GB" altLang="en-US" sz="2400" u="sng" dirty="0" smtClean="0">
                <a:latin typeface="Arial Rounded MT Bold" panose="020F0704030504030204" pitchFamily="34" charset="0"/>
              </a:rPr>
              <a:t>every day</a:t>
            </a:r>
            <a:r>
              <a:rPr lang="en-GB" altLang="en-US" sz="2400" dirty="0" smtClean="0">
                <a:latin typeface="Arial Rounded MT Bold" panose="020F0704030504030204" pitchFamily="34" charset="0"/>
              </a:rPr>
              <a:t>.</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6" descr="logo minus old bas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38100"/>
            <a:ext cx="3067050" cy="122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7" name="TextBox 9"/>
          <p:cNvSpPr txBox="1">
            <a:spLocks noChangeArrowheads="1"/>
          </p:cNvSpPr>
          <p:nvPr/>
        </p:nvSpPr>
        <p:spPr bwMode="auto">
          <a:xfrm>
            <a:off x="125413" y="152400"/>
            <a:ext cx="8928100" cy="6554788"/>
          </a:xfrm>
          <a:prstGeom prst="rect">
            <a:avLst/>
          </a:prstGeom>
          <a:noFill/>
          <a:ln w="88900">
            <a:solidFill>
              <a:srgbClr val="00924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50000"/>
              </a:spcBef>
              <a:buFontTx/>
              <a:buNone/>
            </a:pPr>
            <a:endParaRPr lang="en-GB" altLang="en-US" sz="2400" b="1" u="sng">
              <a:latin typeface="Arial Rounded MT Bold" panose="020F0704030504030204" pitchFamily="34" charset="0"/>
            </a:endParaRPr>
          </a:p>
          <a:p>
            <a:pPr>
              <a:spcBef>
                <a:spcPct val="50000"/>
              </a:spcBef>
              <a:buFontTx/>
              <a:buNone/>
            </a:pPr>
            <a:endParaRPr lang="en-GB" altLang="en-US" sz="2400" b="1" u="sng">
              <a:latin typeface="Arial Rounded MT Bold" panose="020F0704030504030204" pitchFamily="34" charset="0"/>
            </a:endParaRPr>
          </a:p>
          <a:p>
            <a:pPr>
              <a:spcBef>
                <a:spcPct val="50000"/>
              </a:spcBef>
              <a:buFontTx/>
              <a:buNone/>
            </a:pPr>
            <a:endParaRPr lang="en-GB" altLang="en-US" sz="2400" b="1" u="sng">
              <a:latin typeface="Arial Rounded MT Bold" panose="020F0704030504030204" pitchFamily="34" charset="0"/>
            </a:endParaRPr>
          </a:p>
          <a:p>
            <a:pPr>
              <a:spcBef>
                <a:spcPct val="50000"/>
              </a:spcBef>
              <a:buFontTx/>
              <a:buNone/>
            </a:pPr>
            <a:endParaRPr lang="en-GB" altLang="en-US" sz="2400" b="1" u="sng">
              <a:latin typeface="Arial Rounded MT Bold" panose="020F0704030504030204" pitchFamily="34" charset="0"/>
            </a:endParaRPr>
          </a:p>
          <a:p>
            <a:pPr>
              <a:spcBef>
                <a:spcPct val="50000"/>
              </a:spcBef>
              <a:buFontTx/>
              <a:buNone/>
            </a:pPr>
            <a:endParaRPr lang="en-GB" altLang="en-US" sz="2400" b="1" u="sng">
              <a:latin typeface="Arial Rounded MT Bold" panose="020F0704030504030204" pitchFamily="34" charset="0"/>
            </a:endParaRPr>
          </a:p>
          <a:p>
            <a:pPr>
              <a:spcBef>
                <a:spcPct val="50000"/>
              </a:spcBef>
              <a:buFontTx/>
              <a:buNone/>
            </a:pPr>
            <a:endParaRPr lang="en-GB" altLang="en-US" sz="2400" b="1" u="sng">
              <a:latin typeface="Arial Rounded MT Bold" panose="020F0704030504030204" pitchFamily="34" charset="0"/>
            </a:endParaRPr>
          </a:p>
          <a:p>
            <a:pPr>
              <a:spcBef>
                <a:spcPct val="50000"/>
              </a:spcBef>
              <a:buFontTx/>
              <a:buNone/>
            </a:pPr>
            <a:endParaRPr lang="en-GB" altLang="en-US" sz="2400" b="1" u="sng">
              <a:latin typeface="Arial Rounded MT Bold" panose="020F0704030504030204" pitchFamily="34" charset="0"/>
            </a:endParaRPr>
          </a:p>
          <a:p>
            <a:pPr>
              <a:spcBef>
                <a:spcPct val="50000"/>
              </a:spcBef>
              <a:buFontTx/>
              <a:buNone/>
            </a:pPr>
            <a:endParaRPr lang="en-GB" altLang="en-US" sz="2400" b="1" u="sng">
              <a:latin typeface="Arial Rounded MT Bold" panose="020F0704030504030204" pitchFamily="34" charset="0"/>
            </a:endParaRPr>
          </a:p>
          <a:p>
            <a:pPr>
              <a:spcBef>
                <a:spcPct val="50000"/>
              </a:spcBef>
              <a:buFontTx/>
              <a:buNone/>
            </a:pPr>
            <a:endParaRPr lang="en-GB" altLang="en-US" sz="2400" b="1" u="sng">
              <a:latin typeface="Arial Rounded MT Bold" panose="020F0704030504030204" pitchFamily="34" charset="0"/>
            </a:endParaRPr>
          </a:p>
          <a:p>
            <a:pPr>
              <a:spcBef>
                <a:spcPct val="50000"/>
              </a:spcBef>
              <a:buFontTx/>
              <a:buNone/>
            </a:pPr>
            <a:endParaRPr lang="en-GB" altLang="en-US" sz="2400" b="1" u="sng">
              <a:latin typeface="Arial Rounded MT Bold" panose="020F0704030504030204" pitchFamily="34" charset="0"/>
            </a:endParaRPr>
          </a:p>
          <a:p>
            <a:pPr>
              <a:spcBef>
                <a:spcPct val="50000"/>
              </a:spcBef>
              <a:buFontTx/>
              <a:buNone/>
            </a:pPr>
            <a:endParaRPr lang="en-GB" altLang="en-US" sz="2400" b="1" u="sng">
              <a:latin typeface="Arial Rounded MT Bold" panose="020F0704030504030204" pitchFamily="34" charset="0"/>
            </a:endParaRPr>
          </a:p>
          <a:p>
            <a:pPr>
              <a:spcBef>
                <a:spcPct val="50000"/>
              </a:spcBef>
              <a:buFontTx/>
              <a:buNone/>
            </a:pPr>
            <a:endParaRPr lang="en-GB" altLang="en-US" sz="2400" b="1" u="sng">
              <a:latin typeface="Arial Rounded MT Bold" panose="020F0704030504030204" pitchFamily="34" charset="0"/>
            </a:endParaRPr>
          </a:p>
        </p:txBody>
      </p:sp>
      <p:sp>
        <p:nvSpPr>
          <p:cNvPr id="26628" name="TextBox 3"/>
          <p:cNvSpPr txBox="1">
            <a:spLocks noChangeArrowheads="1"/>
          </p:cNvSpPr>
          <p:nvPr/>
        </p:nvSpPr>
        <p:spPr bwMode="auto">
          <a:xfrm>
            <a:off x="484188" y="1195388"/>
            <a:ext cx="8569325"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dirty="0">
                <a:latin typeface="Arial Rounded MT Bold" panose="020F0704030504030204" pitchFamily="34" charset="0"/>
              </a:rPr>
              <a:t>Thank you for listening</a:t>
            </a:r>
            <a:r>
              <a:rPr lang="en-GB" altLang="en-US" dirty="0" smtClean="0">
                <a:latin typeface="Arial Rounded MT Bold" panose="020F0704030504030204" pitchFamily="34" charset="0"/>
              </a:rPr>
              <a:t>!</a:t>
            </a:r>
          </a:p>
          <a:p>
            <a:pPr algn="ctr" eaLnBrk="1" hangingPunct="1">
              <a:spcBef>
                <a:spcPct val="0"/>
              </a:spcBef>
              <a:buFontTx/>
              <a:buNone/>
            </a:pPr>
            <a:r>
              <a:rPr lang="en-GB" altLang="en-US" dirty="0" smtClean="0">
                <a:latin typeface="Arial Rounded MT Bold" panose="020F0704030504030204" pitchFamily="34" charset="0"/>
              </a:rPr>
              <a:t>Any questions?</a:t>
            </a:r>
            <a:endParaRPr lang="en-GB" altLang="en-US" dirty="0">
              <a:latin typeface="Arial Rounded MT Bold" panose="020F0704030504030204" pitchFamily="34" charset="0"/>
            </a:endParaRPr>
          </a:p>
        </p:txBody>
      </p:sp>
      <p:sp>
        <p:nvSpPr>
          <p:cNvPr id="26629" name="AutoShape 2" descr="Image result for any questions"/>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800"/>
          </a:p>
        </p:txBody>
      </p:sp>
      <p:pic>
        <p:nvPicPr>
          <p:cNvPr id="26630"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411413" y="2822575"/>
            <a:ext cx="4727575" cy="3551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2974</TotalTime>
  <Words>1850</Words>
  <Application>Microsoft Office PowerPoint</Application>
  <PresentationFormat>On-screen Show (4:3)</PresentationFormat>
  <Paragraphs>563</Paragraphs>
  <Slides>19</Slides>
  <Notes>19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Arial Rounded MT Bold</vt:lpstr>
      <vt:lpstr>Calibri</vt:lpstr>
      <vt:lpstr>Tahoma</vt:lpstr>
      <vt:lpstr>Times New Roman</vt:lpstr>
      <vt:lpstr>Default Design</vt:lpstr>
      <vt:lpstr>PowerPoint Presentation</vt:lpstr>
      <vt:lpstr>Communication</vt:lpstr>
      <vt:lpstr>What will we learn this year?</vt:lpstr>
      <vt:lpstr>PowerPoint Presentation</vt:lpstr>
      <vt:lpstr>What trips / enrichment do we provide in year 3?</vt:lpstr>
      <vt:lpstr>PowerPoint Presentation</vt:lpstr>
      <vt:lpstr>How will homework be organised?</vt:lpstr>
      <vt:lpstr>PowerPoint Presentation</vt:lpstr>
      <vt:lpstr>PowerPoint Presentation</vt:lpstr>
      <vt:lpstr>PowerPoint Presentation</vt:lpstr>
      <vt:lpstr>How often should I read with my child?</vt:lpstr>
      <vt:lpstr>PowerPoint Presentation</vt:lpstr>
      <vt:lpstr>PowerPoint Presentation</vt:lpstr>
      <vt:lpstr>Supporting your child’s emotional wellbeing</vt:lpstr>
      <vt:lpstr>PowerPoint Presentation</vt:lpstr>
      <vt:lpstr>Additional Information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CAN WE MAKE ST MARY’S A BETTER SCHOOL?</dc:title>
  <dc:creator>MR</dc:creator>
  <cp:lastModifiedBy>Amy Shore</cp:lastModifiedBy>
  <cp:revision>195</cp:revision>
  <cp:lastPrinted>2022-09-11T19:39:24Z</cp:lastPrinted>
  <dcterms:created xsi:type="dcterms:W3CDTF">2007-05-20T12:53:45Z</dcterms:created>
  <dcterms:modified xsi:type="dcterms:W3CDTF">2026-09-09T09:58:45Z</dcterms:modified>
</cp:coreProperties>
</file>