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76" r:id="rId3"/>
    <p:sldId id="277" r:id="rId4"/>
    <p:sldId id="257" r:id="rId5"/>
    <p:sldId id="259" r:id="rId6"/>
    <p:sldId id="258" r:id="rId7"/>
    <p:sldId id="260" r:id="rId8"/>
  </p:sldIdLst>
  <p:sldSz cx="9144000" cy="6858000" type="screen4x3"/>
  <p:notesSz cx="9906000" cy="6794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292929"/>
    <a:srgbClr val="FFFFE1"/>
    <a:srgbClr val="9BFFC8"/>
    <a:srgbClr val="5DFFA6"/>
    <a:srgbClr val="901E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121" d="100"/>
          <a:sy n="121" d="100"/>
        </p:scale>
        <p:origin x="1904" y="17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11108" y="0"/>
            <a:ext cx="4292600" cy="339725"/>
          </a:xfrm>
          <a:prstGeom prst="rect">
            <a:avLst/>
          </a:prstGeom>
        </p:spPr>
        <p:txBody>
          <a:bodyPr vert="horz" lIns="91440" tIns="45720" rIns="91440" bIns="45720" rtlCol="0"/>
          <a:lstStyle>
            <a:lvl1pPr algn="r">
              <a:defRPr sz="1200"/>
            </a:lvl1pPr>
          </a:lstStyle>
          <a:p>
            <a:fld id="{2A973719-C9B4-442C-88A5-010518896046}" type="datetimeFigureOut">
              <a:rPr lang="en-GB" smtClean="0"/>
              <a:t>31/05/2020</a:t>
            </a:fld>
            <a:endParaRPr lang="en-GB"/>
          </a:p>
        </p:txBody>
      </p:sp>
      <p:sp>
        <p:nvSpPr>
          <p:cNvPr id="4" name="Footer Placeholder 3"/>
          <p:cNvSpPr>
            <a:spLocks noGrp="1"/>
          </p:cNvSpPr>
          <p:nvPr>
            <p:ph type="ftr" sz="quarter" idx="2"/>
          </p:nvPr>
        </p:nvSpPr>
        <p:spPr>
          <a:xfrm>
            <a:off x="0" y="6453596"/>
            <a:ext cx="4292600" cy="3397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11108" y="6453596"/>
            <a:ext cx="4292600" cy="339725"/>
          </a:xfrm>
          <a:prstGeom prst="rect">
            <a:avLst/>
          </a:prstGeom>
        </p:spPr>
        <p:txBody>
          <a:bodyPr vert="horz" lIns="91440" tIns="45720" rIns="91440" bIns="45720" rtlCol="0" anchor="b"/>
          <a:lstStyle>
            <a:lvl1pPr algn="r">
              <a:defRPr sz="1200"/>
            </a:lvl1pPr>
          </a:lstStyle>
          <a:p>
            <a:fld id="{703F0FC6-363A-43AB-B1D8-F235B1547087}" type="slidenum">
              <a:rPr lang="en-GB" smtClean="0"/>
              <a:t>‹#›</a:t>
            </a:fld>
            <a:endParaRPr lang="en-GB"/>
          </a:p>
        </p:txBody>
      </p:sp>
    </p:spTree>
    <p:extLst>
      <p:ext uri="{BB962C8B-B14F-4D97-AF65-F5344CB8AC3E}">
        <p14:creationId xmlns:p14="http://schemas.microsoft.com/office/powerpoint/2010/main" val="4099425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11108" y="0"/>
            <a:ext cx="4292600" cy="339725"/>
          </a:xfrm>
          <a:prstGeom prst="rect">
            <a:avLst/>
          </a:prstGeom>
        </p:spPr>
        <p:txBody>
          <a:bodyPr vert="horz" lIns="91440" tIns="45720" rIns="91440" bIns="45720" rtlCol="0"/>
          <a:lstStyle>
            <a:lvl1pPr algn="r">
              <a:defRPr sz="1200"/>
            </a:lvl1pPr>
          </a:lstStyle>
          <a:p>
            <a:fld id="{B524B653-8918-4659-9411-0CDF7ED2343C}" type="datetimeFigureOut">
              <a:rPr lang="en-GB" smtClean="0"/>
              <a:t>31/05/2020</a:t>
            </a:fld>
            <a:endParaRPr lang="en-GB"/>
          </a:p>
        </p:txBody>
      </p:sp>
      <p:sp>
        <p:nvSpPr>
          <p:cNvPr id="4" name="Slide Image Placeholder 3"/>
          <p:cNvSpPr>
            <a:spLocks noGrp="1" noRot="1" noChangeAspect="1"/>
          </p:cNvSpPr>
          <p:nvPr>
            <p:ph type="sldImg" idx="2"/>
          </p:nvPr>
        </p:nvSpPr>
        <p:spPr>
          <a:xfrm>
            <a:off x="3254375" y="509588"/>
            <a:ext cx="3397250" cy="2547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0600" y="3227388"/>
            <a:ext cx="7924800" cy="3057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3596"/>
            <a:ext cx="4292600" cy="3397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11108" y="6453596"/>
            <a:ext cx="4292600" cy="339725"/>
          </a:xfrm>
          <a:prstGeom prst="rect">
            <a:avLst/>
          </a:prstGeom>
        </p:spPr>
        <p:txBody>
          <a:bodyPr vert="horz" lIns="91440" tIns="45720" rIns="91440" bIns="45720" rtlCol="0" anchor="b"/>
          <a:lstStyle>
            <a:lvl1pPr algn="r">
              <a:defRPr sz="1200"/>
            </a:lvl1pPr>
          </a:lstStyle>
          <a:p>
            <a:fld id="{ABAFD50C-4532-4FCA-BE03-F00C69B1B9ED}" type="slidenum">
              <a:rPr lang="en-GB" smtClean="0"/>
              <a:t>‹#›</a:t>
            </a:fld>
            <a:endParaRPr lang="en-GB"/>
          </a:p>
        </p:txBody>
      </p:sp>
    </p:spTree>
    <p:extLst>
      <p:ext uri="{BB962C8B-B14F-4D97-AF65-F5344CB8AC3E}">
        <p14:creationId xmlns:p14="http://schemas.microsoft.com/office/powerpoint/2010/main" val="2259048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Title</a:t>
            </a:r>
            <a:r>
              <a:rPr lang="en-GB" baseline="0" dirty="0"/>
              <a:t> page, you may not wish to use this slide, the </a:t>
            </a:r>
            <a:r>
              <a:rPr lang="en-GB" dirty="0"/>
              <a:t>Key Question appears on the next slide.</a:t>
            </a:r>
          </a:p>
        </p:txBody>
      </p:sp>
      <p:sp>
        <p:nvSpPr>
          <p:cNvPr id="4" name="Slide Number Placeholder 3"/>
          <p:cNvSpPr>
            <a:spLocks noGrp="1"/>
          </p:cNvSpPr>
          <p:nvPr>
            <p:ph type="sldNum" sz="quarter" idx="10"/>
          </p:nvPr>
        </p:nvSpPr>
        <p:spPr/>
        <p:txBody>
          <a:bodyPr/>
          <a:lstStyle/>
          <a:p>
            <a:fld id="{ABAFD50C-4532-4FCA-BE03-F00C69B1B9ED}" type="slidenum">
              <a:rPr lang="en-GB" smtClean="0"/>
              <a:t>1</a:t>
            </a:fld>
            <a:endParaRPr lang="en-GB"/>
          </a:p>
        </p:txBody>
      </p:sp>
    </p:spTree>
    <p:extLst>
      <p:ext uri="{BB962C8B-B14F-4D97-AF65-F5344CB8AC3E}">
        <p14:creationId xmlns:p14="http://schemas.microsoft.com/office/powerpoint/2010/main" val="1131023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subsidiary q</a:t>
            </a:r>
            <a:r>
              <a:rPr lang="en-GB" dirty="0"/>
              <a:t>uestion appears on next mouse click, you will probably need some discussion prior to revealing it.</a:t>
            </a:r>
          </a:p>
        </p:txBody>
      </p:sp>
      <p:sp>
        <p:nvSpPr>
          <p:cNvPr id="4" name="Slide Number Placeholder 3"/>
          <p:cNvSpPr>
            <a:spLocks noGrp="1"/>
          </p:cNvSpPr>
          <p:nvPr>
            <p:ph type="sldNum" sz="quarter" idx="10"/>
          </p:nvPr>
        </p:nvSpPr>
        <p:spPr/>
        <p:txBody>
          <a:bodyPr/>
          <a:lstStyle/>
          <a:p>
            <a:fld id="{ABAFD50C-4532-4FCA-BE03-F00C69B1B9ED}" type="slidenum">
              <a:rPr lang="en-GB" smtClean="0"/>
              <a:t>2</a:t>
            </a:fld>
            <a:endParaRPr lang="en-GB"/>
          </a:p>
        </p:txBody>
      </p:sp>
    </p:spTree>
    <p:extLst>
      <p:ext uri="{BB962C8B-B14F-4D97-AF65-F5344CB8AC3E}">
        <p14:creationId xmlns:p14="http://schemas.microsoft.com/office/powerpoint/2010/main" val="1131023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latin typeface="Arial Narrow" panose="020B0606020202030204" pitchFamily="34" charset="0"/>
              </a:rPr>
              <a:t>Need to discuss dates and</a:t>
            </a:r>
            <a:r>
              <a:rPr lang="en-GB" sz="1000" baseline="0" dirty="0">
                <a:latin typeface="Arial Narrow" panose="020B0606020202030204" pitchFamily="34" charset="0"/>
              </a:rPr>
              <a:t> the vast area concerned.</a:t>
            </a:r>
            <a:r>
              <a:rPr lang="en-GB" sz="1000" kern="1200" dirty="0">
                <a:solidFill>
                  <a:schemeClr val="tx1"/>
                </a:solidFill>
                <a:effectLst/>
                <a:latin typeface="Arial Narrow" panose="020B0606020202030204" pitchFamily="34" charset="0"/>
                <a:ea typeface="+mn-ea"/>
                <a:cs typeface="+mn-cs"/>
              </a:rPr>
              <a:t> Ensure</a:t>
            </a:r>
            <a:r>
              <a:rPr lang="en-GB" sz="1000" kern="1200" baseline="0" dirty="0">
                <a:solidFill>
                  <a:schemeClr val="tx1"/>
                </a:solidFill>
                <a:effectLst/>
                <a:latin typeface="Arial Narrow" panose="020B0606020202030204" pitchFamily="34" charset="0"/>
                <a:ea typeface="+mn-ea"/>
                <a:cs typeface="+mn-cs"/>
              </a:rPr>
              <a:t> pupils understand they are looking at Islamic civilization up to around 1100 CE.</a:t>
            </a:r>
            <a:endParaRPr lang="en-GB" sz="1000"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ABAFD50C-4532-4FCA-BE03-F00C69B1B9ED}" type="slidenum">
              <a:rPr lang="en-GB" smtClean="0"/>
              <a:t>4</a:t>
            </a:fld>
            <a:endParaRPr lang="en-GB"/>
          </a:p>
        </p:txBody>
      </p:sp>
    </p:spTree>
    <p:extLst>
      <p:ext uri="{BB962C8B-B14F-4D97-AF65-F5344CB8AC3E}">
        <p14:creationId xmlns:p14="http://schemas.microsoft.com/office/powerpoint/2010/main" val="3625273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a:t>
            </a:r>
            <a:r>
              <a:rPr lang="en-GB" baseline="0" dirty="0"/>
              <a:t> all the cards (RS1a) have been read out and placed along the timeline (RS1b), a</a:t>
            </a:r>
            <a:r>
              <a:rPr lang="en-GB" dirty="0"/>
              <a:t> second click will reveal a question to prompt</a:t>
            </a:r>
            <a:r>
              <a:rPr lang="en-GB" baseline="0" dirty="0"/>
              <a:t> consideration of the information given on the cards.</a:t>
            </a:r>
            <a:endParaRPr lang="en-GB" dirty="0"/>
          </a:p>
        </p:txBody>
      </p:sp>
      <p:sp>
        <p:nvSpPr>
          <p:cNvPr id="4" name="Slide Number Placeholder 3"/>
          <p:cNvSpPr>
            <a:spLocks noGrp="1"/>
          </p:cNvSpPr>
          <p:nvPr>
            <p:ph type="sldNum" sz="quarter" idx="10"/>
          </p:nvPr>
        </p:nvSpPr>
        <p:spPr/>
        <p:txBody>
          <a:bodyPr/>
          <a:lstStyle/>
          <a:p>
            <a:fld id="{ABAFD50C-4532-4FCA-BE03-F00C69B1B9ED}" type="slidenum">
              <a:rPr lang="en-GB" smtClean="0"/>
              <a:t>7</a:t>
            </a:fld>
            <a:endParaRPr lang="en-GB"/>
          </a:p>
        </p:txBody>
      </p:sp>
    </p:spTree>
    <p:extLst>
      <p:ext uri="{BB962C8B-B14F-4D97-AF65-F5344CB8AC3E}">
        <p14:creationId xmlns:p14="http://schemas.microsoft.com/office/powerpoint/2010/main" val="726671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8B02E85-D1D8-45CF-AAF9-5A239C6F284C}" type="datetime1">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787289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83FA27-3D17-40A0-BE45-94EAD2283017}" type="datetime1">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163964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CEAAA-5804-4CD7-9A32-43C79EE28636}" type="datetime1">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52705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34B839F-2D6F-4CD2-BF73-59A87C877664}" type="datetime1">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1420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C3ED002-9F95-4D68-B5EB-316E4C0F6877}" type="datetime1">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4284077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9635C2-C1F1-406E-A573-777F794CEF4F}" type="datetime1">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63047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373316-396D-4204-B2FC-C419C0927CC3}" type="datetime1">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809901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150593-CCB5-43F1-9C0D-BAE85563EFEB}" type="datetime1">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748104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EB7E5-D7C5-4D04-9047-14008D624F7A}" type="datetime1">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607611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BFBBDB-2330-46EE-909F-3704E8B8546D}" type="datetime1">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007817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8A1AD-1C70-47AF-962F-159D06A6CF72}" type="datetime1">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9805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BFFC8"/>
            </a:gs>
            <a:gs pos="100000">
              <a:srgbClr val="FFFFE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EBFB58-B53D-47B7-8650-E6ACADD1631A}" type="datetime1">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20294B-39CA-444A-9A93-0ACEE8F5C2EE}" type="slidenum">
              <a:rPr lang="en-GB" smtClean="0"/>
              <a:t>‹#›</a:t>
            </a:fld>
            <a:endParaRPr lang="en-GB"/>
          </a:p>
        </p:txBody>
      </p:sp>
    </p:spTree>
    <p:extLst>
      <p:ext uri="{BB962C8B-B14F-4D97-AF65-F5344CB8AC3E}">
        <p14:creationId xmlns:p14="http://schemas.microsoft.com/office/powerpoint/2010/main" val="1829371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65" y="680496"/>
            <a:ext cx="9036496" cy="3108543"/>
          </a:xfrm>
          <a:prstGeom prst="rect">
            <a:avLst/>
          </a:prstGeom>
        </p:spPr>
        <p:txBody>
          <a:bodyPr wrap="square">
            <a:spAutoFit/>
          </a:bodyPr>
          <a:lstStyle/>
          <a:p>
            <a:pPr algn="ctr">
              <a:spcAft>
                <a:spcPts val="2400"/>
              </a:spcAft>
            </a:pPr>
            <a:r>
              <a:rPr lang="en-GB" sz="4400" dirty="0">
                <a:solidFill>
                  <a:srgbClr val="008000"/>
                </a:solidFill>
                <a:latin typeface="Matura MT Script Capitals" panose="03020802060602070202" pitchFamily="66" charset="0"/>
              </a:rPr>
              <a:t>A beacon of light in the Dark Ages?: </a:t>
            </a:r>
          </a:p>
          <a:p>
            <a:pPr algn="ctr"/>
            <a:r>
              <a:rPr lang="en-GB" sz="4400" dirty="0">
                <a:solidFill>
                  <a:srgbClr val="008000"/>
                </a:solidFill>
                <a:latin typeface="Matura MT Script Capitals" panose="03020802060602070202" pitchFamily="66" charset="0"/>
              </a:rPr>
              <a:t>An enquiry into the early Islamic civilization around 900 </a:t>
            </a:r>
            <a:r>
              <a:rPr lang="en-GB" sz="4400" b="1" dirty="0">
                <a:solidFill>
                  <a:srgbClr val="008000"/>
                </a:solidFill>
                <a:latin typeface="Gill Sans MT" panose="020B0502020104020203" pitchFamily="34" charset="0"/>
              </a:rPr>
              <a:t>CE</a:t>
            </a:r>
          </a:p>
        </p:txBody>
      </p:sp>
      <p:sp>
        <p:nvSpPr>
          <p:cNvPr id="5" name="Slide Number Placeholder 4"/>
          <p:cNvSpPr>
            <a:spLocks noGrp="1"/>
          </p:cNvSpPr>
          <p:nvPr>
            <p:ph type="sldNum" sz="quarter" idx="12"/>
          </p:nvPr>
        </p:nvSpPr>
        <p:spPr>
          <a:xfrm>
            <a:off x="7010400" y="6492875"/>
            <a:ext cx="2133600" cy="365125"/>
          </a:xfrm>
        </p:spPr>
        <p:txBody>
          <a:bodyPr/>
          <a:lstStyle/>
          <a:p>
            <a:fld id="{C220294B-39CA-444A-9A93-0ACEE8F5C2EE}" type="slidenum">
              <a:rPr lang="en-GB" smtClean="0"/>
              <a:t>1</a:t>
            </a:fld>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064" y="3789039"/>
            <a:ext cx="2266819" cy="211874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1680" y="3789039"/>
            <a:ext cx="1812785" cy="2205623"/>
          </a:xfrm>
          <a:prstGeom prst="rect">
            <a:avLst/>
          </a:prstGeom>
        </p:spPr>
      </p:pic>
    </p:spTree>
    <p:extLst>
      <p:ext uri="{BB962C8B-B14F-4D97-AF65-F5344CB8AC3E}">
        <p14:creationId xmlns:p14="http://schemas.microsoft.com/office/powerpoint/2010/main" val="1519611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836712"/>
            <a:ext cx="8928992" cy="2308324"/>
          </a:xfrm>
          <a:prstGeom prst="rect">
            <a:avLst/>
          </a:prstGeom>
          <a:noFill/>
        </p:spPr>
        <p:txBody>
          <a:bodyPr wrap="square" rtlCol="0">
            <a:spAutoFit/>
          </a:bodyPr>
          <a:lstStyle/>
          <a:p>
            <a:pPr>
              <a:spcAft>
                <a:spcPts val="2400"/>
              </a:spcAft>
            </a:pPr>
            <a:r>
              <a:rPr lang="en-GB" sz="3600" b="1" dirty="0">
                <a:solidFill>
                  <a:srgbClr val="292929"/>
                </a:solidFill>
                <a:latin typeface="Tahoma" panose="020B0604030504040204" pitchFamily="34" charset="0"/>
                <a:ea typeface="Tahoma" panose="020B0604030504040204" pitchFamily="34" charset="0"/>
                <a:cs typeface="Tahoma" panose="020B0604030504040204" pitchFamily="34" charset="0"/>
              </a:rPr>
              <a:t>This is our Key Question:</a:t>
            </a:r>
          </a:p>
          <a:p>
            <a:pPr>
              <a:spcAft>
                <a:spcPts val="2400"/>
              </a:spcAft>
            </a:pPr>
            <a:r>
              <a:rPr lang="en-GB" sz="4400" dirty="0">
                <a:solidFill>
                  <a:srgbClr val="008000"/>
                </a:solidFill>
                <a:latin typeface="Matura MT Script Capitals" panose="03020802060602070202" pitchFamily="66" charset="0"/>
                <a:ea typeface="Tahoma" panose="020B0604030504040204" pitchFamily="34" charset="0"/>
                <a:cs typeface="Tahoma" panose="020B0604030504040204" pitchFamily="34" charset="0"/>
              </a:rPr>
              <a:t>Was the early Islamic civilisation </a:t>
            </a:r>
            <a:r>
              <a:rPr lang="en-GB" sz="4400" dirty="0">
                <a:solidFill>
                  <a:srgbClr val="008000"/>
                </a:solidFill>
                <a:latin typeface="Matura MT Script Capitals" panose="03020802060602070202" pitchFamily="66" charset="0"/>
              </a:rPr>
              <a:t>a beacon of light in the dark ages? </a:t>
            </a:r>
          </a:p>
        </p:txBody>
      </p:sp>
      <p:sp>
        <p:nvSpPr>
          <p:cNvPr id="5" name="TextBox 4"/>
          <p:cNvSpPr txBox="1"/>
          <p:nvPr/>
        </p:nvSpPr>
        <p:spPr>
          <a:xfrm>
            <a:off x="107504" y="3789040"/>
            <a:ext cx="8928991" cy="1200329"/>
          </a:xfrm>
          <a:prstGeom prst="rect">
            <a:avLst/>
          </a:prstGeom>
          <a:noFill/>
        </p:spPr>
        <p:txBody>
          <a:bodyPr wrap="square" rtlCol="0">
            <a:spAutoFit/>
          </a:bodyPr>
          <a:lstStyle/>
          <a:p>
            <a:pPr>
              <a:spcAft>
                <a:spcPts val="2400"/>
              </a:spcAft>
            </a:pPr>
            <a:r>
              <a:rPr lang="en-GB" sz="3600" b="1" dirty="0">
                <a:solidFill>
                  <a:srgbClr val="292929"/>
                </a:solidFill>
                <a:latin typeface="Tahoma" panose="020B0604030504040204" pitchFamily="34" charset="0"/>
                <a:ea typeface="Tahoma" panose="020B0604030504040204" pitchFamily="34" charset="0"/>
                <a:cs typeface="Tahoma" panose="020B0604030504040204" pitchFamily="34" charset="0"/>
              </a:rPr>
              <a:t>To answer the question, what do we need to find out first? </a:t>
            </a:r>
          </a:p>
        </p:txBody>
      </p:sp>
      <p:sp>
        <p:nvSpPr>
          <p:cNvPr id="2" name="Slide Number Placeholder 1"/>
          <p:cNvSpPr>
            <a:spLocks noGrp="1"/>
          </p:cNvSpPr>
          <p:nvPr>
            <p:ph type="sldNum" sz="quarter" idx="12"/>
          </p:nvPr>
        </p:nvSpPr>
        <p:spPr>
          <a:xfrm>
            <a:off x="6986344" y="6492875"/>
            <a:ext cx="2133600" cy="365125"/>
          </a:xfrm>
        </p:spPr>
        <p:txBody>
          <a:bodyPr/>
          <a:lstStyle/>
          <a:p>
            <a:fld id="{C220294B-39CA-444A-9A93-0ACEE8F5C2EE}" type="slidenum">
              <a:rPr lang="en-GB" smtClean="0"/>
              <a:t>2</a:t>
            </a:fld>
            <a:endParaRPr lang="en-GB"/>
          </a:p>
        </p:txBody>
      </p:sp>
    </p:spTree>
    <p:extLst>
      <p:ext uri="{BB962C8B-B14F-4D97-AF65-F5344CB8AC3E}">
        <p14:creationId xmlns:p14="http://schemas.microsoft.com/office/powerpoint/2010/main" val="669620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548680"/>
            <a:ext cx="8634993" cy="5509200"/>
          </a:xfrm>
          <a:prstGeom prst="rect">
            <a:avLst/>
          </a:prstGeom>
        </p:spPr>
        <p:txBody>
          <a:bodyPr wrap="square">
            <a:spAutoFit/>
          </a:bodyPr>
          <a:lstStyle/>
          <a:p>
            <a:pPr>
              <a:spcAft>
                <a:spcPts val="2400"/>
              </a:spcAft>
            </a:pPr>
            <a:r>
              <a:rPr lang="en-GB" sz="4000" b="1" dirty="0">
                <a:solidFill>
                  <a:srgbClr val="292929"/>
                </a:solidFill>
                <a:latin typeface="Tahoma" panose="020B0604030504040204" pitchFamily="34" charset="0"/>
                <a:ea typeface="Tahoma" panose="020B0604030504040204" pitchFamily="34" charset="0"/>
                <a:cs typeface="Tahoma" panose="020B0604030504040204" pitchFamily="34" charset="0"/>
              </a:rPr>
              <a:t>What were the Dark Ages? </a:t>
            </a:r>
          </a:p>
          <a:p>
            <a:pPr marL="72000">
              <a:spcAft>
                <a:spcPts val="2400"/>
              </a:spcAft>
            </a:pPr>
            <a:r>
              <a:rPr lang="en-GB" sz="2800" b="1" dirty="0">
                <a:latin typeface="Tahoma" panose="020B0604030504040204" pitchFamily="34" charset="0"/>
                <a:ea typeface="Tahoma" panose="020B0604030504040204" pitchFamily="34" charset="0"/>
                <a:cs typeface="Tahoma" panose="020B0604030504040204" pitchFamily="34" charset="0"/>
              </a:rPr>
              <a:t>Dark Ages</a:t>
            </a:r>
            <a:r>
              <a:rPr lang="en-GB" sz="2800" dirty="0">
                <a:latin typeface="Tahoma" panose="020B0604030504040204" pitchFamily="34" charset="0"/>
                <a:ea typeface="Tahoma" panose="020B0604030504040204" pitchFamily="34" charset="0"/>
                <a:cs typeface="Tahoma" panose="020B0604030504040204" pitchFamily="34" charset="0"/>
              </a:rPr>
              <a:t>, the early medieval period of western European history. Specifically, when there was no Roman emperor in the West; or generally, the period between about 500 and 1000, which was marked by frequent warfare and a virtual disappearance of urban life. Though sometimes taken to derive from the fact that little was known about the period, the term’s more usual sense is of a period of intellectual darkness and barbarity. </a:t>
            </a:r>
          </a:p>
          <a:p>
            <a:pPr marL="72000" algn="r">
              <a:spcAft>
                <a:spcPts val="2400"/>
              </a:spcAft>
            </a:pP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Edited definition from </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Encyclop</a:t>
            </a:r>
            <a:r>
              <a:rPr lang="en-GB" sz="2000" dirty="0" err="1">
                <a:solidFill>
                  <a:srgbClr val="292929"/>
                </a:solidFill>
                <a:latin typeface="Tahoma"/>
                <a:ea typeface="Tahoma"/>
                <a:cs typeface="Tahoma"/>
              </a:rPr>
              <a:t>æ</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dia</a:t>
            </a: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Brittanica</a:t>
            </a: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a:t>
            </a:r>
            <a:endParaRPr lang="en-GB" sz="4400" dirty="0">
              <a:solidFill>
                <a:srgbClr val="292929"/>
              </a:solidFill>
              <a:latin typeface="Matura MT Script Capitals" panose="03020802060602070202" pitchFamily="66" charset="0"/>
            </a:endParaRPr>
          </a:p>
        </p:txBody>
      </p:sp>
      <p:sp>
        <p:nvSpPr>
          <p:cNvPr id="2" name="Slide Number Placeholder 1"/>
          <p:cNvSpPr>
            <a:spLocks noGrp="1"/>
          </p:cNvSpPr>
          <p:nvPr>
            <p:ph type="sldNum" sz="quarter" idx="12"/>
          </p:nvPr>
        </p:nvSpPr>
        <p:spPr>
          <a:xfrm>
            <a:off x="7010400" y="6457706"/>
            <a:ext cx="2133600" cy="365125"/>
          </a:xfrm>
        </p:spPr>
        <p:txBody>
          <a:bodyPr/>
          <a:lstStyle/>
          <a:p>
            <a:fld id="{C220294B-39CA-444A-9A93-0ACEE8F5C2EE}" type="slidenum">
              <a:rPr lang="en-GB" smtClean="0"/>
              <a:t>3</a:t>
            </a:fld>
            <a:endParaRPr lang="en-GB" dirty="0"/>
          </a:p>
        </p:txBody>
      </p:sp>
    </p:spTree>
    <p:extLst>
      <p:ext uri="{BB962C8B-B14F-4D97-AF65-F5344CB8AC3E}">
        <p14:creationId xmlns:p14="http://schemas.microsoft.com/office/powerpoint/2010/main" val="2395262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88640"/>
            <a:ext cx="9144000" cy="646331"/>
          </a:xfrm>
          <a:prstGeom prst="rect">
            <a:avLst/>
          </a:prstGeom>
          <a:noFill/>
        </p:spPr>
        <p:txBody>
          <a:bodyPr wrap="square" rtlCol="0">
            <a:spAutoFit/>
          </a:bodyPr>
          <a:lstStyle/>
          <a:p>
            <a:r>
              <a:rPr lang="en-GB" sz="3600" b="1" dirty="0">
                <a:latin typeface="Matura MT Script Capitals" panose="03020802060602070202" pitchFamily="66" charset="0"/>
                <a:ea typeface="Tahoma" panose="020B0604030504040204" pitchFamily="34" charset="0"/>
                <a:cs typeface="Tahoma" panose="020B0604030504040204" pitchFamily="34" charset="0"/>
              </a:rPr>
              <a:t>W</a:t>
            </a:r>
            <a:r>
              <a:rPr lang="en-GB" sz="2400" b="1" dirty="0">
                <a:latin typeface="Tahoma" panose="020B0604030504040204" pitchFamily="34" charset="0"/>
                <a:ea typeface="Tahoma" panose="020B0604030504040204" pitchFamily="34" charset="0"/>
                <a:cs typeface="Tahoma" panose="020B0604030504040204" pitchFamily="34" charset="0"/>
              </a:rPr>
              <a:t>here</a:t>
            </a:r>
            <a:r>
              <a:rPr lang="en-GB" sz="2000" b="1" dirty="0">
                <a:latin typeface="Tahoma" panose="020B0604030504040204" pitchFamily="34" charset="0"/>
                <a:ea typeface="Tahoma" panose="020B0604030504040204" pitchFamily="34" charset="0"/>
                <a:cs typeface="Tahoma" panose="020B0604030504040204" pitchFamily="34" charset="0"/>
              </a:rPr>
              <a:t> </a:t>
            </a:r>
            <a:r>
              <a:rPr lang="en-GB" sz="2400" b="1" dirty="0">
                <a:latin typeface="Tahoma" panose="020B0604030504040204" pitchFamily="34" charset="0"/>
                <a:ea typeface="Tahoma" panose="020B0604030504040204" pitchFamily="34" charset="0"/>
                <a:cs typeface="Tahoma" panose="020B0604030504040204" pitchFamily="34" charset="0"/>
              </a:rPr>
              <a:t>and when did the </a:t>
            </a:r>
            <a:r>
              <a:rPr lang="en-GB" sz="3600" b="1" dirty="0">
                <a:latin typeface="Matura MT Script Capitals" panose="03020802060602070202" pitchFamily="66" charset="0"/>
                <a:ea typeface="Tahoma" panose="020B0604030504040204" pitchFamily="34" charset="0"/>
                <a:cs typeface="Tahoma" panose="020B0604030504040204" pitchFamily="34" charset="0"/>
              </a:rPr>
              <a:t>I</a:t>
            </a:r>
            <a:r>
              <a:rPr lang="en-GB" sz="2400" b="1" dirty="0">
                <a:latin typeface="Tahoma" panose="020B0604030504040204" pitchFamily="34" charset="0"/>
                <a:ea typeface="Tahoma" panose="020B0604030504040204" pitchFamily="34" charset="0"/>
                <a:cs typeface="Tahoma" panose="020B0604030504040204" pitchFamily="34" charset="0"/>
              </a:rPr>
              <a:t>slamic</a:t>
            </a:r>
            <a:r>
              <a:rPr lang="en-GB" sz="2000" b="1" dirty="0">
                <a:latin typeface="Tahoma" panose="020B0604030504040204" pitchFamily="34" charset="0"/>
                <a:ea typeface="Tahoma" panose="020B0604030504040204" pitchFamily="34" charset="0"/>
                <a:cs typeface="Tahoma" panose="020B0604030504040204" pitchFamily="34" charset="0"/>
              </a:rPr>
              <a:t> </a:t>
            </a:r>
            <a:r>
              <a:rPr lang="en-GB" sz="2400" b="1" dirty="0">
                <a:latin typeface="Tahoma" panose="020B0604030504040204" pitchFamily="34" charset="0"/>
                <a:ea typeface="Tahoma" panose="020B0604030504040204" pitchFamily="34" charset="0"/>
                <a:cs typeface="Tahoma" panose="020B0604030504040204" pitchFamily="34" charset="0"/>
              </a:rPr>
              <a:t>civilization develop?</a:t>
            </a:r>
          </a:p>
        </p:txBody>
      </p:sp>
      <p:sp>
        <p:nvSpPr>
          <p:cNvPr id="4" name="Slide Number Placeholder 3"/>
          <p:cNvSpPr>
            <a:spLocks noGrp="1"/>
          </p:cNvSpPr>
          <p:nvPr>
            <p:ph type="sldNum" sz="quarter" idx="12"/>
          </p:nvPr>
        </p:nvSpPr>
        <p:spPr>
          <a:xfrm>
            <a:off x="7010400" y="6576539"/>
            <a:ext cx="2133600" cy="365125"/>
          </a:xfrm>
        </p:spPr>
        <p:txBody>
          <a:bodyPr/>
          <a:lstStyle/>
          <a:p>
            <a:fld id="{C220294B-39CA-444A-9A93-0ACEE8F5C2EE}" type="slidenum">
              <a:rPr lang="en-GB" smtClean="0"/>
              <a:t>4</a:t>
            </a:fld>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7" y="834971"/>
            <a:ext cx="9144000" cy="5645048"/>
          </a:xfrm>
          <a:prstGeom prst="rect">
            <a:avLst/>
          </a:prstGeom>
        </p:spPr>
      </p:pic>
    </p:spTree>
    <p:extLst>
      <p:ext uri="{BB962C8B-B14F-4D97-AF65-F5344CB8AC3E}">
        <p14:creationId xmlns:p14="http://schemas.microsoft.com/office/powerpoint/2010/main" val="2315416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8856984" cy="523220"/>
          </a:xfrm>
          <a:prstGeom prst="rect">
            <a:avLst/>
          </a:prstGeom>
          <a:noFill/>
        </p:spPr>
        <p:txBody>
          <a:bodyPr wrap="square" rtlCol="0">
            <a:spAutoFit/>
          </a:bodyPr>
          <a:lstStyle/>
          <a:p>
            <a:r>
              <a:rPr lang="en-GB" sz="2800" b="1" dirty="0">
                <a:latin typeface="Matura MT Script Capitals" panose="03020802060602070202" pitchFamily="66" charset="0"/>
                <a:ea typeface="Tahoma" panose="020B0604030504040204" pitchFamily="34" charset="0"/>
                <a:cs typeface="Tahoma" panose="020B0604030504040204" pitchFamily="34" charset="0"/>
              </a:rPr>
              <a:t>W</a:t>
            </a:r>
            <a:r>
              <a:rPr lang="en-GB" sz="2800" b="1" dirty="0">
                <a:latin typeface="Tahoma" panose="020B0604030504040204" pitchFamily="34" charset="0"/>
                <a:ea typeface="Tahoma" panose="020B0604030504040204" pitchFamily="34" charset="0"/>
                <a:cs typeface="Tahoma" panose="020B0604030504040204" pitchFamily="34" charset="0"/>
              </a:rPr>
              <a:t>hat was life in Britain like around 900 CE?</a:t>
            </a:r>
          </a:p>
        </p:txBody>
      </p:sp>
      <p:sp>
        <p:nvSpPr>
          <p:cNvPr id="3" name="TextBox 2"/>
          <p:cNvSpPr txBox="1"/>
          <p:nvPr/>
        </p:nvSpPr>
        <p:spPr>
          <a:xfrm>
            <a:off x="124635" y="836712"/>
            <a:ext cx="8822911" cy="5863144"/>
          </a:xfrm>
          <a:prstGeom prst="rect">
            <a:avLst/>
          </a:prstGeom>
          <a:noFill/>
        </p:spPr>
        <p:txBody>
          <a:bodyPr wrap="square" rtlCol="0">
            <a:spAutoFit/>
          </a:bodyPr>
          <a:lstStyle/>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In the early 5</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CE, around 410, Roman legions leave England to defend Rome against attackers from the East. Slowly the lack of organised authority means roads, towns and civic buildings begin to fall into disrepair. Taxes are not collected to pay for the upkeep of such structures and there is no-one in authority to organise it. Reading and writing declines because it is not being used for administrative purposes.</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Later, from about 450 various groups of Saxons, Jutes, Angles and Frisians began to colonise Britain. They come from areas that were never part of the Roman Empire. Soon they began to drive out the Britons. They do not read or write. Literacy declines even further. They have their own religions and drive out Christians and ransack their churches. </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When Christianity begins to spread across Britain again in the 7</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the new monasteries become centres of learning. However they mainly concentrate on producing copies of religious texts, such as the Bible.</a:t>
            </a:r>
          </a:p>
          <a:p>
            <a:r>
              <a:rPr lang="en-GB" sz="2000" dirty="0">
                <a:latin typeface="Tahoma" panose="020B0604030504040204" pitchFamily="34" charset="0"/>
                <a:ea typeface="Tahoma" panose="020B0604030504040204" pitchFamily="34" charset="0"/>
                <a:cs typeface="Tahoma" panose="020B0604030504040204" pitchFamily="34" charset="0"/>
              </a:rPr>
              <a:t>By the 7</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peoples from Scandinavia, the Vikings, start to raid Britain, plundering towns churches and monasteries for their riches. In 865 a great Viking army arrives in Britain and begins to take control of some Saxon kingdoms.</a:t>
            </a:r>
          </a:p>
        </p:txBody>
      </p:sp>
      <p:sp>
        <p:nvSpPr>
          <p:cNvPr id="4" name="Slide Number Placeholder 3"/>
          <p:cNvSpPr>
            <a:spLocks noGrp="1"/>
          </p:cNvSpPr>
          <p:nvPr>
            <p:ph type="sldNum" sz="quarter" idx="12"/>
          </p:nvPr>
        </p:nvSpPr>
        <p:spPr>
          <a:xfrm>
            <a:off x="7010400" y="6517293"/>
            <a:ext cx="2133600" cy="365125"/>
          </a:xfrm>
        </p:spPr>
        <p:txBody>
          <a:bodyPr/>
          <a:lstStyle/>
          <a:p>
            <a:fld id="{C220294B-39CA-444A-9A93-0ACEE8F5C2EE}" type="slidenum">
              <a:rPr lang="en-GB" smtClean="0"/>
              <a:t>5</a:t>
            </a:fld>
            <a:endParaRPr lang="en-GB" dirty="0"/>
          </a:p>
        </p:txBody>
      </p:sp>
    </p:spTree>
    <p:extLst>
      <p:ext uri="{BB962C8B-B14F-4D97-AF65-F5344CB8AC3E}">
        <p14:creationId xmlns:p14="http://schemas.microsoft.com/office/powerpoint/2010/main" val="3383071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33895"/>
            <a:ext cx="8856984" cy="523220"/>
          </a:xfrm>
          <a:prstGeom prst="rect">
            <a:avLst/>
          </a:prstGeom>
          <a:noFill/>
        </p:spPr>
        <p:txBody>
          <a:bodyPr wrap="square" rtlCol="0">
            <a:spAutoFit/>
          </a:bodyPr>
          <a:lstStyle/>
          <a:p>
            <a:r>
              <a:rPr lang="en-GB" sz="2800" b="1" dirty="0">
                <a:latin typeface="Matura MT Script Capitals" panose="03020802060602070202" pitchFamily="66" charset="0"/>
                <a:ea typeface="Tahoma" panose="020B0604030504040204" pitchFamily="34" charset="0"/>
                <a:cs typeface="Tahoma" panose="020B0604030504040204" pitchFamily="34" charset="0"/>
              </a:rPr>
              <a:t>W</a:t>
            </a:r>
            <a:r>
              <a:rPr lang="en-GB" sz="2800" b="1" dirty="0">
                <a:latin typeface="Tahoma" panose="020B0604030504040204" pitchFamily="34" charset="0"/>
                <a:ea typeface="Tahoma" panose="020B0604030504040204" pitchFamily="34" charset="0"/>
                <a:cs typeface="Tahoma" panose="020B0604030504040204" pitchFamily="34" charset="0"/>
              </a:rPr>
              <a:t>hat was life in </a:t>
            </a:r>
            <a:r>
              <a:rPr lang="en-GB" sz="2800" b="1" dirty="0">
                <a:latin typeface="Matura MT Script Capitals" panose="03020802060602070202" pitchFamily="66" charset="0"/>
                <a:ea typeface="Tahoma" panose="020B0604030504040204" pitchFamily="34" charset="0"/>
                <a:cs typeface="Tahoma" panose="020B0604030504040204" pitchFamily="34" charset="0"/>
              </a:rPr>
              <a:t>B</a:t>
            </a:r>
            <a:r>
              <a:rPr lang="en-GB" sz="2800" b="1" dirty="0">
                <a:latin typeface="Tahoma" panose="020B0604030504040204" pitchFamily="34" charset="0"/>
                <a:ea typeface="Tahoma" panose="020B0604030504040204" pitchFamily="34" charset="0"/>
                <a:cs typeface="Tahoma" panose="020B0604030504040204" pitchFamily="34" charset="0"/>
              </a:rPr>
              <a:t>ritain like around 900 CE?</a:t>
            </a:r>
          </a:p>
        </p:txBody>
      </p:sp>
      <p:sp>
        <p:nvSpPr>
          <p:cNvPr id="3" name="TextBox 2"/>
          <p:cNvSpPr txBox="1"/>
          <p:nvPr/>
        </p:nvSpPr>
        <p:spPr>
          <a:xfrm>
            <a:off x="103889" y="572309"/>
            <a:ext cx="9019365" cy="6401753"/>
          </a:xfrm>
          <a:prstGeom prst="rect">
            <a:avLst/>
          </a:prstGeom>
          <a:noFill/>
        </p:spPr>
        <p:txBody>
          <a:bodyPr wrap="square" rtlCol="0">
            <a:spAutoFit/>
          </a:bodyPr>
          <a:lstStyle/>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Here in the South, Wessex soon becomes the only Saxon kingdom remaining out of Viking control. Christian King Alfred, who by 871 rules Wessex, manages to defeat a faction of the Viking forces and signs a treaty dividing most of England between Wessex and the Vikings. In a brief few years of relative peace he assembles a group of scholars from Britain and Europe to try and recreate some of the writings lost from the monasteries. He also sets about making laws fairer and having religious texts translated into English (from Latin) so ordinary people can read them.</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After Alfred, the Vikings resume raiding Britain. At one point the Norwegian King Cnut, also becomes King of England. Although Edward I (Edward the Confessor) eventually rules all of England, troubles with the Vikings and amongst British factions continue. Edward is a weak King and William Duke of Normandy sees his chance to invade. In 1066 the Normans take charge of Britain under him (William I/ the Conqueror).</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The Normans build many of the great Cathedrals we still have today, as well as many castles to impose their authority. As France is part of the Holy Roman Empire, Latin once again becomes the language of church services and religious texts. From now on, the Roman Catholic church, backed by the Holy Roman Empire has huge influence over everyday life in England, as it already has in much of Europe.</a:t>
            </a:r>
          </a:p>
        </p:txBody>
      </p:sp>
      <p:sp>
        <p:nvSpPr>
          <p:cNvPr id="4" name="Slide Number Placeholder 3"/>
          <p:cNvSpPr>
            <a:spLocks noGrp="1"/>
          </p:cNvSpPr>
          <p:nvPr>
            <p:ph type="sldNum" sz="quarter" idx="12"/>
          </p:nvPr>
        </p:nvSpPr>
        <p:spPr>
          <a:xfrm>
            <a:off x="7010400" y="6492875"/>
            <a:ext cx="2133600" cy="365125"/>
          </a:xfrm>
        </p:spPr>
        <p:txBody>
          <a:bodyPr/>
          <a:lstStyle/>
          <a:p>
            <a:fld id="{C220294B-39CA-444A-9A93-0ACEE8F5C2EE}" type="slidenum">
              <a:rPr lang="en-GB" smtClean="0"/>
              <a:t>6</a:t>
            </a:fld>
            <a:endParaRPr lang="en-GB" dirty="0"/>
          </a:p>
        </p:txBody>
      </p:sp>
    </p:spTree>
    <p:extLst>
      <p:ext uri="{BB962C8B-B14F-4D97-AF65-F5344CB8AC3E}">
        <p14:creationId xmlns:p14="http://schemas.microsoft.com/office/powerpoint/2010/main" val="699902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620688"/>
            <a:ext cx="7056784" cy="707886"/>
          </a:xfrm>
          <a:prstGeom prst="rect">
            <a:avLst/>
          </a:prstGeom>
          <a:noFill/>
        </p:spPr>
        <p:txBody>
          <a:bodyPr wrap="square" rtlCol="0">
            <a:spAutoFit/>
          </a:bodyPr>
          <a:lstStyle/>
          <a:p>
            <a:r>
              <a:rPr lang="en-GB" sz="4000" b="1" dirty="0">
                <a:latin typeface="Matura MT Script Capitals" panose="03020802060602070202" pitchFamily="66" charset="0"/>
                <a:ea typeface="Tahoma" panose="020B0604030504040204" pitchFamily="34" charset="0"/>
                <a:cs typeface="Tahoma" panose="020B0604030504040204" pitchFamily="34" charset="0"/>
              </a:rPr>
              <a:t>Timeline Activity</a:t>
            </a:r>
          </a:p>
        </p:txBody>
      </p:sp>
      <p:sp>
        <p:nvSpPr>
          <p:cNvPr id="3" name="TextBox 2"/>
          <p:cNvSpPr txBox="1"/>
          <p:nvPr/>
        </p:nvSpPr>
        <p:spPr>
          <a:xfrm>
            <a:off x="751279" y="1374403"/>
            <a:ext cx="7560840" cy="2462213"/>
          </a:xfrm>
          <a:prstGeom prst="rect">
            <a:avLst/>
          </a:prstGeom>
          <a:noFill/>
        </p:spPr>
        <p:txBody>
          <a:bodyPr wrap="square" rtlCol="0">
            <a:spAutoFit/>
          </a:bodyPr>
          <a:lstStyle/>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With the card(s) you have been given read through them all carefully. Where would they be pasted on a timeline? </a:t>
            </a:r>
          </a:p>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Cut them out and sequence them chronologically. You can print out and use the large timeline base if you want to. </a:t>
            </a:r>
          </a:p>
        </p:txBody>
      </p:sp>
      <p:sp>
        <p:nvSpPr>
          <p:cNvPr id="4" name="TextBox 3"/>
          <p:cNvSpPr txBox="1"/>
          <p:nvPr/>
        </p:nvSpPr>
        <p:spPr>
          <a:xfrm>
            <a:off x="611560" y="4481245"/>
            <a:ext cx="7592547" cy="984885"/>
          </a:xfrm>
          <a:prstGeom prst="rect">
            <a:avLst/>
          </a:prstGeom>
          <a:noFill/>
        </p:spPr>
        <p:txBody>
          <a:bodyPr wrap="square" rtlCol="0">
            <a:spAutoFit/>
          </a:bodyPr>
          <a:lstStyle/>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Now all the cards are on the timeline, look along them. </a:t>
            </a:r>
          </a:p>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Are there any pieces of information that surprise you?</a:t>
            </a:r>
          </a:p>
        </p:txBody>
      </p:sp>
      <p:sp>
        <p:nvSpPr>
          <p:cNvPr id="5" name="Slide Number Placeholder 4"/>
          <p:cNvSpPr>
            <a:spLocks noGrp="1"/>
          </p:cNvSpPr>
          <p:nvPr>
            <p:ph type="sldNum" sz="quarter" idx="12"/>
          </p:nvPr>
        </p:nvSpPr>
        <p:spPr>
          <a:xfrm>
            <a:off x="7003751" y="6509886"/>
            <a:ext cx="2133600" cy="365125"/>
          </a:xfrm>
        </p:spPr>
        <p:txBody>
          <a:bodyPr/>
          <a:lstStyle/>
          <a:p>
            <a:fld id="{C220294B-39CA-444A-9A93-0ACEE8F5C2EE}" type="slidenum">
              <a:rPr lang="en-GB" smtClean="0"/>
              <a:t>7</a:t>
            </a:fld>
            <a:endParaRPr lang="en-GB"/>
          </a:p>
        </p:txBody>
      </p:sp>
    </p:spTree>
    <p:extLst>
      <p:ext uri="{BB962C8B-B14F-4D97-AF65-F5344CB8AC3E}">
        <p14:creationId xmlns:p14="http://schemas.microsoft.com/office/powerpoint/2010/main" val="815855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923</TotalTime>
  <Words>854</Words>
  <Application>Microsoft Macintosh PowerPoint</Application>
  <PresentationFormat>On-screen Show (4:3)</PresentationFormat>
  <Paragraphs>38</Paragraphs>
  <Slides>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Arial Narrow</vt:lpstr>
      <vt:lpstr>Calibri</vt:lpstr>
      <vt:lpstr>Gill Sans MT</vt:lpstr>
      <vt:lpstr>Matura MT Script Capitals</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ediahtbm</dc:creator>
  <cp:lastModifiedBy>Darren Lillywhite</cp:lastModifiedBy>
  <cp:revision>66</cp:revision>
  <cp:lastPrinted>2015-01-29T15:45:09Z</cp:lastPrinted>
  <dcterms:created xsi:type="dcterms:W3CDTF">2014-11-24T15:16:04Z</dcterms:created>
  <dcterms:modified xsi:type="dcterms:W3CDTF">2020-05-31T09:03:45Z</dcterms:modified>
</cp:coreProperties>
</file>