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14"/>
  </p:notesMasterIdLst>
  <p:handoutMasterIdLst>
    <p:handoutMasterId r:id="rId15"/>
  </p:handoutMasterIdLst>
  <p:sldIdLst>
    <p:sldId id="359" r:id="rId2"/>
    <p:sldId id="336" r:id="rId3"/>
    <p:sldId id="339" r:id="rId4"/>
    <p:sldId id="340" r:id="rId5"/>
    <p:sldId id="341" r:id="rId6"/>
    <p:sldId id="364" r:id="rId7"/>
    <p:sldId id="365" r:id="rId8"/>
    <p:sldId id="362" r:id="rId9"/>
    <p:sldId id="367" r:id="rId10"/>
    <p:sldId id="349" r:id="rId11"/>
    <p:sldId id="354" r:id="rId12"/>
    <p:sldId id="368" r:id="rId13"/>
  </p:sldIdLst>
  <p:sldSz cx="9144000" cy="6858000" type="screen4x3"/>
  <p:notesSz cx="6669088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8CCBD0"/>
    <a:srgbClr val="7FC0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80295" autoAdjust="0"/>
  </p:normalViewPr>
  <p:slideViewPr>
    <p:cSldViewPr>
      <p:cViewPr varScale="1">
        <p:scale>
          <a:sx n="92" d="100"/>
          <a:sy n="92" d="100"/>
        </p:scale>
        <p:origin x="219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4134" y="114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90838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428163"/>
            <a:ext cx="2890837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E7CE561-6ABC-4FB1-8418-9C0EC16133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90838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8163"/>
            <a:ext cx="2890837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1B3FE5B-9744-4AAA-840D-AE8D0C581FA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190127D-0FA2-4A69-AE56-8A2BB25CD3D8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</a:t>
            </a:fld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HP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19ECD37-66FF-4945-A64F-0E5F44B563CC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AG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49DE151-995B-4DAE-9DF2-724D012C5CF5}" type="slidenum">
              <a:rPr lang="en-GB" altLang="en-US" smtClean="0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NS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C41973-D789-4F8E-991F-E19A13904735}" type="slidenum">
              <a:rPr lang="en-GB" altLang="en-US" smtClean="0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D7D7B68-F81D-405D-8E62-EF3192F71EB0}" type="slidenum">
              <a:rPr lang="en-GB" altLang="en-US" smtClean="0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SG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E916FC8-ED1E-432C-990A-3CB015CCA4C6}" type="slidenum">
              <a:rPr lang="en-GB" altLang="en-US" smtClean="0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SG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HD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b="1" u="sng" dirty="0" smtClean="0"/>
              <a:t>Emotional well being</a:t>
            </a: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1050" dirty="0" smtClean="0"/>
          </a:p>
          <a:p>
            <a:pPr eaLnBrk="1" hangingPunct="1">
              <a:spcBef>
                <a:spcPct val="50000"/>
              </a:spcBef>
              <a:defRPr/>
            </a:pP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Content child = a successful learner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Chatter matter box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Weekly circle time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Encouraging positive and open mind sets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Head Teacher Award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Stamp rewards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Class Rewards/ Homework Award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>
                <a:latin typeface="+mj-lt"/>
              </a:rPr>
              <a:t>Star of the Week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 smtClean="0"/>
              <a:t>Behaviour Policy</a:t>
            </a:r>
          </a:p>
          <a:p>
            <a:pPr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Phones and sleep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4D3FF2F-68BB-43F5-B9D6-08B49F12E1FC}" type="slidenum">
              <a:rPr lang="en-GB" altLang="en-US" smtClean="0"/>
              <a:pPr>
                <a:spcBef>
                  <a:spcPct val="0"/>
                </a:spcBef>
              </a:pPr>
              <a:t>7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237789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 smtClean="0">
                <a:latin typeface="Arial" panose="020B0604020202020204" pitchFamily="34" charset="0"/>
              </a:rPr>
              <a:t>NS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dirty="0" smtClean="0">
              <a:latin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Arial" panose="020B0604020202020204" pitchFamily="34" charset="0"/>
              </a:rPr>
              <a:t>Meeting</a:t>
            </a:r>
            <a:r>
              <a:rPr lang="en-GB" altLang="en-US" baseline="0" dirty="0" smtClean="0">
                <a:latin typeface="Arial" panose="020B0604020202020204" pitchFamily="34" charset="0"/>
              </a:rPr>
              <a:t> up together outside of school without adult supervision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86F9A6D-EFE2-44AA-AD9A-C62081D049FB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EDC7067-FD64-497F-83A0-D6256899F23C}" type="slidenum">
              <a:rPr lang="en-GB" altLang="en-US" smtClean="0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HP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0563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EDC7067-FD64-497F-83A0-D6256899F23C}" type="slidenum">
              <a:rPr lang="en-GB" altLang="en-US" smtClean="0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SG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45C7C4F-23A5-4966-A314-384061B06E31}" type="slidenum">
              <a:rPr lang="en-GB" altLang="en-US" smtClean="0"/>
              <a:pPr>
                <a:spcBef>
                  <a:spcPct val="0"/>
                </a:spcBef>
              </a:pPr>
              <a:t>11</a:t>
            </a:fld>
            <a:endParaRPr lang="en-GB" alt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HP</a:t>
            </a:r>
          </a:p>
          <a:p>
            <a:pPr eaLnBrk="1" hangingPunct="1"/>
            <a:endParaRPr lang="en-US" altLang="en-US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Don’t just put down one</a:t>
            </a:r>
            <a:r>
              <a:rPr lang="en-US" altLang="en-US" baseline="0" dirty="0" smtClean="0">
                <a:latin typeface="Arial" panose="020B0604020202020204" pitchFamily="34" charset="0"/>
              </a:rPr>
              <a:t> school. </a:t>
            </a:r>
          </a:p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Put at least one catchment school down as if you don’t get your first or second choice, you will get the catchment choice instead. 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EDC7067-FD64-497F-83A0-D6256899F23C}" type="slidenum">
              <a:rPr lang="en-GB" altLang="en-US" smtClean="0"/>
              <a:pPr>
                <a:spcBef>
                  <a:spcPct val="0"/>
                </a:spcBef>
              </a:pPr>
              <a:t>12</a:t>
            </a:fld>
            <a:endParaRPr lang="en-GB" altLang="en-U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SG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325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CEBB6-FA03-4CC8-9087-C94A59509D7D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2A6C6-376C-4412-A516-3513ACF798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3554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39501-B460-4D62-8FB2-B7E1C61E1022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45644-212E-44C8-9492-ECC1040FFE6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7829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8C0C1-A3F2-4751-8831-4DC4AD79C4AF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AF641-9420-4732-BCCD-4A73030542B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7658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7F5F4-C2E4-4011-8FB9-19CD24D047B9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ABFA6-AE1C-4079-904E-B04F317230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4385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6D373-402B-401A-9FC9-FACA7C36F0EA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2A891-6B4C-4CD4-9EFA-18F7FC1A76A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9947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50585-EBD2-40E1-8999-BF5C4C55F706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4F0E5-04BC-489E-BA3D-569DC32E0A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529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A5C15-1DD3-4FAE-983D-016708AE82E0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6E66C-9DCF-49A3-8A8D-232436DCBC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0534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A6208-BD94-4638-9076-07548F125DE0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A7008-6EEF-4DFD-800B-CCE2F9A83B5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377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A8D78-F6F3-4492-9CD9-FE3B05EC3EA5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50DA3-3E66-445D-8B6A-F5EBAFCDFA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9629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622E0-346D-4531-A3C2-851CB12D4052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2AC4B-DB0C-4B34-928F-56D7837912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0792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397A2-4F69-4F3B-B8EC-4238717E053B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07C53-954A-4E56-99D5-E48FB3034B5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5983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9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676C46-7EDE-4E8A-BFDF-FD892C778603}" type="datetimeFigureOut">
              <a:rPr lang="en-GB"/>
              <a:pPr>
                <a:defRPr/>
              </a:pPr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3D76A0A-CC41-499B-B777-EF221D6B19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nts.gov.uk/educationandlearning/admission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23237" y="194761"/>
            <a:ext cx="9009062" cy="6556375"/>
          </a:xfrm>
          <a:prstGeom prst="rect">
            <a:avLst/>
          </a:prstGeom>
          <a:noFill/>
          <a:ln w="88900">
            <a:solidFill>
              <a:srgbClr val="0092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195513" y="0"/>
            <a:ext cx="6948487" cy="6858000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5123" name="Rectangle 9"/>
          <p:cNvSpPr>
            <a:spLocks noChangeArrowheads="1"/>
          </p:cNvSpPr>
          <p:nvPr/>
        </p:nvSpPr>
        <p:spPr bwMode="auto">
          <a:xfrm>
            <a:off x="3203575" y="333375"/>
            <a:ext cx="5329238" cy="158345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rgbClr val="000000"/>
                </a:solidFill>
                <a:latin typeface="Arial Rounded MT Bold" panose="020F0704030504030204" pitchFamily="34" charset="0"/>
              </a:rPr>
              <a:t>Welcome </a:t>
            </a:r>
            <a:r>
              <a:rPr lang="en-GB" altLang="en-US" sz="4800" dirty="0" smtClean="0">
                <a:solidFill>
                  <a:srgbClr val="000000"/>
                </a:solidFill>
                <a:latin typeface="Arial Rounded MT Bold" panose="020F0704030504030204" pitchFamily="34" charset="0"/>
              </a:rPr>
              <a:t>to the </a:t>
            </a:r>
            <a:endParaRPr lang="en-GB" altLang="en-US" sz="4800" dirty="0">
              <a:solidFill>
                <a:srgbClr val="000000"/>
              </a:solidFill>
              <a:latin typeface="Arial Rounded MT Bold" panose="020F07040305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rgbClr val="000000"/>
                </a:solidFill>
                <a:latin typeface="Arial Rounded MT Bold" panose="020F0704030504030204" pitchFamily="34" charset="0"/>
              </a:rPr>
              <a:t>Year 6</a:t>
            </a:r>
            <a:endParaRPr lang="en-GB" altLang="en-US" sz="4800" dirty="0">
              <a:solidFill>
                <a:srgbClr val="777777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7902" name="Rectangle 14"/>
          <p:cNvSpPr>
            <a:spLocks noChangeArrowheads="1"/>
          </p:cNvSpPr>
          <p:nvPr/>
        </p:nvSpPr>
        <p:spPr bwMode="auto">
          <a:xfrm>
            <a:off x="3024188" y="2069962"/>
            <a:ext cx="5688012" cy="1754326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sz="5400" dirty="0">
                <a:solidFill>
                  <a:srgbClr val="000000"/>
                </a:solidFill>
                <a:latin typeface="Arial Rounded MT Bold" pitchFamily="34" charset="0"/>
              </a:rPr>
              <a:t>Parents</a:t>
            </a:r>
            <a:r>
              <a:rPr lang="en-GB" sz="5400" dirty="0" smtClean="0">
                <a:solidFill>
                  <a:srgbClr val="000000"/>
                </a:solidFill>
                <a:latin typeface="Arial Rounded MT Bold" pitchFamily="34" charset="0"/>
              </a:rPr>
              <a:t>’ Briefing</a:t>
            </a:r>
            <a:endParaRPr lang="en-GB" sz="5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5125" name="Text Box 41"/>
          <p:cNvSpPr txBox="1">
            <a:spLocks noChangeArrowheads="1"/>
          </p:cNvSpPr>
          <p:nvPr/>
        </p:nvSpPr>
        <p:spPr bwMode="auto">
          <a:xfrm>
            <a:off x="2105024" y="3909983"/>
            <a:ext cx="712946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Mrs Parsons– </a:t>
            </a:r>
            <a:r>
              <a:rPr lang="en-GB" altLang="en-US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Davies Class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Mrs Gill– </a:t>
            </a:r>
            <a:r>
              <a:rPr lang="en-GB" altLang="en-US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Nightingale Class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Miss Dee </a:t>
            </a:r>
            <a:r>
              <a:rPr lang="en-GB" altLang="en-US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– Russell Class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LSA support: Mrs </a:t>
            </a:r>
            <a:r>
              <a:rPr lang="en-GB" altLang="en-US" sz="2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Alvarez, Miss </a:t>
            </a:r>
            <a:r>
              <a:rPr lang="en-GB" altLang="en-US" sz="2000" dirty="0" err="1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Whittingham</a:t>
            </a:r>
            <a:r>
              <a:rPr lang="en-GB" altLang="en-US" sz="2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, </a:t>
            </a:r>
            <a:r>
              <a:rPr lang="en-GB" altLang="en-US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Miss </a:t>
            </a:r>
            <a:r>
              <a:rPr lang="en-GB" altLang="en-US" sz="2000" dirty="0" err="1">
                <a:solidFill>
                  <a:srgbClr val="002060"/>
                </a:solidFill>
                <a:latin typeface="Arial Rounded MT Bold" panose="020F0704030504030204" pitchFamily="34" charset="0"/>
              </a:rPr>
              <a:t>Edney</a:t>
            </a:r>
            <a:endParaRPr lang="en-GB" altLang="en-US" sz="2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Music, French and Maths: Mrs Malone, </a:t>
            </a:r>
            <a:r>
              <a:rPr lang="en-GB" altLang="en-US" sz="2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Mme </a:t>
            </a:r>
            <a:r>
              <a:rPr lang="en-GB" altLang="en-US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Quick and </a:t>
            </a:r>
            <a:r>
              <a:rPr lang="en-GB" altLang="en-US" sz="2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Miss Fogarty</a:t>
            </a:r>
            <a:endParaRPr lang="en-GB" altLang="en-US" sz="2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126" name="Picture 12" descr="St Mary's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7" y="3793206"/>
            <a:ext cx="1963737" cy="900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403350" y="0"/>
            <a:ext cx="7740650" cy="6858000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3203575" y="2133600"/>
            <a:ext cx="5329238" cy="18716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Arial Rounded MT Bold" panose="020F0704030504030204" pitchFamily="34" charset="0"/>
              </a:rPr>
              <a:t>What will we be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Arial Rounded MT Bold" panose="020F0704030504030204" pitchFamily="34" charset="0"/>
              </a:rPr>
              <a:t>doing this term?</a:t>
            </a:r>
            <a:endParaRPr lang="en-GB" altLang="en-US" sz="4800">
              <a:solidFill>
                <a:srgbClr val="777777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222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3789363"/>
            <a:ext cx="20716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26221" y="301625"/>
            <a:ext cx="8928100" cy="6556375"/>
          </a:xfrm>
          <a:prstGeom prst="rect">
            <a:avLst/>
          </a:prstGeom>
          <a:noFill/>
          <a:ln w="88900">
            <a:solidFill>
              <a:srgbClr val="0092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267" name="Rectangle 10"/>
          <p:cNvSpPr>
            <a:spLocks noChangeArrowheads="1"/>
          </p:cNvSpPr>
          <p:nvPr/>
        </p:nvSpPr>
        <p:spPr bwMode="auto">
          <a:xfrm>
            <a:off x="2832100" y="115888"/>
            <a:ext cx="6203950" cy="1661993"/>
          </a:xfrm>
          <a:prstGeom prst="rect">
            <a:avLst/>
          </a:prstGeom>
          <a:solidFill>
            <a:schemeClr val="accent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900" i="1" dirty="0">
              <a:latin typeface="Arial Rounded MT Bold" panose="020F07040305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900" i="1" dirty="0">
              <a:latin typeface="Arial Rounded MT Bold" panose="020F07040305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Autumn:     </a:t>
            </a:r>
            <a:r>
              <a:rPr lang="en-GB" altLang="en-US" sz="21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Extreme Earth</a:t>
            </a:r>
            <a:endParaRPr lang="en-GB" altLang="en-US" sz="21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Spring:       Let Me Entertain </a:t>
            </a:r>
            <a:r>
              <a:rPr lang="en-GB" altLang="en-US" sz="21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You</a:t>
            </a:r>
            <a:endParaRPr lang="en-GB" altLang="en-US" sz="21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Summer:    Wise World 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                     school production.</a:t>
            </a:r>
            <a:endParaRPr lang="en-GB" altLang="en-US" sz="2100" i="1" dirty="0">
              <a:latin typeface="Arial Rounded MT Bold" panose="020F0704030504030204" pitchFamily="34" charset="0"/>
            </a:endParaRPr>
          </a:p>
        </p:txBody>
      </p:sp>
      <p:sp>
        <p:nvSpPr>
          <p:cNvPr id="11268" name="TextBox 1"/>
          <p:cNvSpPr txBox="1">
            <a:spLocks noChangeArrowheads="1"/>
          </p:cNvSpPr>
          <p:nvPr/>
        </p:nvSpPr>
        <p:spPr bwMode="auto">
          <a:xfrm>
            <a:off x="2627313" y="2517775"/>
            <a:ext cx="6408737" cy="358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 dirty="0"/>
              <a:t>Enrichment and school trips </a:t>
            </a:r>
            <a:endParaRPr lang="en-GB" altLang="en-US" sz="2000" b="1" u="sng" dirty="0" smtClean="0"/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smtClean="0"/>
              <a:t>RAF visit and Science Centre visit – Autumn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err="1" smtClean="0"/>
              <a:t>Calshot</a:t>
            </a:r>
            <a:r>
              <a:rPr lang="en-GB" altLang="en-US" sz="2300" dirty="0" smtClean="0"/>
              <a:t> </a:t>
            </a:r>
            <a:r>
              <a:rPr lang="en-GB" altLang="en-US" sz="2300" dirty="0"/>
              <a:t>– Autumn </a:t>
            </a:r>
            <a:endParaRPr lang="en-GB" altLang="en-US" sz="2300" dirty="0" smtClean="0"/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err="1"/>
              <a:t>Bikeability</a:t>
            </a:r>
            <a:r>
              <a:rPr lang="en-GB" altLang="en-US" sz="2300" dirty="0"/>
              <a:t> – Autumn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smtClean="0"/>
              <a:t>Globe Theatre Visit– </a:t>
            </a:r>
            <a:r>
              <a:rPr lang="en-GB" altLang="en-US" sz="2300" dirty="0"/>
              <a:t>Spring </a:t>
            </a:r>
            <a:endParaRPr lang="en-GB" altLang="en-US" sz="2300" dirty="0" smtClean="0"/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smtClean="0"/>
              <a:t>Winchester </a:t>
            </a:r>
            <a:r>
              <a:rPr lang="en-GB" altLang="en-US" sz="2300" dirty="0"/>
              <a:t>Cathedral – Summer </a:t>
            </a:r>
            <a:endParaRPr lang="en-GB" altLang="en-US" sz="2300" dirty="0" smtClean="0"/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smtClean="0"/>
              <a:t>Southampton Art Gallery in school visit– Summer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smtClean="0"/>
              <a:t>Summer Party </a:t>
            </a:r>
            <a:r>
              <a:rPr lang="en-GB" altLang="en-US" sz="2300" dirty="0">
                <a:solidFill>
                  <a:srgbClr val="000000"/>
                </a:solidFill>
              </a:rPr>
              <a:t>– Summer </a:t>
            </a:r>
            <a:endParaRPr lang="en-GB" altLang="en-US" sz="23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300" dirty="0" smtClean="0"/>
              <a:t>Year </a:t>
            </a:r>
            <a:r>
              <a:rPr lang="en-GB" altLang="en-US" sz="2300" dirty="0"/>
              <a:t>6 Production </a:t>
            </a:r>
            <a:r>
              <a:rPr lang="en-GB" altLang="en-US" sz="2300" dirty="0">
                <a:solidFill>
                  <a:srgbClr val="000000"/>
                </a:solidFill>
              </a:rPr>
              <a:t>– </a:t>
            </a:r>
            <a:r>
              <a:rPr lang="en-GB" altLang="en-US" sz="2300" dirty="0" smtClean="0">
                <a:solidFill>
                  <a:srgbClr val="000000"/>
                </a:solidFill>
              </a:rPr>
              <a:t>Summer</a:t>
            </a:r>
            <a:endParaRPr lang="en-GB" altLang="en-US" sz="1800" dirty="0"/>
          </a:p>
        </p:txBody>
      </p:sp>
      <p:pic>
        <p:nvPicPr>
          <p:cNvPr id="11270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21732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0" y="150812"/>
            <a:ext cx="9026525" cy="6556375"/>
          </a:xfrm>
          <a:prstGeom prst="rect">
            <a:avLst/>
          </a:prstGeom>
          <a:noFill/>
          <a:ln w="88900">
            <a:solidFill>
              <a:srgbClr val="0092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403350" y="0"/>
            <a:ext cx="7740650" cy="6858000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2857500" y="2133600"/>
            <a:ext cx="5891213" cy="18716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Arial Rounded MT Bold" panose="020F0704030504030204" pitchFamily="34" charset="0"/>
              </a:rPr>
              <a:t>How will homework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Arial Rounded MT Bold" panose="020F0704030504030204" pitchFamily="34" charset="0"/>
              </a:rPr>
              <a:t>be organised?</a:t>
            </a:r>
            <a:endParaRPr lang="en-GB" altLang="en-US" sz="4800">
              <a:solidFill>
                <a:srgbClr val="777777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3318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716338"/>
            <a:ext cx="2065338" cy="112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25977" y="150812"/>
            <a:ext cx="8928100" cy="6556375"/>
          </a:xfrm>
          <a:prstGeom prst="rect">
            <a:avLst/>
          </a:prstGeom>
          <a:noFill/>
          <a:ln w="88900">
            <a:solidFill>
              <a:srgbClr val="0092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403350" y="0"/>
            <a:ext cx="7740650" cy="6858000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9220" name="Rectangle 9"/>
          <p:cNvSpPr>
            <a:spLocks noChangeArrowheads="1"/>
          </p:cNvSpPr>
          <p:nvPr/>
        </p:nvSpPr>
        <p:spPr bwMode="auto">
          <a:xfrm>
            <a:off x="2555875" y="569913"/>
            <a:ext cx="6472238" cy="5718175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2150" dirty="0">
                <a:latin typeface="Arial Rounded MT Bold" pitchFamily="34" charset="0"/>
              </a:rPr>
              <a:t>Handed out on </a:t>
            </a:r>
            <a:r>
              <a:rPr lang="en-GB" sz="2150" dirty="0" smtClean="0">
                <a:latin typeface="Arial Rounded MT Bold" pitchFamily="34" charset="0"/>
              </a:rPr>
              <a:t>Thursday </a:t>
            </a:r>
            <a:r>
              <a:rPr lang="en-GB" sz="2150" dirty="0">
                <a:latin typeface="Arial Rounded MT Bold" pitchFamily="34" charset="0"/>
              </a:rPr>
              <a:t>and collected in on the following </a:t>
            </a:r>
            <a:r>
              <a:rPr lang="en-GB" sz="2150" dirty="0" smtClean="0">
                <a:latin typeface="Arial Rounded MT Bold" pitchFamily="34" charset="0"/>
              </a:rPr>
              <a:t>Wednesday.</a:t>
            </a:r>
            <a:endParaRPr lang="en-GB" sz="2150" dirty="0">
              <a:latin typeface="Arial Rounded MT Bold" pitchFamily="34" charset="0"/>
            </a:endParaRPr>
          </a:p>
          <a:p>
            <a:pPr eaLnBrk="1" hangingPunct="1">
              <a:defRPr/>
            </a:pPr>
            <a:endParaRPr lang="en-GB" sz="2150" dirty="0">
              <a:latin typeface="Arial Rounded MT Bold" pitchFamily="34" charset="0"/>
            </a:endParaRPr>
          </a:p>
          <a:p>
            <a:pPr eaLnBrk="1" hangingPunct="1">
              <a:defRPr/>
            </a:pPr>
            <a:r>
              <a:rPr lang="en-GB" sz="2150" dirty="0">
                <a:latin typeface="Arial Rounded MT Bold" pitchFamily="34" charset="0"/>
              </a:rPr>
              <a:t>Daily homework skills cards (on a needs basis) and there may be Mathletics tasks (children have their own login details).</a:t>
            </a:r>
          </a:p>
          <a:p>
            <a:pPr eaLnBrk="1" hangingPunct="1">
              <a:defRPr/>
            </a:pPr>
            <a:endParaRPr lang="en-GB" sz="2150" dirty="0">
              <a:solidFill>
                <a:srgbClr val="FF0000"/>
              </a:solidFill>
              <a:latin typeface="Arial Rounded MT Bold" pitchFamily="34" charset="0"/>
            </a:endParaRPr>
          </a:p>
          <a:p>
            <a:pPr eaLnBrk="1" hangingPunct="1">
              <a:defRPr/>
            </a:pPr>
            <a:r>
              <a:rPr lang="en-GB" sz="2150" dirty="0">
                <a:latin typeface="Arial Rounded MT Bold" pitchFamily="34" charset="0"/>
              </a:rPr>
              <a:t>The homework will be set on Google </a:t>
            </a:r>
            <a:r>
              <a:rPr lang="en-GB" sz="2150" dirty="0" smtClean="0">
                <a:latin typeface="Arial Rounded MT Bold" pitchFamily="34" charset="0"/>
              </a:rPr>
              <a:t>Classroom </a:t>
            </a:r>
            <a:r>
              <a:rPr lang="en-GB" sz="2150" dirty="0">
                <a:latin typeface="Arial Rounded MT Bold" pitchFamily="34" charset="0"/>
              </a:rPr>
              <a:t>to enable online completion.</a:t>
            </a:r>
          </a:p>
          <a:p>
            <a:pPr eaLnBrk="1" hangingPunct="1">
              <a:defRPr/>
            </a:pPr>
            <a:endParaRPr lang="en-GB" sz="2150" dirty="0">
              <a:latin typeface="Arial Rounded MT Bold" pitchFamily="34" charset="0"/>
            </a:endParaRPr>
          </a:p>
          <a:p>
            <a:pPr eaLnBrk="1" hangingPunct="1">
              <a:defRPr/>
            </a:pPr>
            <a:r>
              <a:rPr lang="en-GB" sz="2150" dirty="0">
                <a:latin typeface="Arial Rounded MT Bold" pitchFamily="34" charset="0"/>
              </a:rPr>
              <a:t>Children need to complete entries in their reading record at least five times per week - please still read with your child. </a:t>
            </a:r>
          </a:p>
          <a:p>
            <a:pPr eaLnBrk="1" hangingPunct="1">
              <a:defRPr/>
            </a:pPr>
            <a:endParaRPr lang="en-GB" sz="2150" dirty="0">
              <a:latin typeface="Arial Rounded MT Bold" pitchFamily="34" charset="0"/>
            </a:endParaRPr>
          </a:p>
          <a:p>
            <a:pPr eaLnBrk="1" hangingPunct="1">
              <a:defRPr/>
            </a:pPr>
            <a:r>
              <a:rPr lang="en-GB" sz="2150" dirty="0">
                <a:latin typeface="Arial Rounded MT Bold" pitchFamily="34" charset="0"/>
              </a:rPr>
              <a:t>Please do not labour over homework. If there is a problem, stop and see your child’s teacher. Communication is vital!</a:t>
            </a:r>
          </a:p>
        </p:txBody>
      </p:sp>
      <p:pic>
        <p:nvPicPr>
          <p:cNvPr id="1536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3789363"/>
            <a:ext cx="21209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33338" y="150812"/>
            <a:ext cx="8928100" cy="6556375"/>
          </a:xfrm>
          <a:prstGeom prst="rect">
            <a:avLst/>
          </a:prstGeom>
          <a:noFill/>
          <a:ln w="88900">
            <a:solidFill>
              <a:srgbClr val="0092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403350" y="-100013"/>
            <a:ext cx="7740650" cy="6858001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741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385" y="111023"/>
            <a:ext cx="2492375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02" y="102934"/>
            <a:ext cx="2336800" cy="330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388" y="3328987"/>
            <a:ext cx="2376488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13" y="3181351"/>
            <a:ext cx="2528887" cy="357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21" y="260648"/>
            <a:ext cx="2121592" cy="11522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120650" y="77788"/>
            <a:ext cx="8928100" cy="6556375"/>
          </a:xfrm>
          <a:prstGeom prst="rect">
            <a:avLst/>
          </a:prstGeom>
          <a:noFill/>
          <a:ln w="88900">
            <a:solidFill>
              <a:srgbClr val="0092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  <p:pic>
        <p:nvPicPr>
          <p:cNvPr id="1843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56"/>
          <a:stretch>
            <a:fillRect/>
          </a:stretch>
        </p:blipFill>
        <p:spPr bwMode="auto">
          <a:xfrm>
            <a:off x="700088" y="1479550"/>
            <a:ext cx="7940675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413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6"/>
          <p:cNvSpPr txBox="1">
            <a:spLocks noChangeArrowheads="1"/>
          </p:cNvSpPr>
          <p:nvPr/>
        </p:nvSpPr>
        <p:spPr bwMode="auto">
          <a:xfrm>
            <a:off x="2263775" y="260350"/>
            <a:ext cx="51847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GB" altLang="en-US" sz="4400" u="sng">
                <a:solidFill>
                  <a:srgbClr val="00000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E-Safety in Year 6</a:t>
            </a:r>
          </a:p>
        </p:txBody>
      </p:sp>
      <p:sp>
        <p:nvSpPr>
          <p:cNvPr id="19459" name="TextBox 1"/>
          <p:cNvSpPr txBox="1">
            <a:spLocks noChangeArrowheads="1"/>
          </p:cNvSpPr>
          <p:nvPr/>
        </p:nvSpPr>
        <p:spPr bwMode="auto">
          <a:xfrm>
            <a:off x="179388" y="1268413"/>
            <a:ext cx="8785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800">
              <a:latin typeface="Arial Rounded MT Bold" panose="020F0704030504030204" pitchFamily="34" charset="0"/>
            </a:endParaRPr>
          </a:p>
        </p:txBody>
      </p:sp>
      <p:pic>
        <p:nvPicPr>
          <p:cNvPr id="1946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530350"/>
            <a:ext cx="7058025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07950" y="116632"/>
            <a:ext cx="8928100" cy="6556375"/>
          </a:xfrm>
          <a:prstGeom prst="rect">
            <a:avLst/>
          </a:prstGeom>
          <a:noFill/>
          <a:ln w="88900">
            <a:solidFill>
              <a:srgbClr val="0092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508250" y="402759"/>
            <a:ext cx="6660349" cy="52322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1" eaLnBrk="1" hangingPunct="1">
              <a:spcBef>
                <a:spcPct val="0"/>
              </a:spcBef>
              <a:buFontTx/>
              <a:buNone/>
            </a:pPr>
            <a:r>
              <a:rPr lang="en-GB" altLang="en-US" u="sng" dirty="0">
                <a:latin typeface="Arial Rounded MT Bold" panose="020F0704030504030204" pitchFamily="34" charset="0"/>
              </a:rPr>
              <a:t>SATs – Week beginning </a:t>
            </a:r>
            <a:r>
              <a:rPr lang="en-GB" altLang="en-US" u="sng" dirty="0" smtClean="0">
                <a:latin typeface="Arial Rounded MT Bold" panose="020F0704030504030204" pitchFamily="34" charset="0"/>
              </a:rPr>
              <a:t>12</a:t>
            </a:r>
            <a:r>
              <a:rPr lang="en-GB" altLang="en-US" u="sng" baseline="30000" dirty="0" smtClean="0">
                <a:latin typeface="Arial Rounded MT Bold" panose="020F0704030504030204" pitchFamily="34" charset="0"/>
              </a:rPr>
              <a:t>th</a:t>
            </a:r>
            <a:r>
              <a:rPr lang="en-GB" altLang="en-US" u="sng" dirty="0" smtClean="0">
                <a:latin typeface="Arial Rounded MT Bold" panose="020F0704030504030204" pitchFamily="34" charset="0"/>
              </a:rPr>
              <a:t> </a:t>
            </a:r>
            <a:r>
              <a:rPr lang="en-GB" altLang="en-US" u="sng" dirty="0">
                <a:latin typeface="Arial Rounded MT Bold" panose="020F0704030504030204" pitchFamily="34" charset="0"/>
              </a:rPr>
              <a:t>May </a:t>
            </a:r>
            <a:r>
              <a:rPr lang="en-GB" altLang="en-US" u="sng" dirty="0" smtClean="0">
                <a:latin typeface="Arial Rounded MT Bold" panose="020F0704030504030204" pitchFamily="34" charset="0"/>
              </a:rPr>
              <a:t>2025</a:t>
            </a:r>
            <a:endParaRPr lang="en-GB" altLang="en-US" u="sng" dirty="0">
              <a:latin typeface="Arial Rounded MT Bold" panose="020F0704030504030204" pitchFamily="34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473116"/>
              </p:ext>
            </p:extLst>
          </p:nvPr>
        </p:nvGraphicFramePr>
        <p:xfrm>
          <a:off x="2822575" y="1564800"/>
          <a:ext cx="5545138" cy="5001194"/>
        </p:xfrm>
        <a:graphic>
          <a:graphicData uri="http://schemas.openxmlformats.org/drawingml/2006/table">
            <a:tbl>
              <a:tblPr/>
              <a:tblGrid>
                <a:gridCol w="24654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97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6275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Monday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8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Grammar, Punctuation &amp; Spelling - Paper 1 Grammar, Punctuation &amp; Spelling - Paper 2</a:t>
                      </a:r>
                    </a:p>
                  </a:txBody>
                  <a:tcPr marL="95250"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975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Tuesday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English Reading</a:t>
                      </a:r>
                    </a:p>
                  </a:txBody>
                  <a:tcPr marL="95250"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087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Wednesday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Maths Paper 1 (Arithmetic) Maths Paper 2 (Reasoning)</a:t>
                      </a:r>
                    </a:p>
                  </a:txBody>
                  <a:tcPr marL="95250"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0879">
                <a:tc>
                  <a:txBody>
                    <a:bodyPr/>
                    <a:lstStyle/>
                    <a:p>
                      <a:r>
                        <a:rPr lang="en-GB" dirty="0">
                          <a:effectLst/>
                        </a:rPr>
                        <a:t>Thursday </a:t>
                      </a:r>
                      <a:r>
                        <a:rPr lang="en-GB" dirty="0" smtClean="0">
                          <a:effectLst/>
                        </a:rPr>
                        <a:t>15 </a:t>
                      </a:r>
                      <a:r>
                        <a:rPr lang="en-GB" dirty="0">
                          <a:effectLst/>
                        </a:rPr>
                        <a:t>May </a:t>
                      </a:r>
                      <a:r>
                        <a:rPr lang="en-GB" dirty="0" smtClean="0">
                          <a:effectLst/>
                        </a:rPr>
                        <a:t>2025</a:t>
                      </a:r>
                      <a:endParaRPr lang="en-GB" dirty="0">
                        <a:effectLst/>
                      </a:endParaRPr>
                    </a:p>
                  </a:txBody>
                  <a:tcPr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effectLst/>
                        </a:rPr>
                        <a:t>Maths Paper 3 (Reasoning)</a:t>
                      </a:r>
                    </a:p>
                  </a:txBody>
                  <a:tcPr marL="95250" marR="9525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7491806"/>
                  </a:ext>
                </a:extLst>
              </a:tr>
            </a:tbl>
          </a:graphicData>
        </a:graphic>
      </p:graphicFrame>
      <p:sp>
        <p:nvSpPr>
          <p:cNvPr id="25614" name="TextBox 10"/>
          <p:cNvSpPr txBox="1">
            <a:spLocks noChangeArrowheads="1"/>
          </p:cNvSpPr>
          <p:nvPr/>
        </p:nvSpPr>
        <p:spPr bwMode="auto">
          <a:xfrm>
            <a:off x="1979613" y="857250"/>
            <a:ext cx="698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rgbClr val="FF0000"/>
                </a:solidFill>
              </a:rPr>
              <a:t>Additional information regarding SATs will be given to </a:t>
            </a:r>
            <a:r>
              <a:rPr lang="en-GB" altLang="en-US" sz="1600" b="1" dirty="0" smtClean="0">
                <a:solidFill>
                  <a:srgbClr val="FF0000"/>
                </a:solidFill>
              </a:rPr>
              <a:t>parents in </a:t>
            </a:r>
            <a:r>
              <a:rPr lang="en-GB" altLang="en-US" sz="1600" b="1" dirty="0">
                <a:solidFill>
                  <a:srgbClr val="FF0000"/>
                </a:solidFill>
              </a:rPr>
              <a:t>February </a:t>
            </a:r>
            <a:r>
              <a:rPr lang="en-GB" altLang="en-US" sz="1600" b="1" dirty="0" smtClean="0">
                <a:solidFill>
                  <a:srgbClr val="FF0000"/>
                </a:solidFill>
              </a:rPr>
              <a:t>2025.</a:t>
            </a:r>
            <a:endParaRPr lang="en-GB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25616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3789363"/>
            <a:ext cx="21209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64453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508250" y="402759"/>
            <a:ext cx="4043864" cy="52322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1" eaLnBrk="1" hangingPunct="1">
              <a:spcBef>
                <a:spcPct val="0"/>
              </a:spcBef>
              <a:buFontTx/>
              <a:buNone/>
            </a:pPr>
            <a:r>
              <a:rPr lang="en-GB" altLang="en-US" u="sng" dirty="0" smtClean="0">
                <a:latin typeface="Arial Rounded MT Bold" panose="020F0704030504030204" pitchFamily="34" charset="0"/>
              </a:rPr>
              <a:t>Additional Information</a:t>
            </a:r>
            <a:endParaRPr lang="en-GB" altLang="en-US" u="sng" dirty="0">
              <a:latin typeface="Arial Rounded MT Bold" panose="020F0704030504030204" pitchFamily="34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5616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3789363"/>
            <a:ext cx="21209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08250" y="1412776"/>
            <a:ext cx="609619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Parent Helpers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PE days - Tuesday and Friday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Uniform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Prefects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403350" y="0"/>
            <a:ext cx="7740650" cy="6858000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3314700" y="115888"/>
            <a:ext cx="4967288" cy="18716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0"/>
              </a:rPr>
              <a:t>Secondary School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0"/>
              </a:rPr>
              <a:t>Application Form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359025" y="2043113"/>
            <a:ext cx="6784975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latin typeface="Arial Rounded MT Bold" panose="020F0704030504030204" pitchFamily="34" charset="0"/>
                <a:hlinkClick r:id="rId3"/>
              </a:rPr>
              <a:t>https://www.hants.gov.uk/educationandlearning/admissions</a:t>
            </a:r>
            <a:endParaRPr lang="en-GB" altLang="en-US" sz="1800" dirty="0">
              <a:latin typeface="Arial Rounded MT Bold" panose="020F070403050403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Arial Rounded MT Bold" panose="020F0704030504030204" pitchFamily="34" charset="0"/>
              </a:rPr>
              <a:t>Applications </a:t>
            </a:r>
            <a:r>
              <a:rPr lang="en-GB" altLang="en-US" sz="2400" dirty="0" smtClean="0">
                <a:latin typeface="Arial Rounded MT Bold" panose="020F0704030504030204" pitchFamily="34" charset="0"/>
              </a:rPr>
              <a:t>are already open. </a:t>
            </a:r>
            <a:r>
              <a:rPr lang="en-GB" altLang="en-US" sz="2400" dirty="0">
                <a:latin typeface="Arial Rounded MT Bold" panose="020F0704030504030204" pitchFamily="34" charset="0"/>
              </a:rPr>
              <a:t>They will remain open for the next </a:t>
            </a:r>
            <a:r>
              <a:rPr lang="en-GB" altLang="en-US" sz="2400" dirty="0" smtClean="0">
                <a:latin typeface="Arial Rounded MT Bold" panose="020F0704030504030204" pitchFamily="34" charset="0"/>
              </a:rPr>
              <a:t>46 </a:t>
            </a:r>
            <a:r>
              <a:rPr lang="en-GB" altLang="en-US" sz="2400" dirty="0">
                <a:latin typeface="Arial Rounded MT Bold" panose="020F0704030504030204" pitchFamily="34" charset="0"/>
              </a:rPr>
              <a:t>days! Make sure you put down more than one choice!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Deadline for completed forms: </a:t>
            </a:r>
            <a:r>
              <a:rPr lang="en-GB" altLang="en-US" sz="2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31</a:t>
            </a:r>
            <a:r>
              <a:rPr lang="en-GB" altLang="en-US" sz="2400" b="1" baseline="30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st</a:t>
            </a:r>
            <a:r>
              <a:rPr lang="en-GB" altLang="en-US" sz="2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October</a:t>
            </a:r>
            <a:r>
              <a:rPr lang="en-GB" altLang="en-US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GB" altLang="en-US" sz="24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2024.</a:t>
            </a:r>
            <a:endParaRPr lang="en-GB" altLang="en-US" sz="2400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Do not miss this date! Late applications are not processed until after the notification date in March!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Arial Rounded MT Bold" panose="020F0704030504030204" pitchFamily="34" charset="0"/>
              </a:rPr>
              <a:t>National notification date: </a:t>
            </a:r>
            <a:r>
              <a:rPr lang="en-GB" altLang="en-US" sz="2400" dirty="0" smtClean="0">
                <a:latin typeface="Arial Rounded MT Bold" panose="020F0704030504030204" pitchFamily="34" charset="0"/>
              </a:rPr>
              <a:t>3</a:t>
            </a:r>
            <a:r>
              <a:rPr lang="en-GB" altLang="en-US" sz="2400" baseline="30000" dirty="0" smtClean="0">
                <a:latin typeface="Arial Rounded MT Bold" panose="020F0704030504030204" pitchFamily="34" charset="0"/>
              </a:rPr>
              <a:t>rd</a:t>
            </a:r>
            <a:r>
              <a:rPr lang="en-GB" altLang="en-US" sz="2400" dirty="0" smtClean="0">
                <a:latin typeface="Arial Rounded MT Bold" panose="020F0704030504030204" pitchFamily="34" charset="0"/>
              </a:rPr>
              <a:t> March 2025.</a:t>
            </a:r>
            <a:endParaRPr lang="en-GB" altLang="en-US" sz="2400" dirty="0">
              <a:latin typeface="Arial Rounded MT Bold" panose="020F0704030504030204" pitchFamily="34" charset="0"/>
            </a:endParaRPr>
          </a:p>
        </p:txBody>
      </p:sp>
      <p:pic>
        <p:nvPicPr>
          <p:cNvPr id="27655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3789363"/>
            <a:ext cx="21209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508250" y="-28128"/>
            <a:ext cx="5672066" cy="138499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1" eaLnBrk="1" hangingPunct="1">
              <a:spcBef>
                <a:spcPct val="0"/>
              </a:spcBef>
              <a:buFontTx/>
              <a:buNone/>
            </a:pPr>
            <a:r>
              <a:rPr lang="en-GB" altLang="en-US" u="sng" dirty="0" smtClean="0">
                <a:latin typeface="Arial Rounded MT Bold" panose="020F0704030504030204" pitchFamily="34" charset="0"/>
              </a:rPr>
              <a:t>Thank you for your time and for </a:t>
            </a:r>
          </a:p>
          <a:p>
            <a:pPr marL="0" lvl="1" eaLnBrk="1" hangingPunct="1">
              <a:spcBef>
                <a:spcPct val="0"/>
              </a:spcBef>
              <a:buFontTx/>
              <a:buNone/>
            </a:pPr>
            <a:r>
              <a:rPr lang="en-GB" altLang="en-US" u="sng" dirty="0">
                <a:latin typeface="Arial Rounded MT Bold" panose="020F0704030504030204" pitchFamily="34" charset="0"/>
              </a:rPr>
              <a:t>c</a:t>
            </a:r>
            <a:r>
              <a:rPr lang="en-GB" altLang="en-US" u="sng" dirty="0" smtClean="0">
                <a:latin typeface="Arial Rounded MT Bold" panose="020F0704030504030204" pitchFamily="34" charset="0"/>
              </a:rPr>
              <a:t>oming along this evening.</a:t>
            </a:r>
          </a:p>
          <a:p>
            <a:pPr marL="0" lvl="1" eaLnBrk="1" hangingPunct="1">
              <a:spcBef>
                <a:spcPct val="0"/>
              </a:spcBef>
              <a:buFontTx/>
              <a:buNone/>
            </a:pPr>
            <a:endParaRPr lang="en-GB" altLang="en-US" u="sng" dirty="0">
              <a:latin typeface="Arial Rounded MT Bold" panose="020F0704030504030204" pitchFamily="34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979613" y="0"/>
            <a:ext cx="2159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5616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3789363"/>
            <a:ext cx="21209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08250" y="1412776"/>
            <a:ext cx="6096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Any questions?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62032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2144</TotalTime>
  <Words>498</Words>
  <Application>Microsoft Office PowerPoint</Application>
  <PresentationFormat>On-screen Show (4:3)</PresentationFormat>
  <Paragraphs>261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Arial Rounded MT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eking</dc:creator>
  <cp:lastModifiedBy>hparsons</cp:lastModifiedBy>
  <cp:revision>229</cp:revision>
  <cp:lastPrinted>2024-09-12T11:20:39Z</cp:lastPrinted>
  <dcterms:created xsi:type="dcterms:W3CDTF">2008-05-20T13:59:33Z</dcterms:created>
  <dcterms:modified xsi:type="dcterms:W3CDTF">2024-09-12T11:27:24Z</dcterms:modified>
</cp:coreProperties>
</file>