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57" r:id="rId3"/>
    <p:sldId id="256" r:id="rId4"/>
    <p:sldId id="258" r:id="rId5"/>
    <p:sldId id="259"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6" d="100"/>
          <a:sy n="86" d="100"/>
        </p:scale>
        <p:origin x="738" y="78"/>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EA4DB8-7AA8-48EA-8695-B71E53AC90D3}" type="datetimeFigureOut">
              <a:rPr lang="en-GB" smtClean="0"/>
              <a:t>02/11/2020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6A3308-C7C3-4B6F-847B-96A5600203A3}" type="slidenum">
              <a:rPr lang="en-GB" smtClean="0"/>
              <a:t>‹#›</a:t>
            </a:fld>
            <a:endParaRPr lang="en-GB"/>
          </a:p>
        </p:txBody>
      </p:sp>
    </p:spTree>
    <p:extLst>
      <p:ext uri="{BB962C8B-B14F-4D97-AF65-F5344CB8AC3E}">
        <p14:creationId xmlns:p14="http://schemas.microsoft.com/office/powerpoint/2010/main" val="36573208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 questions on the</a:t>
            </a:r>
            <a:r>
              <a:rPr lang="en-GB" baseline="0" dirty="0" smtClean="0"/>
              <a:t> slide</a:t>
            </a:r>
          </a:p>
          <a:p>
            <a:r>
              <a:rPr lang="en-GB" baseline="0" dirty="0" smtClean="0"/>
              <a:t>Maybe list or record children’s questions. </a:t>
            </a:r>
          </a:p>
          <a:p>
            <a:r>
              <a:rPr lang="en-GB" baseline="0" dirty="0" smtClean="0"/>
              <a:t>Talk about asking questions as showing curiosity.</a:t>
            </a:r>
          </a:p>
          <a:p>
            <a:endParaRPr lang="en-GB" baseline="0" dirty="0" smtClean="0"/>
          </a:p>
        </p:txBody>
      </p:sp>
      <p:sp>
        <p:nvSpPr>
          <p:cNvPr id="4" name="Slide Number Placeholder 3"/>
          <p:cNvSpPr>
            <a:spLocks noGrp="1"/>
          </p:cNvSpPr>
          <p:nvPr>
            <p:ph type="sldNum" sz="quarter" idx="10"/>
          </p:nvPr>
        </p:nvSpPr>
        <p:spPr/>
        <p:txBody>
          <a:bodyPr/>
          <a:lstStyle/>
          <a:p>
            <a:fld id="{C96A3308-C7C3-4B6F-847B-96A5600203A3}" type="slidenum">
              <a:rPr lang="en-GB" smtClean="0"/>
              <a:t>2</a:t>
            </a:fld>
            <a:endParaRPr lang="en-GB"/>
          </a:p>
        </p:txBody>
      </p:sp>
    </p:spTree>
    <p:extLst>
      <p:ext uri="{BB962C8B-B14F-4D97-AF65-F5344CB8AC3E}">
        <p14:creationId xmlns:p14="http://schemas.microsoft.com/office/powerpoint/2010/main" val="3497421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Share the information</a:t>
            </a:r>
            <a:r>
              <a:rPr lang="en-GB" baseline="0" dirty="0" smtClean="0"/>
              <a:t> about St Mary from slide and talk about sharing the name with the church because that is where our school originated. </a:t>
            </a:r>
            <a:endParaRPr lang="en-GB" dirty="0"/>
          </a:p>
        </p:txBody>
      </p:sp>
      <p:sp>
        <p:nvSpPr>
          <p:cNvPr id="4" name="Slide Number Placeholder 3"/>
          <p:cNvSpPr>
            <a:spLocks noGrp="1"/>
          </p:cNvSpPr>
          <p:nvPr>
            <p:ph type="sldNum" sz="quarter" idx="10"/>
          </p:nvPr>
        </p:nvSpPr>
        <p:spPr/>
        <p:txBody>
          <a:bodyPr/>
          <a:lstStyle/>
          <a:p>
            <a:fld id="{C96A3308-C7C3-4B6F-847B-96A5600203A3}" type="slidenum">
              <a:rPr lang="en-GB" smtClean="0"/>
              <a:t>3</a:t>
            </a:fld>
            <a:endParaRPr lang="en-GB"/>
          </a:p>
        </p:txBody>
      </p:sp>
    </p:spTree>
    <p:extLst>
      <p:ext uri="{BB962C8B-B14F-4D97-AF65-F5344CB8AC3E}">
        <p14:creationId xmlns:p14="http://schemas.microsoft.com/office/powerpoint/2010/main" val="35660089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Share</a:t>
            </a:r>
            <a:r>
              <a:rPr lang="en-GB" baseline="0" dirty="0" smtClean="0"/>
              <a:t> </a:t>
            </a:r>
            <a:r>
              <a:rPr lang="en-GB" baseline="0" dirty="0" err="1" smtClean="0"/>
              <a:t>childrens</a:t>
            </a:r>
            <a:r>
              <a:rPr lang="en-GB" baseline="0" dirty="0" smtClean="0"/>
              <a:t> ideas and </a:t>
            </a:r>
            <a:r>
              <a:rPr lang="en-GB" baseline="0" dirty="0" err="1" smtClean="0"/>
              <a:t>thoughst</a:t>
            </a:r>
            <a:r>
              <a:rPr lang="en-GB" baseline="0" dirty="0" smtClean="0"/>
              <a:t> or knowledge about what a Saint is and any they know. </a:t>
            </a:r>
          </a:p>
          <a:p>
            <a:r>
              <a:rPr lang="en-GB" baseline="0" dirty="0" smtClean="0"/>
              <a:t/>
            </a:r>
            <a:br>
              <a:rPr lang="en-GB" baseline="0" dirty="0" smtClean="0"/>
            </a:br>
            <a:r>
              <a:rPr lang="en-GB" baseline="0" dirty="0" smtClean="0"/>
              <a:t>Images on the slide depict from left to right St George, St Paul and St John.</a:t>
            </a:r>
            <a:endParaRPr lang="en-GB" dirty="0"/>
          </a:p>
        </p:txBody>
      </p:sp>
      <p:sp>
        <p:nvSpPr>
          <p:cNvPr id="4" name="Slide Number Placeholder 3"/>
          <p:cNvSpPr>
            <a:spLocks noGrp="1"/>
          </p:cNvSpPr>
          <p:nvPr>
            <p:ph type="sldNum" sz="quarter" idx="10"/>
          </p:nvPr>
        </p:nvSpPr>
        <p:spPr/>
        <p:txBody>
          <a:bodyPr/>
          <a:lstStyle/>
          <a:p>
            <a:fld id="{C96A3308-C7C3-4B6F-847B-96A5600203A3}" type="slidenum">
              <a:rPr lang="en-GB" smtClean="0"/>
              <a:t>4</a:t>
            </a:fld>
            <a:endParaRPr lang="en-GB"/>
          </a:p>
        </p:txBody>
      </p:sp>
    </p:spTree>
    <p:extLst>
      <p:ext uri="{BB962C8B-B14F-4D97-AF65-F5344CB8AC3E}">
        <p14:creationId xmlns:p14="http://schemas.microsoft.com/office/powerpoint/2010/main" val="32349259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Saints we saw on the previous</a:t>
            </a:r>
            <a:r>
              <a:rPr lang="en-GB" baseline="0" dirty="0" smtClean="0"/>
              <a:t> slide – St George, St John and St Paul were all followers of Jesus and they did good deeds. </a:t>
            </a:r>
            <a:endParaRPr lang="en-GB" dirty="0"/>
          </a:p>
        </p:txBody>
      </p:sp>
      <p:sp>
        <p:nvSpPr>
          <p:cNvPr id="4" name="Slide Number Placeholder 3"/>
          <p:cNvSpPr>
            <a:spLocks noGrp="1"/>
          </p:cNvSpPr>
          <p:nvPr>
            <p:ph type="sldNum" sz="quarter" idx="10"/>
          </p:nvPr>
        </p:nvSpPr>
        <p:spPr/>
        <p:txBody>
          <a:bodyPr/>
          <a:lstStyle/>
          <a:p>
            <a:fld id="{C96A3308-C7C3-4B6F-847B-96A5600203A3}" type="slidenum">
              <a:rPr lang="en-GB" smtClean="0"/>
              <a:t>5</a:t>
            </a:fld>
            <a:endParaRPr lang="en-GB"/>
          </a:p>
        </p:txBody>
      </p:sp>
    </p:spTree>
    <p:extLst>
      <p:ext uri="{BB962C8B-B14F-4D97-AF65-F5344CB8AC3E}">
        <p14:creationId xmlns:p14="http://schemas.microsoft.com/office/powerpoint/2010/main" val="10212090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 share</a:t>
            </a:r>
            <a:r>
              <a:rPr lang="en-GB" baseline="0" dirty="0" smtClean="0"/>
              <a:t> information on slide about Mother Teresa. </a:t>
            </a:r>
          </a:p>
          <a:p>
            <a:r>
              <a:rPr lang="en-GB" baseline="0" dirty="0" smtClean="0"/>
              <a:t>Question  - why do you think she is now recognised as St Mother Teresa? What did she do during her life that makes her a ‘saint?’</a:t>
            </a:r>
            <a:endParaRPr lang="en-GB" dirty="0"/>
          </a:p>
        </p:txBody>
      </p:sp>
      <p:sp>
        <p:nvSpPr>
          <p:cNvPr id="4" name="Slide Number Placeholder 3"/>
          <p:cNvSpPr>
            <a:spLocks noGrp="1"/>
          </p:cNvSpPr>
          <p:nvPr>
            <p:ph type="sldNum" sz="quarter" idx="10"/>
          </p:nvPr>
        </p:nvSpPr>
        <p:spPr/>
        <p:txBody>
          <a:bodyPr/>
          <a:lstStyle/>
          <a:p>
            <a:fld id="{C96A3308-C7C3-4B6F-847B-96A5600203A3}" type="slidenum">
              <a:rPr lang="en-GB" smtClean="0"/>
              <a:t>6</a:t>
            </a:fld>
            <a:endParaRPr lang="en-GB"/>
          </a:p>
        </p:txBody>
      </p:sp>
    </p:spTree>
    <p:extLst>
      <p:ext uri="{BB962C8B-B14F-4D97-AF65-F5344CB8AC3E}">
        <p14:creationId xmlns:p14="http://schemas.microsoft.com/office/powerpoint/2010/main" val="3659616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5FCFE0A-C016-44FF-A982-8E0CA4B2B272}"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1909273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5FCFE0A-C016-44FF-A982-8E0CA4B2B272}"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2266689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5FCFE0A-C016-44FF-A982-8E0CA4B2B272}"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3819653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5FCFE0A-C016-44FF-A982-8E0CA4B2B272}" type="datetimeFigureOut">
              <a:rPr lang="en-GB" smtClean="0"/>
              <a:t>02/11/2020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4261434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5FCFE0A-C016-44FF-A982-8E0CA4B2B272}" type="datetimeFigureOut">
              <a:rPr lang="en-GB" smtClean="0"/>
              <a:t>02/11/2020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215185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5FCFE0A-C016-44FF-A982-8E0CA4B2B272}" type="datetimeFigureOut">
              <a:rPr lang="en-GB" smtClean="0"/>
              <a:t>02/11/2020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2090161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FCFE0A-C016-44FF-A982-8E0CA4B2B272}" type="datetimeFigureOut">
              <a:rPr lang="en-GB" smtClean="0"/>
              <a:t>02/11/2020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1768859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5FCFE0A-C016-44FF-A982-8E0CA4B2B272}" type="datetimeFigureOut">
              <a:rPr lang="en-GB" smtClean="0"/>
              <a:t>02/11/2020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3585910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5FCFE0A-C016-44FF-A982-8E0CA4B2B272}" type="datetimeFigureOut">
              <a:rPr lang="en-GB" smtClean="0"/>
              <a:t>02/11/2020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218561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5FCFE0A-C016-44FF-A982-8E0CA4B2B272}"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934884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5FCFE0A-C016-44FF-A982-8E0CA4B2B272}"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0E528-36F7-4ABD-9D2C-767BE1A48DE0}" type="slidenum">
              <a:rPr lang="en-GB" smtClean="0"/>
              <a:t>‹#›</a:t>
            </a:fld>
            <a:endParaRPr lang="en-GB"/>
          </a:p>
        </p:txBody>
      </p:sp>
    </p:spTree>
    <p:extLst>
      <p:ext uri="{BB962C8B-B14F-4D97-AF65-F5344CB8AC3E}">
        <p14:creationId xmlns:p14="http://schemas.microsoft.com/office/powerpoint/2010/main" val="14195995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75BDAE5-4F51-49D6-932A-AB8DE7E9483E}"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1658387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A52838E-4970-44BB-91E9-862FB81F7FA1}"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35451213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150D496-6DAC-48A1-A1EA-527CAAE79F2A}"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18732312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54BED69E-31BE-49F8-B00F-D9EFF93DA9E3}"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8177899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8"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9"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3DAF916-FF83-4130-B07F-F0C647EE70B2}"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25577094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4"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5"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F7540A9-BCD0-4D7A-881A-FDC8512AB9AB}"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35730492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3"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4"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F188D4B-FCB5-4732-9941-0E056ECE5E11}"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39293907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76DD1AB-5C9A-440E-9976-5BCB1BD130E5}"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37836409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98BB708-21D7-463A-BECB-E2E0DB49F571}"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35353877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7050431D-F579-413F-8F55-675195ABCF25}"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18476948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GB">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0DA9A4CD-756E-4998-90E0-462799AEC793}"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3044520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FCFE0A-C016-44FF-A982-8E0CA4B2B272}" type="datetimeFigureOut">
              <a:rPr lang="en-GB" smtClean="0"/>
              <a:t>02/11/2020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00E528-36F7-4ABD-9D2C-767BE1A48DE0}" type="slidenum">
              <a:rPr lang="en-GB" smtClean="0"/>
              <a:t>‹#›</a:t>
            </a:fld>
            <a:endParaRPr lang="en-GB"/>
          </a:p>
        </p:txBody>
      </p:sp>
    </p:spTree>
    <p:extLst>
      <p:ext uri="{BB962C8B-B14F-4D97-AF65-F5344CB8AC3E}">
        <p14:creationId xmlns:p14="http://schemas.microsoft.com/office/powerpoint/2010/main" val="1615872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mn-cs"/>
              </a:defRPr>
            </a:lvl1pPr>
          </a:lstStyle>
          <a:p>
            <a:pPr fontAlgn="base">
              <a:spcBef>
                <a:spcPct val="0"/>
              </a:spcBef>
              <a:spcAft>
                <a:spcPct val="0"/>
              </a:spcAft>
              <a:defRPr/>
            </a:pPr>
            <a:endParaRPr lang="en-GB">
              <a:solidFill>
                <a:prstClr val="black"/>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mn-cs"/>
              </a:defRPr>
            </a:lvl1pPr>
          </a:lstStyle>
          <a:p>
            <a:pPr fontAlgn="base">
              <a:spcBef>
                <a:spcPct val="0"/>
              </a:spcBef>
              <a:spcAft>
                <a:spcPct val="0"/>
              </a:spcAft>
              <a:defRPr/>
            </a:pPr>
            <a:endParaRPr lang="en-GB">
              <a:solidFill>
                <a:prstClr val="black"/>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8989C430-3971-4AB1-9E07-AE5D3EECF37F}" type="slidenum">
              <a:rPr lang="en-GB" altLang="en-US" smtClean="0">
                <a:solidFill>
                  <a:prstClr val="black"/>
                </a:solidFill>
                <a:cs typeface="Arial" panose="020B0604020202020204" pitchFamily="34" charset="0"/>
              </a:rPr>
              <a:pPr fontAlgn="base">
                <a:spcBef>
                  <a:spcPct val="0"/>
                </a:spcBef>
                <a:spcAft>
                  <a:spcPct val="0"/>
                </a:spcAft>
                <a:defRPr/>
              </a:pPr>
              <a:t>‹#›</a:t>
            </a:fld>
            <a:endParaRPr lang="en-GB" altLang="en-US">
              <a:solidFill>
                <a:prstClr val="black"/>
              </a:solidFill>
              <a:cs typeface="Arial" panose="020B0604020202020204" pitchFamily="34" charset="0"/>
            </a:endParaRPr>
          </a:p>
        </p:txBody>
      </p:sp>
    </p:spTree>
    <p:extLst>
      <p:ext uri="{BB962C8B-B14F-4D97-AF65-F5344CB8AC3E}">
        <p14:creationId xmlns:p14="http://schemas.microsoft.com/office/powerpoint/2010/main" val="331130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WordArt 3"/>
          <p:cNvSpPr>
            <a:spLocks noChangeArrowheads="1" noChangeShapeType="1" noTextEdit="1"/>
          </p:cNvSpPr>
          <p:nvPr/>
        </p:nvSpPr>
        <p:spPr bwMode="auto">
          <a:xfrm>
            <a:off x="2279651" y="260350"/>
            <a:ext cx="7745413" cy="1239838"/>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GB" sz="3600" kern="1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panose="020B0A04020102020204" pitchFamily="34" charset="0"/>
                <a:cs typeface="Arial" panose="020B0604020202020204" pitchFamily="34" charset="0"/>
              </a:rPr>
              <a:t>Curiosity</a:t>
            </a:r>
          </a:p>
        </p:txBody>
      </p:sp>
      <p:sp>
        <p:nvSpPr>
          <p:cNvPr id="4099" name="TextBox 4"/>
          <p:cNvSpPr txBox="1">
            <a:spLocks noChangeArrowheads="1"/>
          </p:cNvSpPr>
          <p:nvPr/>
        </p:nvSpPr>
        <p:spPr bwMode="auto">
          <a:xfrm>
            <a:off x="1830389" y="5300664"/>
            <a:ext cx="8643937" cy="153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None/>
            </a:pPr>
            <a:endParaRPr lang="en-GB" altLang="en-US" sz="1800">
              <a:solidFill>
                <a:prstClr val="black"/>
              </a:solidFill>
              <a:latin typeface="Calibri" panose="020F0502020204030204" pitchFamily="34" charset="0"/>
              <a:cs typeface="Arial" panose="020B0604020202020204" pitchFamily="34" charset="0"/>
            </a:endParaRPr>
          </a:p>
          <a:p>
            <a:pPr eaLnBrk="0" fontAlgn="base" hangingPunct="0">
              <a:spcAft>
                <a:spcPct val="0"/>
              </a:spcAft>
            </a:pPr>
            <a:r>
              <a:rPr lang="en-GB" altLang="en-US" sz="1800">
                <a:solidFill>
                  <a:prstClr val="black"/>
                </a:solidFill>
                <a:latin typeface="Calibri" panose="020F0502020204030204" pitchFamily="34" charset="0"/>
                <a:cs typeface="Arial" panose="020B0604020202020204" pitchFamily="34" charset="0"/>
              </a:rPr>
              <a:t>UNCRC: Article 13 – Children have the right to get and share information, as long as the information is not damaging to them or others.</a:t>
            </a:r>
          </a:p>
          <a:p>
            <a:pPr eaLnBrk="0" fontAlgn="base" hangingPunct="0">
              <a:spcBef>
                <a:spcPct val="0"/>
              </a:spcBef>
              <a:spcAft>
                <a:spcPct val="0"/>
              </a:spcAft>
              <a:buNone/>
            </a:pPr>
            <a:endParaRPr lang="en-GB" altLang="en-US" sz="1800">
              <a:solidFill>
                <a:prstClr val="black"/>
              </a:solidFill>
              <a:latin typeface="Calibri" panose="020F0502020204030204" pitchFamily="34" charset="0"/>
              <a:cs typeface="Arial" panose="020B0604020202020204" pitchFamily="34" charset="0"/>
            </a:endParaRPr>
          </a:p>
          <a:p>
            <a:pPr eaLnBrk="0" fontAlgn="base" hangingPunct="0">
              <a:spcBef>
                <a:spcPct val="0"/>
              </a:spcBef>
              <a:spcAft>
                <a:spcPct val="0"/>
              </a:spcAft>
              <a:buNone/>
            </a:pPr>
            <a:endParaRPr lang="en-GB" altLang="en-US" sz="1800">
              <a:solidFill>
                <a:prstClr val="black"/>
              </a:solidFill>
              <a:latin typeface="Calibri" panose="020F0502020204030204" pitchFamily="34" charset="0"/>
              <a:cs typeface="Arial" panose="020B0604020202020204" pitchFamily="34" charset="0"/>
            </a:endParaRPr>
          </a:p>
        </p:txBody>
      </p:sp>
      <p:sp>
        <p:nvSpPr>
          <p:cNvPr id="4100" name="Rectangle 1"/>
          <p:cNvSpPr>
            <a:spLocks noChangeArrowheads="1"/>
          </p:cNvSpPr>
          <p:nvPr/>
        </p:nvSpPr>
        <p:spPr bwMode="auto">
          <a:xfrm>
            <a:off x="3719513" y="4919663"/>
            <a:ext cx="4622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None/>
            </a:pPr>
            <a:r>
              <a:rPr lang="en-GB" altLang="en-US">
                <a:solidFill>
                  <a:prstClr val="black"/>
                </a:solidFill>
                <a:latin typeface="Calibri" panose="020F0502020204030204" pitchFamily="34" charset="0"/>
                <a:cs typeface="Arial" panose="020B0604020202020204" pitchFamily="34" charset="0"/>
              </a:rPr>
              <a:t>Revelation 7: 14 and 22:14</a:t>
            </a:r>
            <a:endParaRPr lang="en-GB" altLang="en-US">
              <a:solidFill>
                <a:prstClr val="black"/>
              </a:solidFill>
              <a:latin typeface="Times New Roman" panose="02020603050405020304" pitchFamily="18" charset="0"/>
              <a:cs typeface="Times New Roman" panose="02020603050405020304" pitchFamily="18" charset="0"/>
            </a:endParaRPr>
          </a:p>
        </p:txBody>
      </p:sp>
      <p:sp>
        <p:nvSpPr>
          <p:cNvPr id="4101" name="AutoShape 4" descr="POBBLE 365 – Page 3 – Year 6 2017"/>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None/>
            </a:pPr>
            <a:endParaRPr lang="en-US" altLang="en-US" sz="1800">
              <a:solidFill>
                <a:prstClr val="black"/>
              </a:solidFill>
              <a:cs typeface="Arial" panose="020B0604020202020204" pitchFamily="34" charset="0"/>
            </a:endParaRPr>
          </a:p>
        </p:txBody>
      </p:sp>
      <p:pic>
        <p:nvPicPr>
          <p:cNvPr id="4102" name="Picture 3" descr="Screen Clippi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19514" y="1577975"/>
            <a:ext cx="4421187" cy="334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6810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pic>
        <p:nvPicPr>
          <p:cNvPr id="5" name="Picture 4"/>
          <p:cNvPicPr>
            <a:picLocks noChangeAspect="1"/>
          </p:cNvPicPr>
          <p:nvPr/>
        </p:nvPicPr>
        <p:blipFill rotWithShape="1">
          <a:blip r:embed="rId3"/>
          <a:srcRect l="46406" t="24810" r="4396" b="40015"/>
          <a:stretch/>
        </p:blipFill>
        <p:spPr>
          <a:xfrm>
            <a:off x="692726" y="323273"/>
            <a:ext cx="11092623" cy="4461164"/>
          </a:xfrm>
          <a:prstGeom prst="rect">
            <a:avLst/>
          </a:prstGeom>
        </p:spPr>
      </p:pic>
      <p:sp>
        <p:nvSpPr>
          <p:cNvPr id="7" name="TextBox 6"/>
          <p:cNvSpPr txBox="1"/>
          <p:nvPr/>
        </p:nvSpPr>
        <p:spPr>
          <a:xfrm>
            <a:off x="1930401" y="5033818"/>
            <a:ext cx="8608291" cy="1477328"/>
          </a:xfrm>
          <a:prstGeom prst="rect">
            <a:avLst/>
          </a:prstGeom>
          <a:noFill/>
        </p:spPr>
        <p:txBody>
          <a:bodyPr wrap="square" rtlCol="0">
            <a:spAutoFit/>
          </a:bodyPr>
          <a:lstStyle/>
          <a:p>
            <a:pPr algn="ctr"/>
            <a:r>
              <a:rPr lang="en-GB" sz="3000" dirty="0" smtClean="0"/>
              <a:t>What do you know about the name of our school?</a:t>
            </a:r>
          </a:p>
          <a:p>
            <a:pPr algn="ctr"/>
            <a:endParaRPr lang="en-GB" sz="3000" dirty="0"/>
          </a:p>
          <a:p>
            <a:pPr algn="ctr"/>
            <a:r>
              <a:rPr lang="en-GB" sz="3000" dirty="0" smtClean="0"/>
              <a:t>Do you have any questions about our school name?</a:t>
            </a:r>
            <a:endParaRPr lang="en-GB" sz="3000" dirty="0"/>
          </a:p>
        </p:txBody>
      </p:sp>
    </p:spTree>
    <p:extLst>
      <p:ext uri="{BB962C8B-B14F-4D97-AF65-F5344CB8AC3E}">
        <p14:creationId xmlns:p14="http://schemas.microsoft.com/office/powerpoint/2010/main" val="86206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324977" y="2298343"/>
            <a:ext cx="7666083" cy="4003066"/>
          </a:xfrm>
        </p:spPr>
        <p:txBody>
          <a:bodyPr>
            <a:normAutofit/>
          </a:bodyPr>
          <a:lstStyle/>
          <a:p>
            <a:pPr marL="0" indent="0">
              <a:buNone/>
            </a:pPr>
            <a:r>
              <a:rPr lang="en-GB" dirty="0" smtClean="0"/>
              <a:t>Our school is named after St Mary also called</a:t>
            </a:r>
            <a:r>
              <a:rPr lang="en-GB" dirty="0"/>
              <a:t> the Virgin Mary, </a:t>
            </a:r>
            <a:r>
              <a:rPr lang="en-GB" dirty="0" smtClean="0"/>
              <a:t>Christian </a:t>
            </a:r>
            <a:r>
              <a:rPr lang="en-GB" dirty="0"/>
              <a:t>beliefs about Mary are based on </a:t>
            </a:r>
            <a:r>
              <a:rPr lang="en-GB" dirty="0" smtClean="0"/>
              <a:t>stories in the</a:t>
            </a:r>
            <a:r>
              <a:rPr lang="en-GB" dirty="0"/>
              <a:t> </a:t>
            </a:r>
            <a:r>
              <a:rPr lang="en-GB" dirty="0" smtClean="0"/>
              <a:t>Bible. The Gospel of Matthew</a:t>
            </a:r>
            <a:r>
              <a:rPr lang="en-GB" dirty="0"/>
              <a:t> and </a:t>
            </a:r>
            <a:r>
              <a:rPr lang="en-GB" dirty="0" smtClean="0"/>
              <a:t>the Gospel of Luke</a:t>
            </a:r>
            <a:r>
              <a:rPr lang="en-GB" dirty="0"/>
              <a:t> say that Mary was a young woman who was engaged to be married to a man called </a:t>
            </a:r>
            <a:r>
              <a:rPr lang="en-GB" dirty="0" smtClean="0"/>
              <a:t>Joseph. </a:t>
            </a:r>
            <a:r>
              <a:rPr lang="en-GB" dirty="0"/>
              <a:t>The Gospel of Luke says that the </a:t>
            </a:r>
            <a:r>
              <a:rPr lang="en-GB" dirty="0" smtClean="0"/>
              <a:t>angel Gabriel</a:t>
            </a:r>
            <a:r>
              <a:rPr lang="en-GB" dirty="0"/>
              <a:t> came to Mary to tell her that she would give birth to a son. The angel told Mary that she should call her son Jesus. The angel also said that Jesus would save people from their </a:t>
            </a:r>
            <a:r>
              <a:rPr lang="en-GB" dirty="0" smtClean="0"/>
              <a:t>sins.</a:t>
            </a:r>
            <a:endParaRPr lang="en-GB" dirty="0"/>
          </a:p>
        </p:txBody>
      </p:sp>
      <p:pic>
        <p:nvPicPr>
          <p:cNvPr id="4" name="Picture 3"/>
          <p:cNvPicPr>
            <a:picLocks noChangeAspect="1"/>
          </p:cNvPicPr>
          <p:nvPr/>
        </p:nvPicPr>
        <p:blipFill rotWithShape="1">
          <a:blip r:embed="rId3"/>
          <a:srcRect l="46406" t="24810" r="4396" b="40015"/>
          <a:stretch/>
        </p:blipFill>
        <p:spPr>
          <a:xfrm>
            <a:off x="964096" y="206407"/>
            <a:ext cx="5958446" cy="2091936"/>
          </a:xfrm>
          <a:prstGeom prst="rect">
            <a:avLst/>
          </a:prstGeom>
        </p:spPr>
      </p:pic>
      <p:pic>
        <p:nvPicPr>
          <p:cNvPr id="5" name="Picture 4"/>
          <p:cNvPicPr>
            <a:picLocks noChangeAspect="1"/>
          </p:cNvPicPr>
          <p:nvPr/>
        </p:nvPicPr>
        <p:blipFill rotWithShape="1">
          <a:blip r:embed="rId4"/>
          <a:srcRect l="9107" r="11443"/>
          <a:stretch/>
        </p:blipFill>
        <p:spPr>
          <a:xfrm>
            <a:off x="8507896" y="365125"/>
            <a:ext cx="3220278" cy="6071773"/>
          </a:xfrm>
          <a:prstGeom prst="rect">
            <a:avLst/>
          </a:prstGeom>
        </p:spPr>
      </p:pic>
    </p:spTree>
    <p:extLst>
      <p:ext uri="{BB962C8B-B14F-4D97-AF65-F5344CB8AC3E}">
        <p14:creationId xmlns:p14="http://schemas.microsoft.com/office/powerpoint/2010/main" val="662600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7956" y="812386"/>
            <a:ext cx="10515600" cy="1325563"/>
          </a:xfrm>
        </p:spPr>
        <p:txBody>
          <a:bodyPr>
            <a:normAutofit fontScale="90000"/>
          </a:bodyPr>
          <a:lstStyle/>
          <a:p>
            <a:pPr algn="ctr"/>
            <a:r>
              <a:rPr lang="en-GB" b="1" dirty="0" smtClean="0"/>
              <a:t>So what is a Saint?</a:t>
            </a:r>
            <a:br>
              <a:rPr lang="en-GB" b="1" dirty="0" smtClean="0"/>
            </a:br>
            <a:r>
              <a:rPr lang="en-GB" b="1" dirty="0"/>
              <a:t/>
            </a:r>
            <a:br>
              <a:rPr lang="en-GB" b="1" dirty="0"/>
            </a:br>
            <a:r>
              <a:rPr lang="en-GB" b="1" dirty="0" smtClean="0"/>
              <a:t>Do you know the names of any other Saints?</a:t>
            </a:r>
            <a:endParaRPr lang="en-GB" b="1" dirty="0"/>
          </a:p>
        </p:txBody>
      </p:sp>
      <p:pic>
        <p:nvPicPr>
          <p:cNvPr id="1026" name="Picture 2" descr="St George's Day: All you need to know about England's patron saint |  Euronew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112" y="3161895"/>
            <a:ext cx="3620037" cy="20362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4224131" y="2853082"/>
            <a:ext cx="3474554" cy="2895462"/>
          </a:xfrm>
          <a:prstGeom prst="rect">
            <a:avLst/>
          </a:prstGeom>
        </p:spPr>
      </p:pic>
      <p:pic>
        <p:nvPicPr>
          <p:cNvPr id="5" name="Picture 4"/>
          <p:cNvPicPr>
            <a:picLocks noChangeAspect="1"/>
          </p:cNvPicPr>
          <p:nvPr/>
        </p:nvPicPr>
        <p:blipFill>
          <a:blip r:embed="rId5"/>
          <a:stretch>
            <a:fillRect/>
          </a:stretch>
        </p:blipFill>
        <p:spPr>
          <a:xfrm>
            <a:off x="8212922" y="2544969"/>
            <a:ext cx="3467528" cy="3660169"/>
          </a:xfrm>
          <a:prstGeom prst="rect">
            <a:avLst/>
          </a:prstGeom>
        </p:spPr>
      </p:pic>
    </p:spTree>
    <p:extLst>
      <p:ext uri="{BB962C8B-B14F-4D97-AF65-F5344CB8AC3E}">
        <p14:creationId xmlns:p14="http://schemas.microsoft.com/office/powerpoint/2010/main" val="3161017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7078" y="516835"/>
            <a:ext cx="11231218" cy="2369880"/>
          </a:xfrm>
          <a:prstGeom prst="rect">
            <a:avLst/>
          </a:prstGeom>
        </p:spPr>
        <p:txBody>
          <a:bodyPr wrap="square">
            <a:spAutoFit/>
          </a:bodyPr>
          <a:lstStyle/>
          <a:p>
            <a:r>
              <a:rPr lang="en-GB" sz="2600" dirty="0" smtClean="0"/>
              <a:t>In Christianity a saint is a person who is believed to be especially close to God. Some saints are prophets, or messengers of God. Others are healers, doers of good deeds, or martyrs. A martyr is someone who is killed for belonging to a religion. Sainthood is an official status in some religions. In other religions people become saints simply because many people honour them.</a:t>
            </a:r>
          </a:p>
          <a:p>
            <a:endParaRPr lang="en-GB" dirty="0" smtClean="0"/>
          </a:p>
        </p:txBody>
      </p:sp>
      <p:sp>
        <p:nvSpPr>
          <p:cNvPr id="5" name="Rectangle 4"/>
          <p:cNvSpPr/>
          <p:nvPr/>
        </p:nvSpPr>
        <p:spPr>
          <a:xfrm>
            <a:off x="477078" y="2560693"/>
            <a:ext cx="5426765" cy="3170099"/>
          </a:xfrm>
          <a:prstGeom prst="rect">
            <a:avLst/>
          </a:prstGeom>
        </p:spPr>
        <p:txBody>
          <a:bodyPr wrap="square">
            <a:spAutoFit/>
          </a:bodyPr>
          <a:lstStyle/>
          <a:p>
            <a:endParaRPr lang="en-GB" dirty="0">
              <a:solidFill>
                <a:srgbClr val="222222"/>
              </a:solidFill>
              <a:latin typeface="Calibri" panose="020F0502020204030204" pitchFamily="34" charset="0"/>
              <a:cs typeface="Calibri" panose="020F0502020204030204" pitchFamily="34" charset="0"/>
            </a:endParaRPr>
          </a:p>
          <a:p>
            <a:r>
              <a:rPr lang="en-GB" sz="2600" b="0" i="0" dirty="0" smtClean="0">
                <a:solidFill>
                  <a:srgbClr val="222222"/>
                </a:solidFill>
                <a:effectLst/>
                <a:latin typeface="Calibri" panose="020F0502020204030204" pitchFamily="34" charset="0"/>
                <a:cs typeface="Calibri" panose="020F0502020204030204" pitchFamily="34" charset="0"/>
              </a:rPr>
              <a:t>Once a year the Church celebrates All Saints’ Day. This is when Christians remember the saints who have given an example in their lives of how to follow Jesus’ teaching.  This Year All Satins Day was on Sunday, 1</a:t>
            </a:r>
            <a:r>
              <a:rPr lang="en-GB" sz="2600" b="0" i="0" baseline="30000" dirty="0" smtClean="0">
                <a:solidFill>
                  <a:srgbClr val="222222"/>
                </a:solidFill>
                <a:effectLst/>
                <a:latin typeface="Calibri" panose="020F0502020204030204" pitchFamily="34" charset="0"/>
                <a:cs typeface="Calibri" panose="020F0502020204030204" pitchFamily="34" charset="0"/>
              </a:rPr>
              <a:t>st</a:t>
            </a:r>
            <a:r>
              <a:rPr lang="en-GB" sz="2600" b="0" i="0" dirty="0" smtClean="0">
                <a:solidFill>
                  <a:srgbClr val="222222"/>
                </a:solidFill>
                <a:effectLst/>
                <a:latin typeface="Calibri" panose="020F0502020204030204" pitchFamily="34" charset="0"/>
                <a:cs typeface="Calibri" panose="020F0502020204030204" pitchFamily="34" charset="0"/>
              </a:rPr>
              <a:t> November.</a:t>
            </a:r>
          </a:p>
        </p:txBody>
      </p:sp>
      <p:pic>
        <p:nvPicPr>
          <p:cNvPr id="7" name="Picture 6"/>
          <p:cNvPicPr>
            <a:picLocks noChangeAspect="1"/>
          </p:cNvPicPr>
          <p:nvPr/>
        </p:nvPicPr>
        <p:blipFill>
          <a:blip r:embed="rId3"/>
          <a:stretch>
            <a:fillRect/>
          </a:stretch>
        </p:blipFill>
        <p:spPr>
          <a:xfrm>
            <a:off x="6738730" y="2560693"/>
            <a:ext cx="4134679" cy="4134679"/>
          </a:xfrm>
          <a:prstGeom prst="rect">
            <a:avLst/>
          </a:prstGeom>
        </p:spPr>
      </p:pic>
    </p:spTree>
    <p:extLst>
      <p:ext uri="{BB962C8B-B14F-4D97-AF65-F5344CB8AC3E}">
        <p14:creationId xmlns:p14="http://schemas.microsoft.com/office/powerpoint/2010/main" val="2983955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6464"/>
            <a:ext cx="10515600" cy="1325563"/>
          </a:xfrm>
        </p:spPr>
        <p:txBody>
          <a:bodyPr>
            <a:normAutofit/>
          </a:bodyPr>
          <a:lstStyle/>
          <a:p>
            <a:r>
              <a:rPr lang="en-GB" sz="3600" dirty="0" smtClean="0"/>
              <a:t>We often hear about many </a:t>
            </a:r>
            <a:r>
              <a:rPr lang="en-GB" sz="3600" dirty="0"/>
              <a:t>S</a:t>
            </a:r>
            <a:r>
              <a:rPr lang="en-GB" sz="3600" dirty="0" smtClean="0"/>
              <a:t>aints in the bible, like Jesus’ disciples, but there are also many modern Saints.</a:t>
            </a:r>
            <a:endParaRPr lang="en-GB" sz="3600" dirty="0"/>
          </a:p>
        </p:txBody>
      </p:sp>
      <p:sp>
        <p:nvSpPr>
          <p:cNvPr id="4" name="Rectangle 3"/>
          <p:cNvSpPr/>
          <p:nvPr/>
        </p:nvSpPr>
        <p:spPr>
          <a:xfrm>
            <a:off x="404191" y="1321979"/>
            <a:ext cx="7527235" cy="5078313"/>
          </a:xfrm>
          <a:prstGeom prst="rect">
            <a:avLst/>
          </a:prstGeom>
        </p:spPr>
        <p:txBody>
          <a:bodyPr wrap="square">
            <a:spAutoFit/>
          </a:bodyPr>
          <a:lstStyle/>
          <a:p>
            <a:r>
              <a:rPr lang="en-GB" dirty="0" smtClean="0"/>
              <a:t>Mother Teresa was born in Skopje the capital of the Republic of Macedonia. Her birth name was Agnes </a:t>
            </a:r>
            <a:r>
              <a:rPr lang="en-GB" dirty="0" err="1" smtClean="0"/>
              <a:t>Gonxha</a:t>
            </a:r>
            <a:r>
              <a:rPr lang="en-GB" dirty="0" smtClean="0"/>
              <a:t> </a:t>
            </a:r>
            <a:r>
              <a:rPr lang="en-GB" dirty="0" err="1" smtClean="0"/>
              <a:t>Bojaxhiu</a:t>
            </a:r>
            <a:r>
              <a:rPr lang="en-GB" dirty="0" smtClean="0"/>
              <a:t>. Her father died when she was eight and she was raised by her mother.</a:t>
            </a:r>
          </a:p>
          <a:p>
            <a:r>
              <a:rPr lang="en-GB" dirty="0" smtClean="0"/>
              <a:t>Agnes grew up in the Roman Catholic Church and decided to devote her life to God at an early age. When she turned 18, Agnes joined the Sisters of Loreto to become a missionary to India.   She learned the local language, Bengali, and taught at the local school. In 1931, she took her vows as a nun and chose the name Teresa. She taught for many years in India becoming the headmistress at a school in eastern Calcutta.</a:t>
            </a:r>
          </a:p>
          <a:p>
            <a:r>
              <a:rPr lang="en-GB" dirty="0" smtClean="0"/>
              <a:t>When she was 36 years old, Mother Teresa felt the call from God to help the poor of India. She received some basic medical training and then set out to help the sick and needy. This wasn't an easy task in 1948 India. She had very little support and, while trying to feed and help the poorest of the poor, she herself was constantly hungry and even had to beg for food.  She worked to help others all of her life. She worked almost up until her death on September 5, 1997.  Mother Teresa died on 5 September 1997 at the age of 87.</a:t>
            </a:r>
          </a:p>
          <a:p>
            <a:endParaRPr lang="en-GB" dirty="0" smtClean="0"/>
          </a:p>
          <a:p>
            <a:r>
              <a:rPr lang="en-GB" dirty="0" smtClean="0"/>
              <a:t>Some years later, in 2016, Pope Francis recognised Mother Teresa as a saint.</a:t>
            </a:r>
            <a:endParaRPr lang="en-GB" dirty="0"/>
          </a:p>
        </p:txBody>
      </p:sp>
      <p:pic>
        <p:nvPicPr>
          <p:cNvPr id="5" name="Picture 4"/>
          <p:cNvPicPr>
            <a:picLocks noChangeAspect="1"/>
          </p:cNvPicPr>
          <p:nvPr/>
        </p:nvPicPr>
        <p:blipFill>
          <a:blip r:embed="rId3"/>
          <a:stretch>
            <a:fillRect/>
          </a:stretch>
        </p:blipFill>
        <p:spPr>
          <a:xfrm>
            <a:off x="8128551" y="1483472"/>
            <a:ext cx="3401125" cy="4251406"/>
          </a:xfrm>
          <a:prstGeom prst="rect">
            <a:avLst/>
          </a:prstGeom>
        </p:spPr>
      </p:pic>
    </p:spTree>
    <p:extLst>
      <p:ext uri="{BB962C8B-B14F-4D97-AF65-F5344CB8AC3E}">
        <p14:creationId xmlns:p14="http://schemas.microsoft.com/office/powerpoint/2010/main" val="3187302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790" y="318051"/>
            <a:ext cx="6556513" cy="4351338"/>
          </a:xfrm>
        </p:spPr>
        <p:txBody>
          <a:bodyPr>
            <a:normAutofit/>
          </a:bodyPr>
          <a:lstStyle/>
          <a:p>
            <a:pPr marL="0" indent="0">
              <a:buNone/>
            </a:pPr>
            <a:r>
              <a:rPr lang="en-GB" dirty="0" smtClean="0"/>
              <a:t>Dear God,</a:t>
            </a:r>
          </a:p>
          <a:p>
            <a:pPr marL="0" indent="0">
              <a:buNone/>
            </a:pPr>
            <a:endParaRPr lang="en-GB" dirty="0" smtClean="0"/>
          </a:p>
          <a:p>
            <a:pPr marL="0" indent="0">
              <a:buNone/>
            </a:pPr>
            <a:r>
              <a:rPr lang="en-GB" dirty="0" smtClean="0"/>
              <a:t>We give thanks for the lives of the saints.</a:t>
            </a:r>
          </a:p>
          <a:p>
            <a:pPr marL="0" indent="0">
              <a:buNone/>
            </a:pPr>
            <a:r>
              <a:rPr lang="en-GB" dirty="0" smtClean="0"/>
              <a:t>Help us to learn from them</a:t>
            </a:r>
          </a:p>
          <a:p>
            <a:pPr marL="0" indent="0">
              <a:buNone/>
            </a:pPr>
            <a:r>
              <a:rPr lang="en-GB" dirty="0" smtClean="0"/>
              <a:t>and follow their good example.</a:t>
            </a:r>
          </a:p>
          <a:p>
            <a:pPr marL="0" indent="0">
              <a:buNone/>
            </a:pPr>
            <a:endParaRPr lang="en-GB" dirty="0" smtClean="0"/>
          </a:p>
          <a:p>
            <a:pPr marL="0" indent="0">
              <a:buNone/>
            </a:pPr>
            <a:r>
              <a:rPr lang="en-GB" dirty="0" smtClean="0"/>
              <a:t>Amen.</a:t>
            </a:r>
            <a:endParaRPr lang="en-GB" dirty="0"/>
          </a:p>
        </p:txBody>
      </p:sp>
      <p:pic>
        <p:nvPicPr>
          <p:cNvPr id="4" name="Picture 3"/>
          <p:cNvPicPr>
            <a:picLocks noChangeAspect="1"/>
          </p:cNvPicPr>
          <p:nvPr/>
        </p:nvPicPr>
        <p:blipFill>
          <a:blip r:embed="rId2"/>
          <a:stretch>
            <a:fillRect/>
          </a:stretch>
        </p:blipFill>
        <p:spPr>
          <a:xfrm>
            <a:off x="6667499" y="318051"/>
            <a:ext cx="5195681" cy="3463787"/>
          </a:xfrm>
          <a:prstGeom prst="rect">
            <a:avLst/>
          </a:prstGeom>
        </p:spPr>
      </p:pic>
      <p:pic>
        <p:nvPicPr>
          <p:cNvPr id="5" name="Picture 4"/>
          <p:cNvPicPr>
            <a:picLocks noChangeAspect="1"/>
          </p:cNvPicPr>
          <p:nvPr/>
        </p:nvPicPr>
        <p:blipFill>
          <a:blip r:embed="rId3"/>
          <a:stretch>
            <a:fillRect/>
          </a:stretch>
        </p:blipFill>
        <p:spPr>
          <a:xfrm>
            <a:off x="1732722" y="3399985"/>
            <a:ext cx="4767469" cy="3206123"/>
          </a:xfrm>
          <a:prstGeom prst="rect">
            <a:avLst/>
          </a:prstGeom>
        </p:spPr>
      </p:pic>
    </p:spTree>
    <p:extLst>
      <p:ext uri="{BB962C8B-B14F-4D97-AF65-F5344CB8AC3E}">
        <p14:creationId xmlns:p14="http://schemas.microsoft.com/office/powerpoint/2010/main" val="22627920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630</Words>
  <Application>Microsoft Office PowerPoint</Application>
  <PresentationFormat>Widescreen</PresentationFormat>
  <Paragraphs>39</Paragraphs>
  <Slides>7</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7</vt:i4>
      </vt:variant>
    </vt:vector>
  </HeadingPairs>
  <TitlesOfParts>
    <vt:vector size="14" baseType="lpstr">
      <vt:lpstr>Arial</vt:lpstr>
      <vt:lpstr>Arial Black</vt:lpstr>
      <vt:lpstr>Calibri</vt:lpstr>
      <vt:lpstr>Calibri Light</vt:lpstr>
      <vt:lpstr>Times New Roman</vt:lpstr>
      <vt:lpstr>Office Theme</vt:lpstr>
      <vt:lpstr>Default Design</vt:lpstr>
      <vt:lpstr>PowerPoint Presentation</vt:lpstr>
      <vt:lpstr>PowerPoint Presentation</vt:lpstr>
      <vt:lpstr>PowerPoint Presentation</vt:lpstr>
      <vt:lpstr>So what is a Saint?  Do you know the names of any other Saints?</vt:lpstr>
      <vt:lpstr>PowerPoint Presentation</vt:lpstr>
      <vt:lpstr>We often hear about many Saints in the bible, like Jesus’ disciples, but there are also many modern Saints.</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glillywhite</dc:creator>
  <cp:lastModifiedBy>glillywhite</cp:lastModifiedBy>
  <cp:revision>9</cp:revision>
  <dcterms:created xsi:type="dcterms:W3CDTF">2020-11-01T14:25:46Z</dcterms:created>
  <dcterms:modified xsi:type="dcterms:W3CDTF">2020-11-02T13:50:40Z</dcterms:modified>
</cp:coreProperties>
</file>