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62" r:id="rId4"/>
    <p:sldId id="258" r:id="rId5"/>
    <p:sldId id="263" r:id="rId6"/>
    <p:sldId id="260" r:id="rId7"/>
    <p:sldId id="261" r:id="rId8"/>
    <p:sldId id="259"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1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6/2/2020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6/2/2020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6/2/2020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6/2/2020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6/2/2020</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6/2/2020</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6/2/2020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6/2/2020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6/2/2020</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6/2/2020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6/2/2020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6/2/2020</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ourses.lumenlearning.com/musicappreciation_with_theory/chapter/overview-of-the-classical-era/"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Zj2vi-UuFfk&amp;t=13s" TargetMode="External"/><Relationship Id="rId2" Type="http://schemas.openxmlformats.org/officeDocument/2006/relationships/hyperlink" Target="https://www.youtube.com/watch?v=-JY8UxCjZoY&amp;t=4s" TargetMode="External"/><Relationship Id="rId1" Type="http://schemas.openxmlformats.org/officeDocument/2006/relationships/slideLayout" Target="../slideLayouts/slideLayout5.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NiZIXOyJNA8" TargetMode="External"/><Relationship Id="rId2" Type="http://schemas.openxmlformats.org/officeDocument/2006/relationships/hyperlink" Target="https://youtu.be/DU1ZzKIP5aQ" TargetMode="External"/><Relationship Id="rId1" Type="http://schemas.openxmlformats.org/officeDocument/2006/relationships/slideLayout" Target="../slideLayouts/slideLayout4.xml"/><Relationship Id="rId5" Type="http://schemas.openxmlformats.org/officeDocument/2006/relationships/image" Target="../media/image8.jpg"/><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7BENXYt2c10" TargetMode="External"/><Relationship Id="rId2" Type="http://schemas.openxmlformats.org/officeDocument/2006/relationships/hyperlink" Target="https://www.youtube.com/watch?v=6Ya9-hkX4rQ" TargetMode="External"/><Relationship Id="rId1" Type="http://schemas.openxmlformats.org/officeDocument/2006/relationships/slideLayout" Target="../slideLayouts/slideLayout4.xml"/><Relationship Id="rId5" Type="http://schemas.openxmlformats.org/officeDocument/2006/relationships/image" Target="../media/image9.jpg"/><Relationship Id="rId4" Type="http://schemas.openxmlformats.org/officeDocument/2006/relationships/hyperlink" Target="https://youtu.be/plppb8238KU"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TKthRw4KjEg" TargetMode="External"/><Relationship Id="rId2" Type="http://schemas.openxmlformats.org/officeDocument/2006/relationships/image" Target="../media/image10.jpg"/><Relationship Id="rId1" Type="http://schemas.openxmlformats.org/officeDocument/2006/relationships/slideLayout" Target="../slideLayouts/slideLayout8.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hyperlink" Target="mailto:vanessa.kershaw@hms.hants.gov.uk" TargetMode="External"/><Relationship Id="rId2" Type="http://schemas.openxmlformats.org/officeDocument/2006/relationships/image" Target="../media/image12.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2409D-67F8-4949-866B-B9790936D7CB}"/>
              </a:ext>
            </a:extLst>
          </p:cNvPr>
          <p:cNvSpPr>
            <a:spLocks noGrp="1"/>
          </p:cNvSpPr>
          <p:nvPr>
            <p:ph type="ctrTitle"/>
          </p:nvPr>
        </p:nvSpPr>
        <p:spPr>
          <a:xfrm>
            <a:off x="1069848" y="1298448"/>
            <a:ext cx="6068070" cy="3255264"/>
          </a:xfrm>
        </p:spPr>
        <p:txBody>
          <a:bodyPr>
            <a:normAutofit fontScale="90000"/>
          </a:bodyPr>
          <a:lstStyle/>
          <a:p>
            <a:r>
              <a:rPr lang="en-GB" dirty="0"/>
              <a:t>An Introduction to Violin &amp; Viola Lessons at St Mary’s</a:t>
            </a:r>
          </a:p>
        </p:txBody>
      </p:sp>
      <p:sp>
        <p:nvSpPr>
          <p:cNvPr id="3" name="Subtitle 2">
            <a:extLst>
              <a:ext uri="{FF2B5EF4-FFF2-40B4-BE49-F238E27FC236}">
                <a16:creationId xmlns:a16="http://schemas.microsoft.com/office/drawing/2014/main" id="{E18A5902-6BB7-4A0D-B85F-8C282FA46448}"/>
              </a:ext>
            </a:extLst>
          </p:cNvPr>
          <p:cNvSpPr>
            <a:spLocks noGrp="1"/>
          </p:cNvSpPr>
          <p:nvPr>
            <p:ph type="subTitle" idx="1"/>
          </p:nvPr>
        </p:nvSpPr>
        <p:spPr>
          <a:xfrm>
            <a:off x="1100014" y="4670246"/>
            <a:ext cx="6037903" cy="914400"/>
          </a:xfrm>
        </p:spPr>
        <p:txBody>
          <a:bodyPr>
            <a:normAutofit/>
          </a:bodyPr>
          <a:lstStyle/>
          <a:p>
            <a:r>
              <a:rPr lang="en-GB" b="1" dirty="0">
                <a:solidFill>
                  <a:srgbClr val="0070C0"/>
                </a:solidFill>
              </a:rPr>
              <a:t>by HMS teacher Vanessa Kershaw</a:t>
            </a:r>
          </a:p>
        </p:txBody>
      </p:sp>
      <p:pic>
        <p:nvPicPr>
          <p:cNvPr id="4" name="Content Placeholder 7" descr="A picture containing music, instrument, table, sitting&#10;&#10;Description automatically generated">
            <a:extLst>
              <a:ext uri="{FF2B5EF4-FFF2-40B4-BE49-F238E27FC236}">
                <a16:creationId xmlns:a16="http://schemas.microsoft.com/office/drawing/2014/main" id="{2567E3F6-BE97-48E6-A87E-BF9D4929486A}"/>
              </a:ext>
            </a:extLst>
          </p:cNvPr>
          <p:cNvPicPr>
            <a:picLocks noGrp="1" noChangeAspect="1"/>
          </p:cNvPicPr>
          <p:nvPr>
            <p:ph sz="half" idx="4294967295"/>
          </p:nvPr>
        </p:nvPicPr>
        <p:blipFill rotWithShape="1">
          <a:blip r:embed="rId2">
            <a:extLst>
              <a:ext uri="{837473B0-CC2E-450A-ABE3-18F120FF3D39}">
                <a1611:picAttrSrcUrl xmlns:a1611="http://schemas.microsoft.com/office/drawing/2016/11/main" r:id="rId3"/>
              </a:ext>
            </a:extLst>
          </a:blip>
          <a:srcRect r="957" b="3"/>
          <a:stretch/>
        </p:blipFill>
        <p:spPr>
          <a:xfrm>
            <a:off x="8734425" y="758825"/>
            <a:ext cx="3457575" cy="5330825"/>
          </a:xfrm>
          <a:prstGeom prst="rect">
            <a:avLst/>
          </a:prstGeom>
        </p:spPr>
      </p:pic>
    </p:spTree>
    <p:extLst>
      <p:ext uri="{BB962C8B-B14F-4D97-AF65-F5344CB8AC3E}">
        <p14:creationId xmlns:p14="http://schemas.microsoft.com/office/powerpoint/2010/main" val="2187970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14">
            <a:extLst>
              <a:ext uri="{FF2B5EF4-FFF2-40B4-BE49-F238E27FC236}">
                <a16:creationId xmlns:a16="http://schemas.microsoft.com/office/drawing/2014/main" id="{4F645BF8-7885-4398-80BC-4C0DF24F5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16">
            <a:extLst>
              <a:ext uri="{FF2B5EF4-FFF2-40B4-BE49-F238E27FC236}">
                <a16:creationId xmlns:a16="http://schemas.microsoft.com/office/drawing/2014/main" id="{3212FB65-CD2B-4005-B910-132DCE19FC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42" name="Rectangle 18">
            <a:extLst>
              <a:ext uri="{FF2B5EF4-FFF2-40B4-BE49-F238E27FC236}">
                <a16:creationId xmlns:a16="http://schemas.microsoft.com/office/drawing/2014/main" id="{EE9F5D7F-1BBC-4096-ADA7-AA9C9E4D28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20">
            <a:extLst>
              <a:ext uri="{FF2B5EF4-FFF2-40B4-BE49-F238E27FC236}">
                <a16:creationId xmlns:a16="http://schemas.microsoft.com/office/drawing/2014/main" id="{06D370DD-716B-4528-B475-331F84CEA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3"/>
            <a:ext cx="7052486"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80176E6-AEE9-4CDA-B9C2-A738FE12034F}"/>
              </a:ext>
            </a:extLst>
          </p:cNvPr>
          <p:cNvSpPr>
            <a:spLocks noGrp="1"/>
          </p:cNvSpPr>
          <p:nvPr>
            <p:ph type="title"/>
          </p:nvPr>
        </p:nvSpPr>
        <p:spPr>
          <a:xfrm>
            <a:off x="289248" y="1123837"/>
            <a:ext cx="6451110" cy="1255469"/>
          </a:xfrm>
        </p:spPr>
        <p:txBody>
          <a:bodyPr vert="horz" lIns="91440" tIns="45720" rIns="91440" bIns="45720" rtlCol="0" anchor="ctr">
            <a:normAutofit/>
          </a:bodyPr>
          <a:lstStyle/>
          <a:p>
            <a:r>
              <a:rPr lang="en-US" sz="3600"/>
              <a:t>A little bit about myself</a:t>
            </a:r>
          </a:p>
        </p:txBody>
      </p:sp>
      <p:sp>
        <p:nvSpPr>
          <p:cNvPr id="4" name="Text Placeholder 3">
            <a:extLst>
              <a:ext uri="{FF2B5EF4-FFF2-40B4-BE49-F238E27FC236}">
                <a16:creationId xmlns:a16="http://schemas.microsoft.com/office/drawing/2014/main" id="{34E2879E-693D-4718-83A7-F1C2E3E8AF0D}"/>
              </a:ext>
            </a:extLst>
          </p:cNvPr>
          <p:cNvSpPr>
            <a:spLocks noGrp="1"/>
          </p:cNvSpPr>
          <p:nvPr>
            <p:ph type="body" sz="half" idx="2"/>
          </p:nvPr>
        </p:nvSpPr>
        <p:spPr>
          <a:xfrm>
            <a:off x="289248" y="2510395"/>
            <a:ext cx="6451109" cy="3274586"/>
          </a:xfrm>
        </p:spPr>
        <p:txBody>
          <a:bodyPr vert="horz" lIns="91440" tIns="45720" rIns="91440" bIns="45720" rtlCol="0" anchor="t">
            <a:normAutofit/>
          </a:bodyPr>
          <a:lstStyle/>
          <a:p>
            <a:pPr>
              <a:lnSpc>
                <a:spcPct val="90000"/>
              </a:lnSpc>
            </a:pPr>
            <a:r>
              <a:rPr lang="en-US" sz="1800" b="1" dirty="0"/>
              <a:t>My name is Vanessa Kershaw and I am the violin and viola teacher at St Mary’s School.</a:t>
            </a:r>
          </a:p>
          <a:p>
            <a:pPr>
              <a:lnSpc>
                <a:spcPct val="90000"/>
              </a:lnSpc>
            </a:pPr>
            <a:r>
              <a:rPr lang="en-US" sz="1800" b="1" dirty="0"/>
              <a:t>I have been teaching violin/viola for Hampshire Music Service for many years and I enjoy my job immensely. </a:t>
            </a:r>
          </a:p>
          <a:p>
            <a:pPr>
              <a:lnSpc>
                <a:spcPct val="90000"/>
              </a:lnSpc>
            </a:pPr>
            <a:r>
              <a:rPr lang="en-US" sz="1800" b="1" dirty="0"/>
              <a:t>To see pupils improve and gain pleasure from playing a musical instrument is incredibly rewarding!</a:t>
            </a:r>
          </a:p>
          <a:p>
            <a:pPr>
              <a:lnSpc>
                <a:spcPct val="90000"/>
              </a:lnSpc>
            </a:pPr>
            <a:r>
              <a:rPr lang="en-US" sz="1800" b="1" dirty="0"/>
              <a:t>In addition to teaching, I love my orchestral playing.  I play for West Forest Sinfonia, an orchestra that gives several concerts each year as well as accompanying choral societies. I also enjoy playing in smaller ensembles such as chamber </a:t>
            </a:r>
            <a:r>
              <a:rPr lang="en-US" sz="1800" b="1"/>
              <a:t>groups and string </a:t>
            </a:r>
            <a:r>
              <a:rPr lang="en-US" sz="1800" b="1" dirty="0"/>
              <a:t>quartets.</a:t>
            </a:r>
          </a:p>
          <a:p>
            <a:pPr indent="-182880">
              <a:lnSpc>
                <a:spcPct val="90000"/>
              </a:lnSpc>
              <a:buFont typeface="Wingdings 2" pitchFamily="18" charset="2"/>
              <a:buChar char=""/>
            </a:pPr>
            <a:endParaRPr lang="en-US" b="1" dirty="0"/>
          </a:p>
        </p:txBody>
      </p:sp>
      <p:pic>
        <p:nvPicPr>
          <p:cNvPr id="10" name="Picture Placeholder 9" descr="A person sitting at a table holding a glass of wine&#10;&#10;Description automatically generated">
            <a:extLst>
              <a:ext uri="{FF2B5EF4-FFF2-40B4-BE49-F238E27FC236}">
                <a16:creationId xmlns:a16="http://schemas.microsoft.com/office/drawing/2014/main" id="{115FF284-BB05-43BB-AA08-517CFD60D9E5}"/>
              </a:ext>
            </a:extLst>
          </p:cNvPr>
          <p:cNvPicPr>
            <a:picLocks noGrp="1" noChangeAspect="1"/>
          </p:cNvPicPr>
          <p:nvPr>
            <p:ph type="pic" idx="1"/>
          </p:nvPr>
        </p:nvPicPr>
        <p:blipFill rotWithShape="1">
          <a:blip r:embed="rId2"/>
          <a:srcRect l="26228" t="10854" r="15889" b="41499"/>
          <a:stretch/>
        </p:blipFill>
        <p:spPr>
          <a:xfrm>
            <a:off x="8105035" y="1483572"/>
            <a:ext cx="2910898" cy="3695693"/>
          </a:xfrm>
          <a:prstGeom prst="rect">
            <a:avLst/>
          </a:prstGeom>
        </p:spPr>
      </p:pic>
      <p:sp>
        <p:nvSpPr>
          <p:cNvPr id="44" name="Rectangle 22">
            <a:extLst>
              <a:ext uri="{FF2B5EF4-FFF2-40B4-BE49-F238E27FC236}">
                <a16:creationId xmlns:a16="http://schemas.microsoft.com/office/drawing/2014/main" id="{E79D076F-656A-4CD9-83AD-AF8F4B28C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1315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E4C84-2C88-4619-A48B-DAA5203CB0A1}"/>
              </a:ext>
            </a:extLst>
          </p:cNvPr>
          <p:cNvSpPr>
            <a:spLocks noGrp="1"/>
          </p:cNvSpPr>
          <p:nvPr>
            <p:ph type="title"/>
          </p:nvPr>
        </p:nvSpPr>
        <p:spPr/>
        <p:txBody>
          <a:bodyPr/>
          <a:lstStyle/>
          <a:p>
            <a:r>
              <a:rPr lang="en-GB" dirty="0"/>
              <a:t>The violin and viola belong to the string family of instruments</a:t>
            </a:r>
          </a:p>
        </p:txBody>
      </p:sp>
      <p:sp>
        <p:nvSpPr>
          <p:cNvPr id="3" name="Text Placeholder 2">
            <a:extLst>
              <a:ext uri="{FF2B5EF4-FFF2-40B4-BE49-F238E27FC236}">
                <a16:creationId xmlns:a16="http://schemas.microsoft.com/office/drawing/2014/main" id="{27CF9CA4-BE35-41F1-81F8-AC1E4D1FB72A}"/>
              </a:ext>
            </a:extLst>
          </p:cNvPr>
          <p:cNvSpPr>
            <a:spLocks noGrp="1"/>
          </p:cNvSpPr>
          <p:nvPr>
            <p:ph type="body" idx="1"/>
          </p:nvPr>
        </p:nvSpPr>
        <p:spPr/>
        <p:txBody>
          <a:bodyPr/>
          <a:lstStyle/>
          <a:p>
            <a:endParaRPr lang="en-GB"/>
          </a:p>
        </p:txBody>
      </p:sp>
      <p:pic>
        <p:nvPicPr>
          <p:cNvPr id="8" name="Content Placeholder 7" descr="A close up of a violin&#10;&#10;Description automatically generated">
            <a:extLst>
              <a:ext uri="{FF2B5EF4-FFF2-40B4-BE49-F238E27FC236}">
                <a16:creationId xmlns:a16="http://schemas.microsoft.com/office/drawing/2014/main" id="{06C62E9B-904B-42C5-9782-92483F6EEA9E}"/>
              </a:ext>
            </a:extLst>
          </p:cNvPr>
          <p:cNvPicPr>
            <a:picLocks noGrp="1" noChangeAspect="1"/>
          </p:cNvPicPr>
          <p:nvPr>
            <p:ph sz="half" idx="2"/>
          </p:nvPr>
        </p:nvPicPr>
        <p:blipFill>
          <a:blip r:embed="rId2"/>
          <a:stretch>
            <a:fillRect/>
          </a:stretch>
        </p:blipFill>
        <p:spPr>
          <a:xfrm>
            <a:off x="4186327" y="780465"/>
            <a:ext cx="6622571" cy="4031493"/>
          </a:xfrm>
        </p:spPr>
      </p:pic>
      <p:sp>
        <p:nvSpPr>
          <p:cNvPr id="5" name="Text Placeholder 4">
            <a:extLst>
              <a:ext uri="{FF2B5EF4-FFF2-40B4-BE49-F238E27FC236}">
                <a16:creationId xmlns:a16="http://schemas.microsoft.com/office/drawing/2014/main" id="{EECD29EE-F076-4CE9-84AA-933265ABA03F}"/>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FE3C262E-060F-4518-979A-FAD7BB6D1298}"/>
              </a:ext>
            </a:extLst>
          </p:cNvPr>
          <p:cNvSpPr>
            <a:spLocks noGrp="1"/>
          </p:cNvSpPr>
          <p:nvPr>
            <p:ph sz="quarter" idx="4"/>
          </p:nvPr>
        </p:nvSpPr>
        <p:spPr/>
        <p:txBody>
          <a:bodyPr/>
          <a:lstStyle/>
          <a:p>
            <a:endParaRPr lang="en-GB" dirty="0"/>
          </a:p>
        </p:txBody>
      </p:sp>
      <p:sp>
        <p:nvSpPr>
          <p:cNvPr id="10" name="TextBox 9">
            <a:extLst>
              <a:ext uri="{FF2B5EF4-FFF2-40B4-BE49-F238E27FC236}">
                <a16:creationId xmlns:a16="http://schemas.microsoft.com/office/drawing/2014/main" id="{068B31B9-DF8C-482B-9AFB-BB2ABE4F5B27}"/>
              </a:ext>
            </a:extLst>
          </p:cNvPr>
          <p:cNvSpPr txBox="1"/>
          <p:nvPr/>
        </p:nvSpPr>
        <p:spPr>
          <a:xfrm flipH="1">
            <a:off x="4186327" y="5408762"/>
            <a:ext cx="6286141" cy="646331"/>
          </a:xfrm>
          <a:prstGeom prst="rect">
            <a:avLst/>
          </a:prstGeom>
          <a:noFill/>
        </p:spPr>
        <p:txBody>
          <a:bodyPr wrap="square" rtlCol="0">
            <a:spAutoFit/>
          </a:bodyPr>
          <a:lstStyle/>
          <a:p>
            <a:r>
              <a:rPr lang="en-GB" dirty="0"/>
              <a:t>The violin is the highest sounding member of the family and the viola is the second highest.</a:t>
            </a:r>
          </a:p>
        </p:txBody>
      </p:sp>
    </p:spTree>
    <p:extLst>
      <p:ext uri="{BB962C8B-B14F-4D97-AF65-F5344CB8AC3E}">
        <p14:creationId xmlns:p14="http://schemas.microsoft.com/office/powerpoint/2010/main" val="1661628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0B813-3349-4ADF-A83A-EAEC1D19F26B}"/>
              </a:ext>
            </a:extLst>
          </p:cNvPr>
          <p:cNvSpPr>
            <a:spLocks noGrp="1"/>
          </p:cNvSpPr>
          <p:nvPr>
            <p:ph type="title"/>
          </p:nvPr>
        </p:nvSpPr>
        <p:spPr>
          <a:xfrm>
            <a:off x="252919" y="1123838"/>
            <a:ext cx="2947482" cy="4442076"/>
          </a:xfrm>
        </p:spPr>
        <p:txBody>
          <a:bodyPr>
            <a:normAutofit fontScale="90000"/>
          </a:bodyPr>
          <a:lstStyle/>
          <a:p>
            <a:r>
              <a:rPr lang="en-GB" dirty="0"/>
              <a:t>Violins and violas come in different sizes.</a:t>
            </a:r>
            <a:br>
              <a:rPr lang="en-GB" dirty="0"/>
            </a:br>
            <a:r>
              <a:rPr lang="en-GB" dirty="0"/>
              <a:t>You will be measured to see which size you need. </a:t>
            </a:r>
            <a:br>
              <a:rPr lang="en-GB" dirty="0"/>
            </a:br>
            <a:r>
              <a:rPr lang="en-GB" dirty="0"/>
              <a:t>There will be one just right for you!</a:t>
            </a:r>
          </a:p>
        </p:txBody>
      </p:sp>
      <p:sp>
        <p:nvSpPr>
          <p:cNvPr id="3" name="Text Placeholder 2">
            <a:extLst>
              <a:ext uri="{FF2B5EF4-FFF2-40B4-BE49-F238E27FC236}">
                <a16:creationId xmlns:a16="http://schemas.microsoft.com/office/drawing/2014/main" id="{AA30E41F-7E3A-43E2-A7BF-CBDED6D468AD}"/>
              </a:ext>
            </a:extLst>
          </p:cNvPr>
          <p:cNvSpPr>
            <a:spLocks noGrp="1"/>
          </p:cNvSpPr>
          <p:nvPr>
            <p:ph type="body" idx="1"/>
          </p:nvPr>
        </p:nvSpPr>
        <p:spPr>
          <a:xfrm>
            <a:off x="4666891" y="1023586"/>
            <a:ext cx="1337205" cy="1504930"/>
          </a:xfrm>
        </p:spPr>
        <p:txBody>
          <a:bodyPr/>
          <a:lstStyle/>
          <a:p>
            <a:r>
              <a:rPr lang="en-GB" dirty="0"/>
              <a:t>Violins</a:t>
            </a:r>
          </a:p>
        </p:txBody>
      </p:sp>
      <p:sp>
        <p:nvSpPr>
          <p:cNvPr id="17" name="Content Placeholder 16">
            <a:extLst>
              <a:ext uri="{FF2B5EF4-FFF2-40B4-BE49-F238E27FC236}">
                <a16:creationId xmlns:a16="http://schemas.microsoft.com/office/drawing/2014/main" id="{A429620F-EC24-4748-9CF1-055652AACD10}"/>
              </a:ext>
            </a:extLst>
          </p:cNvPr>
          <p:cNvSpPr>
            <a:spLocks noGrp="1"/>
          </p:cNvSpPr>
          <p:nvPr>
            <p:ph sz="half" idx="2"/>
          </p:nvPr>
        </p:nvSpPr>
        <p:spPr>
          <a:xfrm>
            <a:off x="3778370" y="1930936"/>
            <a:ext cx="3424687" cy="4023360"/>
          </a:xfrm>
        </p:spPr>
        <p:txBody>
          <a:bodyPr/>
          <a:lstStyle/>
          <a:p>
            <a:endParaRPr lang="en-GB" dirty="0"/>
          </a:p>
        </p:txBody>
      </p:sp>
      <p:sp>
        <p:nvSpPr>
          <p:cNvPr id="5" name="Text Placeholder 4">
            <a:extLst>
              <a:ext uri="{FF2B5EF4-FFF2-40B4-BE49-F238E27FC236}">
                <a16:creationId xmlns:a16="http://schemas.microsoft.com/office/drawing/2014/main" id="{68A8DB84-B840-49C2-8816-3418326AF3A5}"/>
              </a:ext>
            </a:extLst>
          </p:cNvPr>
          <p:cNvSpPr>
            <a:spLocks noGrp="1"/>
          </p:cNvSpPr>
          <p:nvPr>
            <p:ph type="body" sz="quarter" idx="3"/>
          </p:nvPr>
        </p:nvSpPr>
        <p:spPr>
          <a:xfrm>
            <a:off x="9454101" y="1023586"/>
            <a:ext cx="1839082" cy="2497492"/>
          </a:xfrm>
        </p:spPr>
        <p:txBody>
          <a:bodyPr/>
          <a:lstStyle/>
          <a:p>
            <a:r>
              <a:rPr lang="en-GB" dirty="0"/>
              <a:t>          </a:t>
            </a:r>
          </a:p>
        </p:txBody>
      </p:sp>
      <p:pic>
        <p:nvPicPr>
          <p:cNvPr id="9" name="Content Placeholder 8" descr="A close up of a violin&#10;&#10;Description automatically generated">
            <a:extLst>
              <a:ext uri="{FF2B5EF4-FFF2-40B4-BE49-F238E27FC236}">
                <a16:creationId xmlns:a16="http://schemas.microsoft.com/office/drawing/2014/main" id="{2FD2D15E-FAF7-46A4-962C-EC9225F9A26A}"/>
              </a:ext>
            </a:extLst>
          </p:cNvPr>
          <p:cNvPicPr>
            <a:picLocks noGrp="1" noChangeAspect="1"/>
          </p:cNvPicPr>
          <p:nvPr>
            <p:ph sz="quarter" idx="4"/>
          </p:nvPr>
        </p:nvPicPr>
        <p:blipFill>
          <a:blip r:embed="rId2"/>
          <a:stretch>
            <a:fillRect/>
          </a:stretch>
        </p:blipFill>
        <p:spPr>
          <a:xfrm>
            <a:off x="6187904" y="806637"/>
            <a:ext cx="5386387" cy="2714441"/>
          </a:xfrm>
        </p:spPr>
      </p:pic>
      <p:pic>
        <p:nvPicPr>
          <p:cNvPr id="12" name="Picture 11" descr="A close up of a violin&#10;&#10;Description automatically generated">
            <a:extLst>
              <a:ext uri="{FF2B5EF4-FFF2-40B4-BE49-F238E27FC236}">
                <a16:creationId xmlns:a16="http://schemas.microsoft.com/office/drawing/2014/main" id="{DC156D13-54AC-4FB1-BFB7-0648BFE4F50C}"/>
              </a:ext>
            </a:extLst>
          </p:cNvPr>
          <p:cNvPicPr>
            <a:picLocks noChangeAspect="1"/>
          </p:cNvPicPr>
          <p:nvPr/>
        </p:nvPicPr>
        <p:blipFill>
          <a:blip r:embed="rId3"/>
          <a:stretch>
            <a:fillRect/>
          </a:stretch>
        </p:blipFill>
        <p:spPr>
          <a:xfrm>
            <a:off x="3547018" y="3747423"/>
            <a:ext cx="5080147" cy="2728765"/>
          </a:xfrm>
          <a:prstGeom prst="rect">
            <a:avLst/>
          </a:prstGeom>
        </p:spPr>
      </p:pic>
      <p:sp>
        <p:nvSpPr>
          <p:cNvPr id="13" name="TextBox 12">
            <a:extLst>
              <a:ext uri="{FF2B5EF4-FFF2-40B4-BE49-F238E27FC236}">
                <a16:creationId xmlns:a16="http://schemas.microsoft.com/office/drawing/2014/main" id="{36F0ECEC-7993-40C1-BCE1-6727486AB776}"/>
              </a:ext>
            </a:extLst>
          </p:cNvPr>
          <p:cNvSpPr txBox="1"/>
          <p:nvPr/>
        </p:nvSpPr>
        <p:spPr>
          <a:xfrm>
            <a:off x="9398442" y="4694140"/>
            <a:ext cx="2600077" cy="1323439"/>
          </a:xfrm>
          <a:prstGeom prst="rect">
            <a:avLst/>
          </a:prstGeom>
          <a:noFill/>
        </p:spPr>
        <p:txBody>
          <a:bodyPr wrap="square" rtlCol="0">
            <a:spAutoFit/>
          </a:bodyPr>
          <a:lstStyle/>
          <a:p>
            <a:r>
              <a:rPr lang="en-GB" sz="2000" b="1" dirty="0"/>
              <a:t>Violas</a:t>
            </a:r>
          </a:p>
          <a:p>
            <a:r>
              <a:rPr lang="en-GB" sz="2000" b="1" dirty="0"/>
              <a:t>(12” viola would be equivalent to a ½ size violin)</a:t>
            </a:r>
          </a:p>
        </p:txBody>
      </p:sp>
    </p:spTree>
    <p:extLst>
      <p:ext uri="{BB962C8B-B14F-4D97-AF65-F5344CB8AC3E}">
        <p14:creationId xmlns:p14="http://schemas.microsoft.com/office/powerpoint/2010/main" val="15848987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9A2C4-61A7-4212-9685-0DD56DB5AB16}"/>
              </a:ext>
            </a:extLst>
          </p:cNvPr>
          <p:cNvSpPr>
            <a:spLocks noGrp="1"/>
          </p:cNvSpPr>
          <p:nvPr>
            <p:ph type="title"/>
          </p:nvPr>
        </p:nvSpPr>
        <p:spPr>
          <a:xfrm>
            <a:off x="252918" y="1123837"/>
            <a:ext cx="2956107" cy="4601183"/>
          </a:xfrm>
        </p:spPr>
        <p:txBody>
          <a:bodyPr>
            <a:noAutofit/>
          </a:bodyPr>
          <a:lstStyle/>
          <a:p>
            <a:r>
              <a:rPr lang="en-GB" sz="2400" dirty="0"/>
              <a:t>Compare the sound of the violin and viola.</a:t>
            </a:r>
            <a:br>
              <a:rPr lang="en-GB" sz="2400" dirty="0"/>
            </a:br>
            <a:br>
              <a:rPr lang="en-GB" sz="2400" dirty="0"/>
            </a:br>
            <a:r>
              <a:rPr lang="en-GB" sz="2400" dirty="0"/>
              <a:t>The violin and viola each have four strings.</a:t>
            </a:r>
            <a:br>
              <a:rPr lang="en-GB" sz="2400" dirty="0"/>
            </a:br>
            <a:br>
              <a:rPr lang="en-GB" sz="2400" dirty="0"/>
            </a:br>
            <a:r>
              <a:rPr lang="en-GB" sz="2400" dirty="0"/>
              <a:t>Click on the links to hear the sound of each string! </a:t>
            </a:r>
            <a:br>
              <a:rPr lang="en-GB" sz="2400" dirty="0"/>
            </a:br>
            <a:br>
              <a:rPr lang="en-GB" sz="2400" dirty="0"/>
            </a:br>
            <a:r>
              <a:rPr lang="en-GB" sz="2400" dirty="0"/>
              <a:t>As you will hear, both instruments have G, D and A. However  the violin has a higher E string and the viola a lower C string.</a:t>
            </a:r>
          </a:p>
        </p:txBody>
      </p:sp>
      <p:sp>
        <p:nvSpPr>
          <p:cNvPr id="3" name="Text Placeholder 2">
            <a:extLst>
              <a:ext uri="{FF2B5EF4-FFF2-40B4-BE49-F238E27FC236}">
                <a16:creationId xmlns:a16="http://schemas.microsoft.com/office/drawing/2014/main" id="{84372A99-FC9B-4142-AF50-8C5B8A73C901}"/>
              </a:ext>
            </a:extLst>
          </p:cNvPr>
          <p:cNvSpPr>
            <a:spLocks noGrp="1"/>
          </p:cNvSpPr>
          <p:nvPr>
            <p:ph type="body" idx="1"/>
          </p:nvPr>
        </p:nvSpPr>
        <p:spPr>
          <a:xfrm>
            <a:off x="7067838" y="1023586"/>
            <a:ext cx="897146" cy="4930710"/>
          </a:xfrm>
        </p:spPr>
        <p:txBody>
          <a:bodyPr/>
          <a:lstStyle/>
          <a:p>
            <a:r>
              <a:rPr lang="en-GB" dirty="0"/>
              <a:t>                                 </a:t>
            </a:r>
            <a:r>
              <a:rPr lang="en-GB" dirty="0">
                <a:solidFill>
                  <a:schemeClr val="accent3"/>
                </a:solidFill>
                <a:hlinkClick r:id="rId2">
                  <a:extLst>
                    <a:ext uri="{A12FA001-AC4F-418D-AE19-62706E023703}">
                      <ahyp:hlinkClr xmlns:ahyp="http://schemas.microsoft.com/office/drawing/2018/hyperlinkcolor" val="tx"/>
                    </a:ext>
                  </a:extLst>
                </a:hlinkClick>
              </a:rPr>
              <a:t>Violin</a:t>
            </a:r>
            <a:endParaRPr lang="en-GB" dirty="0">
              <a:solidFill>
                <a:schemeClr val="accent3"/>
              </a:solidFill>
            </a:endParaRPr>
          </a:p>
        </p:txBody>
      </p:sp>
      <p:sp>
        <p:nvSpPr>
          <p:cNvPr id="5" name="Text Placeholder 4">
            <a:extLst>
              <a:ext uri="{FF2B5EF4-FFF2-40B4-BE49-F238E27FC236}">
                <a16:creationId xmlns:a16="http://schemas.microsoft.com/office/drawing/2014/main" id="{259923A1-15A6-4152-B431-3FAA8AF30D27}"/>
              </a:ext>
            </a:extLst>
          </p:cNvPr>
          <p:cNvSpPr>
            <a:spLocks noGrp="1"/>
          </p:cNvSpPr>
          <p:nvPr>
            <p:ph type="body" sz="quarter" idx="3"/>
          </p:nvPr>
        </p:nvSpPr>
        <p:spPr>
          <a:xfrm>
            <a:off x="7818463" y="1023586"/>
            <a:ext cx="3861704" cy="813171"/>
          </a:xfrm>
        </p:spPr>
        <p:txBody>
          <a:bodyPr/>
          <a:lstStyle/>
          <a:p>
            <a:r>
              <a:rPr lang="en-GB" dirty="0"/>
              <a:t>                                                          </a:t>
            </a:r>
            <a:r>
              <a:rPr lang="en-GB" dirty="0">
                <a:hlinkClick r:id="rId3"/>
              </a:rPr>
              <a:t>Viola</a:t>
            </a:r>
            <a:endParaRPr lang="en-GB" dirty="0"/>
          </a:p>
        </p:txBody>
      </p:sp>
      <p:sp>
        <p:nvSpPr>
          <p:cNvPr id="6" name="Content Placeholder 5">
            <a:extLst>
              <a:ext uri="{FF2B5EF4-FFF2-40B4-BE49-F238E27FC236}">
                <a16:creationId xmlns:a16="http://schemas.microsoft.com/office/drawing/2014/main" id="{D23DED9A-8B16-4D8E-A0DC-3483A8752CAD}"/>
              </a:ext>
            </a:extLst>
          </p:cNvPr>
          <p:cNvSpPr>
            <a:spLocks noGrp="1"/>
          </p:cNvSpPr>
          <p:nvPr>
            <p:ph sz="quarter" idx="4"/>
          </p:nvPr>
        </p:nvSpPr>
        <p:spPr/>
        <p:txBody>
          <a:bodyPr/>
          <a:lstStyle/>
          <a:p>
            <a:pPr marL="0" indent="0">
              <a:buNone/>
            </a:pPr>
            <a:endParaRPr lang="en-GB" dirty="0"/>
          </a:p>
        </p:txBody>
      </p:sp>
      <p:pic>
        <p:nvPicPr>
          <p:cNvPr id="16" name="Content Placeholder 15" descr="A violin on top of a guitar&#10;&#10;Description automatically generated">
            <a:extLst>
              <a:ext uri="{FF2B5EF4-FFF2-40B4-BE49-F238E27FC236}">
                <a16:creationId xmlns:a16="http://schemas.microsoft.com/office/drawing/2014/main" id="{441E36BF-DE2E-4161-8CD0-68041847DBB4}"/>
              </a:ext>
            </a:extLst>
          </p:cNvPr>
          <p:cNvPicPr>
            <a:picLocks noGrp="1" noChangeAspect="1"/>
          </p:cNvPicPr>
          <p:nvPr>
            <p:ph sz="half" idx="2"/>
          </p:nvPr>
        </p:nvPicPr>
        <p:blipFill>
          <a:blip r:embed="rId4"/>
          <a:stretch>
            <a:fillRect/>
          </a:stretch>
        </p:blipFill>
        <p:spPr>
          <a:xfrm>
            <a:off x="8111505" y="2328218"/>
            <a:ext cx="2620185" cy="2952750"/>
          </a:xfrm>
        </p:spPr>
      </p:pic>
      <p:sp>
        <p:nvSpPr>
          <p:cNvPr id="19" name="TextBox 18">
            <a:extLst>
              <a:ext uri="{FF2B5EF4-FFF2-40B4-BE49-F238E27FC236}">
                <a16:creationId xmlns:a16="http://schemas.microsoft.com/office/drawing/2014/main" id="{EDF13A1F-4DC1-45D1-9177-B4148660C1F9}"/>
              </a:ext>
            </a:extLst>
          </p:cNvPr>
          <p:cNvSpPr txBox="1"/>
          <p:nvPr/>
        </p:nvSpPr>
        <p:spPr>
          <a:xfrm rot="10800000" flipH="1" flipV="1">
            <a:off x="3596009" y="1674696"/>
            <a:ext cx="4004118" cy="954107"/>
          </a:xfrm>
          <a:prstGeom prst="rect">
            <a:avLst/>
          </a:prstGeom>
          <a:noFill/>
        </p:spPr>
        <p:txBody>
          <a:bodyPr wrap="square" rtlCol="0">
            <a:spAutoFit/>
          </a:bodyPr>
          <a:lstStyle/>
          <a:p>
            <a:r>
              <a:rPr lang="en-GB" sz="2800" b="1" dirty="0"/>
              <a:t>Violin         </a:t>
            </a:r>
          </a:p>
          <a:p>
            <a:r>
              <a:rPr lang="en-GB" sz="2800" b="1" dirty="0"/>
              <a:t>                         </a:t>
            </a:r>
            <a:r>
              <a:rPr lang="en-GB" sz="2800" b="1" dirty="0">
                <a:solidFill>
                  <a:srgbClr val="0070C0"/>
                </a:solidFill>
              </a:rPr>
              <a:t>G</a:t>
            </a:r>
            <a:r>
              <a:rPr lang="en-GB" sz="2800" b="1" dirty="0"/>
              <a:t>     </a:t>
            </a:r>
            <a:r>
              <a:rPr lang="en-GB" sz="2800" b="1" dirty="0">
                <a:solidFill>
                  <a:srgbClr val="0070C0"/>
                </a:solidFill>
              </a:rPr>
              <a:t>D</a:t>
            </a:r>
            <a:r>
              <a:rPr lang="en-GB" sz="2800" b="1" dirty="0"/>
              <a:t>     </a:t>
            </a:r>
            <a:r>
              <a:rPr lang="en-GB" sz="2800" b="1" dirty="0">
                <a:solidFill>
                  <a:srgbClr val="0070C0"/>
                </a:solidFill>
              </a:rPr>
              <a:t>A </a:t>
            </a:r>
            <a:r>
              <a:rPr lang="en-GB" sz="2800" b="1" dirty="0"/>
              <a:t>    </a:t>
            </a:r>
            <a:r>
              <a:rPr lang="en-GB" sz="2800" b="1" dirty="0">
                <a:solidFill>
                  <a:srgbClr val="FFC000"/>
                </a:solidFill>
              </a:rPr>
              <a:t>E</a:t>
            </a:r>
          </a:p>
        </p:txBody>
      </p:sp>
      <p:sp>
        <p:nvSpPr>
          <p:cNvPr id="20" name="TextBox 19">
            <a:extLst>
              <a:ext uri="{FF2B5EF4-FFF2-40B4-BE49-F238E27FC236}">
                <a16:creationId xmlns:a16="http://schemas.microsoft.com/office/drawing/2014/main" id="{5DD99631-869E-4CCA-820A-71D2727E313C}"/>
              </a:ext>
            </a:extLst>
          </p:cNvPr>
          <p:cNvSpPr txBox="1"/>
          <p:nvPr/>
        </p:nvSpPr>
        <p:spPr>
          <a:xfrm>
            <a:off x="3596010" y="3304275"/>
            <a:ext cx="3954002" cy="954107"/>
          </a:xfrm>
          <a:prstGeom prst="rect">
            <a:avLst/>
          </a:prstGeom>
          <a:noFill/>
        </p:spPr>
        <p:txBody>
          <a:bodyPr wrap="square" rtlCol="0">
            <a:spAutoFit/>
          </a:bodyPr>
          <a:lstStyle/>
          <a:p>
            <a:r>
              <a:rPr lang="en-GB" sz="2800" b="1" dirty="0"/>
              <a:t>Viola   </a:t>
            </a:r>
          </a:p>
          <a:p>
            <a:r>
              <a:rPr lang="en-GB" sz="2800" b="1" dirty="0"/>
              <a:t>                  </a:t>
            </a:r>
            <a:r>
              <a:rPr lang="en-GB" sz="2800" b="1" dirty="0">
                <a:solidFill>
                  <a:srgbClr val="FF0000"/>
                </a:solidFill>
              </a:rPr>
              <a:t>C</a:t>
            </a:r>
            <a:r>
              <a:rPr lang="en-GB" sz="2800" b="1" dirty="0"/>
              <a:t>     </a:t>
            </a:r>
            <a:r>
              <a:rPr lang="en-GB" sz="2800" b="1" dirty="0">
                <a:solidFill>
                  <a:srgbClr val="0070C0"/>
                </a:solidFill>
              </a:rPr>
              <a:t>G</a:t>
            </a:r>
            <a:r>
              <a:rPr lang="en-GB" sz="2800" b="1" dirty="0"/>
              <a:t>     </a:t>
            </a:r>
            <a:r>
              <a:rPr lang="en-GB" sz="2800" b="1" dirty="0">
                <a:solidFill>
                  <a:srgbClr val="0070C0"/>
                </a:solidFill>
              </a:rPr>
              <a:t>D</a:t>
            </a:r>
            <a:r>
              <a:rPr lang="en-GB" sz="2800" b="1" dirty="0"/>
              <a:t>     </a:t>
            </a:r>
            <a:r>
              <a:rPr lang="en-GB" sz="2800" b="1" dirty="0">
                <a:solidFill>
                  <a:srgbClr val="0070C0"/>
                </a:solidFill>
              </a:rPr>
              <a:t>A</a:t>
            </a:r>
          </a:p>
        </p:txBody>
      </p:sp>
    </p:spTree>
    <p:extLst>
      <p:ext uri="{BB962C8B-B14F-4D97-AF65-F5344CB8AC3E}">
        <p14:creationId xmlns:p14="http://schemas.microsoft.com/office/powerpoint/2010/main" val="32278408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276C9-7F5F-4CD3-B4D3-50CDEC0C743C}"/>
              </a:ext>
            </a:extLst>
          </p:cNvPr>
          <p:cNvSpPr>
            <a:spLocks noGrp="1"/>
          </p:cNvSpPr>
          <p:nvPr>
            <p:ph type="title"/>
          </p:nvPr>
        </p:nvSpPr>
        <p:spPr/>
        <p:txBody>
          <a:bodyPr>
            <a:normAutofit fontScale="90000"/>
          </a:bodyPr>
          <a:lstStyle/>
          <a:p>
            <a:r>
              <a:rPr lang="en-GB" sz="2800" dirty="0"/>
              <a:t>First steps……..</a:t>
            </a:r>
            <a:br>
              <a:rPr lang="en-GB" sz="1800" dirty="0"/>
            </a:br>
            <a:br>
              <a:rPr lang="en-GB" sz="1800" dirty="0"/>
            </a:br>
            <a:r>
              <a:rPr lang="en-GB" sz="1800" dirty="0"/>
              <a:t>When you start learning the violin/viola, we normally begin by plucking the strings.</a:t>
            </a:r>
            <a:br>
              <a:rPr lang="en-GB" sz="1800" dirty="0"/>
            </a:br>
            <a:r>
              <a:rPr lang="en-GB" sz="1800" dirty="0"/>
              <a:t>This is known as </a:t>
            </a:r>
            <a:r>
              <a:rPr lang="en-GB" sz="1800" dirty="0">
                <a:solidFill>
                  <a:srgbClr val="002060"/>
                </a:solidFill>
              </a:rPr>
              <a:t>‘pizzicato’</a:t>
            </a:r>
            <a:r>
              <a:rPr lang="en-GB" sz="1800" dirty="0">
                <a:solidFill>
                  <a:schemeClr val="bg1"/>
                </a:solidFill>
              </a:rPr>
              <a:t>.</a:t>
            </a:r>
            <a:br>
              <a:rPr lang="en-GB" sz="1800" dirty="0"/>
            </a:br>
            <a:br>
              <a:rPr lang="en-GB" sz="1800" dirty="0"/>
            </a:br>
            <a:br>
              <a:rPr lang="en-GB" sz="1800" dirty="0"/>
            </a:br>
            <a:r>
              <a:rPr lang="en-GB" sz="1800" dirty="0"/>
              <a:t>This is followed by learning how to use the bow.</a:t>
            </a:r>
            <a:br>
              <a:rPr lang="en-GB" sz="1800" dirty="0"/>
            </a:br>
            <a:r>
              <a:rPr lang="en-GB" sz="1800" dirty="0"/>
              <a:t>This is known as </a:t>
            </a:r>
            <a:r>
              <a:rPr lang="en-GB" sz="1800" dirty="0">
                <a:solidFill>
                  <a:srgbClr val="002060"/>
                </a:solidFill>
              </a:rPr>
              <a:t>‘arco’</a:t>
            </a:r>
            <a:r>
              <a:rPr lang="en-GB" sz="1800" dirty="0">
                <a:solidFill>
                  <a:schemeClr val="bg1"/>
                </a:solidFill>
              </a:rPr>
              <a:t>.</a:t>
            </a:r>
            <a:br>
              <a:rPr lang="en-GB" sz="1800" dirty="0">
                <a:solidFill>
                  <a:srgbClr val="002060"/>
                </a:solidFill>
              </a:rPr>
            </a:br>
            <a:br>
              <a:rPr lang="en-GB" sz="1800" dirty="0">
                <a:solidFill>
                  <a:srgbClr val="002060"/>
                </a:solidFill>
              </a:rPr>
            </a:br>
            <a:r>
              <a:rPr lang="en-GB" sz="1800" dirty="0">
                <a:solidFill>
                  <a:schemeClr val="bg1"/>
                </a:solidFill>
              </a:rPr>
              <a:t>Then we learn how to place our fingers on the strings to change the pitch so we can get higher and lower notes. </a:t>
            </a:r>
            <a:br>
              <a:rPr lang="en-GB" sz="1800" dirty="0"/>
            </a:br>
            <a:br>
              <a:rPr lang="en-GB" sz="1800" dirty="0"/>
            </a:br>
            <a:r>
              <a:rPr lang="en-GB" sz="1800" dirty="0"/>
              <a:t>Please see the examples  and click on the links to the right showing these techniques.</a:t>
            </a:r>
          </a:p>
        </p:txBody>
      </p:sp>
      <p:sp>
        <p:nvSpPr>
          <p:cNvPr id="3" name="Content Placeholder 2">
            <a:extLst>
              <a:ext uri="{FF2B5EF4-FFF2-40B4-BE49-F238E27FC236}">
                <a16:creationId xmlns:a16="http://schemas.microsoft.com/office/drawing/2014/main" id="{7A048989-A7E8-4905-A982-AA42939BCA96}"/>
              </a:ext>
            </a:extLst>
          </p:cNvPr>
          <p:cNvSpPr>
            <a:spLocks noGrp="1"/>
          </p:cNvSpPr>
          <p:nvPr>
            <p:ph sz="half" idx="1"/>
          </p:nvPr>
        </p:nvSpPr>
        <p:spPr>
          <a:xfrm>
            <a:off x="3810761" y="2600324"/>
            <a:ext cx="3531870" cy="3584815"/>
          </a:xfrm>
        </p:spPr>
        <p:txBody>
          <a:bodyPr>
            <a:normAutofit/>
          </a:bodyPr>
          <a:lstStyle/>
          <a:p>
            <a:pPr marL="0" indent="0">
              <a:buNone/>
            </a:pPr>
            <a:endParaRPr lang="en-GB" dirty="0"/>
          </a:p>
          <a:p>
            <a:pPr marL="0" indent="0">
              <a:buNone/>
            </a:pPr>
            <a:r>
              <a:rPr lang="en-GB" dirty="0">
                <a:solidFill>
                  <a:schemeClr val="accent3"/>
                </a:solidFill>
                <a:hlinkClick r:id="rId2">
                  <a:extLst>
                    <a:ext uri="{A12FA001-AC4F-418D-AE19-62706E023703}">
                      <ahyp:hlinkClr xmlns:ahyp="http://schemas.microsoft.com/office/drawing/2018/hyperlinkcolor" val="tx"/>
                    </a:ext>
                  </a:extLst>
                </a:hlinkClick>
              </a:rPr>
              <a:t>Pizzicato Polka by Johann Strauss </a:t>
            </a:r>
            <a:endParaRPr lang="en-GB" dirty="0">
              <a:solidFill>
                <a:schemeClr val="accent3"/>
              </a:solidFill>
            </a:endParaRPr>
          </a:p>
          <a:p>
            <a:pPr marL="0" indent="0">
              <a:buNone/>
            </a:pPr>
            <a:r>
              <a:rPr lang="en-GB" dirty="0"/>
              <a:t>This features a string ensemble directed by the leader.</a:t>
            </a:r>
          </a:p>
        </p:txBody>
      </p:sp>
      <p:sp>
        <p:nvSpPr>
          <p:cNvPr id="4" name="Content Placeholder 3">
            <a:extLst>
              <a:ext uri="{FF2B5EF4-FFF2-40B4-BE49-F238E27FC236}">
                <a16:creationId xmlns:a16="http://schemas.microsoft.com/office/drawing/2014/main" id="{7C0C3BDF-3327-4F9A-9E5F-459AE360D429}"/>
              </a:ext>
            </a:extLst>
          </p:cNvPr>
          <p:cNvSpPr>
            <a:spLocks noGrp="1"/>
          </p:cNvSpPr>
          <p:nvPr>
            <p:ph sz="half" idx="2"/>
          </p:nvPr>
        </p:nvSpPr>
        <p:spPr>
          <a:xfrm>
            <a:off x="7760612" y="4066998"/>
            <a:ext cx="3532228" cy="2454572"/>
          </a:xfrm>
        </p:spPr>
        <p:txBody>
          <a:bodyPr>
            <a:normAutofit/>
          </a:bodyPr>
          <a:lstStyle/>
          <a:p>
            <a:pPr marL="0" indent="0">
              <a:buNone/>
            </a:pPr>
            <a:r>
              <a:rPr lang="en-GB" dirty="0">
                <a:solidFill>
                  <a:schemeClr val="accent3"/>
                </a:solidFill>
                <a:hlinkClick r:id="rId3">
                  <a:extLst>
                    <a:ext uri="{A12FA001-AC4F-418D-AE19-62706E023703}">
                      <ahyp:hlinkClr xmlns:ahyp="http://schemas.microsoft.com/office/drawing/2018/hyperlinkcolor" val="tx"/>
                    </a:ext>
                  </a:extLst>
                </a:hlinkClick>
              </a:rPr>
              <a:t>Grieg String Quartet no 1</a:t>
            </a:r>
            <a:endParaRPr lang="en-GB" dirty="0">
              <a:solidFill>
                <a:schemeClr val="accent3"/>
              </a:solidFill>
            </a:endParaRPr>
          </a:p>
          <a:p>
            <a:pPr marL="0" indent="0">
              <a:buNone/>
            </a:pPr>
            <a:r>
              <a:rPr lang="en-GB" dirty="0"/>
              <a:t>This quartet (normally two violins, viola and cello) has been arranged for string ensemble.</a:t>
            </a:r>
          </a:p>
        </p:txBody>
      </p:sp>
      <p:sp>
        <p:nvSpPr>
          <p:cNvPr id="10" name="TextBox 9">
            <a:extLst>
              <a:ext uri="{FF2B5EF4-FFF2-40B4-BE49-F238E27FC236}">
                <a16:creationId xmlns:a16="http://schemas.microsoft.com/office/drawing/2014/main" id="{A75669A8-D4F2-433B-A017-60173FAB00C0}"/>
              </a:ext>
            </a:extLst>
          </p:cNvPr>
          <p:cNvSpPr txBox="1"/>
          <p:nvPr/>
        </p:nvSpPr>
        <p:spPr>
          <a:xfrm>
            <a:off x="3810761" y="1590675"/>
            <a:ext cx="3021919" cy="369332"/>
          </a:xfrm>
          <a:prstGeom prst="rect">
            <a:avLst/>
          </a:prstGeom>
          <a:noFill/>
        </p:spPr>
        <p:txBody>
          <a:bodyPr wrap="square" rtlCol="0">
            <a:spAutoFit/>
          </a:bodyPr>
          <a:lstStyle/>
          <a:p>
            <a:r>
              <a:rPr lang="en-GB" dirty="0"/>
              <a:t>Pizzicato (plucking)</a:t>
            </a:r>
          </a:p>
        </p:txBody>
      </p:sp>
      <p:sp>
        <p:nvSpPr>
          <p:cNvPr id="13" name="TextBox 12">
            <a:extLst>
              <a:ext uri="{FF2B5EF4-FFF2-40B4-BE49-F238E27FC236}">
                <a16:creationId xmlns:a16="http://schemas.microsoft.com/office/drawing/2014/main" id="{5637702F-C6B9-4D7B-BC97-633278D50911}"/>
              </a:ext>
            </a:extLst>
          </p:cNvPr>
          <p:cNvSpPr txBox="1"/>
          <p:nvPr/>
        </p:nvSpPr>
        <p:spPr>
          <a:xfrm flipH="1">
            <a:off x="7517477" y="1590675"/>
            <a:ext cx="2453291" cy="1200329"/>
          </a:xfrm>
          <a:prstGeom prst="rect">
            <a:avLst/>
          </a:prstGeom>
          <a:noFill/>
        </p:spPr>
        <p:txBody>
          <a:bodyPr wrap="square" rtlCol="0">
            <a:spAutoFit/>
          </a:bodyPr>
          <a:lstStyle/>
          <a:p>
            <a:endParaRPr lang="en-GB" dirty="0"/>
          </a:p>
          <a:p>
            <a:endParaRPr lang="en-GB" dirty="0"/>
          </a:p>
          <a:p>
            <a:endParaRPr lang="en-GB" dirty="0"/>
          </a:p>
          <a:p>
            <a:r>
              <a:rPr lang="en-GB" dirty="0"/>
              <a:t>     Arco (bowing)</a:t>
            </a:r>
          </a:p>
        </p:txBody>
      </p:sp>
      <p:pic>
        <p:nvPicPr>
          <p:cNvPr id="7" name="Picture 6" descr="A picture containing instrument, music, violin, sitting&#10;&#10;Description automatically generated">
            <a:extLst>
              <a:ext uri="{FF2B5EF4-FFF2-40B4-BE49-F238E27FC236}">
                <a16:creationId xmlns:a16="http://schemas.microsoft.com/office/drawing/2014/main" id="{0903B67F-BE0F-4E9A-A1C8-64119ECFB212}"/>
              </a:ext>
            </a:extLst>
          </p:cNvPr>
          <p:cNvPicPr>
            <a:picLocks noChangeAspect="1"/>
          </p:cNvPicPr>
          <p:nvPr/>
        </p:nvPicPr>
        <p:blipFill>
          <a:blip r:embed="rId4"/>
          <a:stretch>
            <a:fillRect/>
          </a:stretch>
        </p:blipFill>
        <p:spPr>
          <a:xfrm>
            <a:off x="3885199" y="2074547"/>
            <a:ext cx="2947482" cy="1668778"/>
          </a:xfrm>
          <a:prstGeom prst="rect">
            <a:avLst/>
          </a:prstGeom>
        </p:spPr>
      </p:pic>
      <p:pic>
        <p:nvPicPr>
          <p:cNvPr id="11" name="Picture 10" descr="A hand holding a violin&#10;&#10;Description automatically generated">
            <a:extLst>
              <a:ext uri="{FF2B5EF4-FFF2-40B4-BE49-F238E27FC236}">
                <a16:creationId xmlns:a16="http://schemas.microsoft.com/office/drawing/2014/main" id="{FE63BA9B-80B9-4F83-AD97-2169F9424E53}"/>
              </a:ext>
            </a:extLst>
          </p:cNvPr>
          <p:cNvPicPr>
            <a:picLocks noChangeAspect="1"/>
          </p:cNvPicPr>
          <p:nvPr/>
        </p:nvPicPr>
        <p:blipFill>
          <a:blip r:embed="rId5"/>
          <a:stretch>
            <a:fillRect/>
          </a:stretch>
        </p:blipFill>
        <p:spPr>
          <a:xfrm>
            <a:off x="7820997" y="2876223"/>
            <a:ext cx="2885978" cy="1734203"/>
          </a:xfrm>
          <a:prstGeom prst="rect">
            <a:avLst/>
          </a:prstGeom>
        </p:spPr>
      </p:pic>
    </p:spTree>
    <p:extLst>
      <p:ext uri="{BB962C8B-B14F-4D97-AF65-F5344CB8AC3E}">
        <p14:creationId xmlns:p14="http://schemas.microsoft.com/office/powerpoint/2010/main" val="1681391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0E8F4-9BA1-4BBD-82D4-079B6920F19A}"/>
              </a:ext>
            </a:extLst>
          </p:cNvPr>
          <p:cNvSpPr>
            <a:spLocks noGrp="1"/>
          </p:cNvSpPr>
          <p:nvPr>
            <p:ph type="title"/>
          </p:nvPr>
        </p:nvSpPr>
        <p:spPr/>
        <p:txBody>
          <a:bodyPr>
            <a:normAutofit/>
          </a:bodyPr>
          <a:lstStyle/>
          <a:p>
            <a:r>
              <a:rPr lang="en-GB" sz="3200" dirty="0"/>
              <a:t>There are lots of different effects  we can obtain on the violin and viola.</a:t>
            </a:r>
            <a:br>
              <a:rPr lang="en-GB" sz="3200" dirty="0"/>
            </a:br>
            <a:r>
              <a:rPr lang="en-GB" sz="3200" dirty="0"/>
              <a:t>Here are some of them.</a:t>
            </a:r>
            <a:br>
              <a:rPr lang="en-GB" sz="3200" dirty="0"/>
            </a:br>
            <a:r>
              <a:rPr lang="en-GB" sz="3200" dirty="0"/>
              <a:t>Please click on the links to see two of them…..</a:t>
            </a:r>
          </a:p>
        </p:txBody>
      </p:sp>
      <p:sp>
        <p:nvSpPr>
          <p:cNvPr id="3" name="Content Placeholder 2">
            <a:extLst>
              <a:ext uri="{FF2B5EF4-FFF2-40B4-BE49-F238E27FC236}">
                <a16:creationId xmlns:a16="http://schemas.microsoft.com/office/drawing/2014/main" id="{E26711E5-B9B8-462F-8D07-7AE375B8B310}"/>
              </a:ext>
            </a:extLst>
          </p:cNvPr>
          <p:cNvSpPr>
            <a:spLocks noGrp="1"/>
          </p:cNvSpPr>
          <p:nvPr>
            <p:ph sz="half" idx="1"/>
          </p:nvPr>
        </p:nvSpPr>
        <p:spPr>
          <a:xfrm>
            <a:off x="4278702" y="207033"/>
            <a:ext cx="3010619" cy="1923691"/>
          </a:xfrm>
        </p:spPr>
        <p:txBody>
          <a:bodyPr>
            <a:normAutofit fontScale="85000" lnSpcReduction="20000"/>
          </a:bodyPr>
          <a:lstStyle/>
          <a:p>
            <a:pPr marL="0" indent="0">
              <a:buNone/>
            </a:pPr>
            <a:endParaRPr lang="en-GB" dirty="0">
              <a:hlinkClick r:id="rId2"/>
            </a:endParaRPr>
          </a:p>
          <a:p>
            <a:pPr marL="0" indent="0">
              <a:buNone/>
            </a:pPr>
            <a:r>
              <a:rPr lang="en-GB" dirty="0">
                <a:hlinkClick r:id="rId2"/>
              </a:rPr>
              <a:t>  </a:t>
            </a:r>
          </a:p>
          <a:p>
            <a:pPr marL="0" indent="0">
              <a:buNone/>
            </a:pPr>
            <a:r>
              <a:rPr lang="en-GB" dirty="0">
                <a:hlinkClick r:id="rId2"/>
              </a:rPr>
              <a:t>Glissando</a:t>
            </a:r>
            <a:r>
              <a:rPr lang="en-GB" dirty="0"/>
              <a:t>  </a:t>
            </a:r>
          </a:p>
          <a:p>
            <a:pPr marL="0" indent="0">
              <a:buNone/>
            </a:pPr>
            <a:r>
              <a:rPr lang="en-GB" dirty="0"/>
              <a:t>(Sliding from one note to another)</a:t>
            </a:r>
          </a:p>
          <a:p>
            <a:pPr marL="0" indent="0">
              <a:buNone/>
            </a:pPr>
            <a:r>
              <a:rPr lang="en-GB" dirty="0"/>
              <a:t>Listen to the two violas!</a:t>
            </a:r>
          </a:p>
          <a:p>
            <a:pPr marL="0" indent="0">
              <a:buNone/>
            </a:pPr>
            <a:endParaRPr lang="en-GB" dirty="0"/>
          </a:p>
        </p:txBody>
      </p:sp>
      <p:sp>
        <p:nvSpPr>
          <p:cNvPr id="7" name="Rectangle 6">
            <a:extLst>
              <a:ext uri="{FF2B5EF4-FFF2-40B4-BE49-F238E27FC236}">
                <a16:creationId xmlns:a16="http://schemas.microsoft.com/office/drawing/2014/main" id="{9F9B5EE6-F84A-4C39-B068-E3EF8DF6FCF3}"/>
              </a:ext>
            </a:extLst>
          </p:cNvPr>
          <p:cNvSpPr/>
          <p:nvPr/>
        </p:nvSpPr>
        <p:spPr>
          <a:xfrm>
            <a:off x="3708978" y="3493439"/>
            <a:ext cx="2438400" cy="1231106"/>
          </a:xfrm>
          <a:prstGeom prst="rect">
            <a:avLst/>
          </a:prstGeom>
        </p:spPr>
        <p:txBody>
          <a:bodyPr wrap="square">
            <a:spAutoFit/>
          </a:bodyPr>
          <a:lstStyle/>
          <a:p>
            <a:endParaRPr lang="en-GB" dirty="0"/>
          </a:p>
          <a:p>
            <a:endParaRPr lang="en-GB" dirty="0"/>
          </a:p>
          <a:p>
            <a:endParaRPr lang="en-GB" dirty="0"/>
          </a:p>
          <a:p>
            <a:endParaRPr lang="en-GB" sz="2000" dirty="0">
              <a:hlinkClick r:id="rId3"/>
            </a:endParaRPr>
          </a:p>
        </p:txBody>
      </p:sp>
      <p:sp>
        <p:nvSpPr>
          <p:cNvPr id="4" name="TextBox 3">
            <a:extLst>
              <a:ext uri="{FF2B5EF4-FFF2-40B4-BE49-F238E27FC236}">
                <a16:creationId xmlns:a16="http://schemas.microsoft.com/office/drawing/2014/main" id="{2E4C84C4-018A-4B21-A6EE-9DA49B6E0C76}"/>
              </a:ext>
            </a:extLst>
          </p:cNvPr>
          <p:cNvSpPr txBox="1"/>
          <p:nvPr/>
        </p:nvSpPr>
        <p:spPr>
          <a:xfrm>
            <a:off x="3933645" y="2056686"/>
            <a:ext cx="3775551" cy="4801314"/>
          </a:xfrm>
          <a:prstGeom prst="rect">
            <a:avLst/>
          </a:prstGeom>
          <a:noFill/>
        </p:spPr>
        <p:txBody>
          <a:bodyPr wrap="square" rtlCol="0">
            <a:spAutoFit/>
          </a:bodyPr>
          <a:lstStyle/>
          <a:p>
            <a:r>
              <a:rPr lang="en-GB" dirty="0"/>
              <a:t>        </a:t>
            </a:r>
            <a:r>
              <a:rPr lang="en-GB" dirty="0">
                <a:hlinkClick r:id="rId4"/>
              </a:rPr>
              <a:t>Tremolo</a:t>
            </a:r>
            <a:endParaRPr lang="en-GB" dirty="0"/>
          </a:p>
          <a:p>
            <a:r>
              <a:rPr lang="en-GB" dirty="0"/>
              <a:t>        (Shivering with the bow!)</a:t>
            </a:r>
          </a:p>
          <a:p>
            <a:endParaRPr lang="en-GB" dirty="0"/>
          </a:p>
          <a:p>
            <a:r>
              <a:rPr lang="en-GB" dirty="0"/>
              <a:t>Other effects include:-</a:t>
            </a:r>
          </a:p>
          <a:p>
            <a:endParaRPr lang="en-GB" dirty="0"/>
          </a:p>
          <a:p>
            <a:r>
              <a:rPr lang="en-GB" dirty="0">
                <a:solidFill>
                  <a:srgbClr val="0070C0"/>
                </a:solidFill>
              </a:rPr>
              <a:t>Col Legno  </a:t>
            </a:r>
          </a:p>
          <a:p>
            <a:r>
              <a:rPr lang="en-GB" dirty="0"/>
              <a:t>(Playing with the wood of the bow)</a:t>
            </a:r>
          </a:p>
          <a:p>
            <a:endParaRPr lang="en-GB" dirty="0"/>
          </a:p>
          <a:p>
            <a:r>
              <a:rPr lang="en-GB" dirty="0">
                <a:solidFill>
                  <a:srgbClr val="0070C0"/>
                </a:solidFill>
              </a:rPr>
              <a:t>Spiccato</a:t>
            </a:r>
            <a:r>
              <a:rPr lang="en-GB" dirty="0"/>
              <a:t>  </a:t>
            </a:r>
          </a:p>
          <a:p>
            <a:r>
              <a:rPr lang="en-GB" dirty="0"/>
              <a:t>(Bouncing the bow on the string)</a:t>
            </a:r>
          </a:p>
          <a:p>
            <a:endParaRPr lang="en-GB" dirty="0"/>
          </a:p>
          <a:p>
            <a:r>
              <a:rPr lang="en-GB" dirty="0">
                <a:solidFill>
                  <a:srgbClr val="0070C0"/>
                </a:solidFill>
              </a:rPr>
              <a:t>Sul Ponticello  </a:t>
            </a:r>
          </a:p>
          <a:p>
            <a:r>
              <a:rPr lang="en-GB" dirty="0"/>
              <a:t>(Playing near the bridge to create an icy or spooky effect!)</a:t>
            </a:r>
          </a:p>
          <a:p>
            <a:endParaRPr lang="en-GB" dirty="0"/>
          </a:p>
          <a:p>
            <a:endParaRPr lang="en-GB" dirty="0"/>
          </a:p>
          <a:p>
            <a:endParaRPr lang="en-GB" dirty="0"/>
          </a:p>
        </p:txBody>
      </p:sp>
      <p:pic>
        <p:nvPicPr>
          <p:cNvPr id="15" name="Content Placeholder 14" descr="A picture containing weapon&#10;&#10;Description automatically generated">
            <a:extLst>
              <a:ext uri="{FF2B5EF4-FFF2-40B4-BE49-F238E27FC236}">
                <a16:creationId xmlns:a16="http://schemas.microsoft.com/office/drawing/2014/main" id="{7C6D48CB-CEFF-496D-AC6A-2112B29FDA23}"/>
              </a:ext>
            </a:extLst>
          </p:cNvPr>
          <p:cNvPicPr>
            <a:picLocks noGrp="1" noChangeAspect="1"/>
          </p:cNvPicPr>
          <p:nvPr>
            <p:ph sz="half" idx="2"/>
          </p:nvPr>
        </p:nvPicPr>
        <p:blipFill>
          <a:blip r:embed="rId5"/>
          <a:stretch>
            <a:fillRect/>
          </a:stretch>
        </p:blipFill>
        <p:spPr>
          <a:xfrm>
            <a:off x="7818438" y="1055025"/>
            <a:ext cx="3475037" cy="4779700"/>
          </a:xfrm>
        </p:spPr>
      </p:pic>
    </p:spTree>
    <p:extLst>
      <p:ext uri="{BB962C8B-B14F-4D97-AF65-F5344CB8AC3E}">
        <p14:creationId xmlns:p14="http://schemas.microsoft.com/office/powerpoint/2010/main" val="2812747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93C5C-5A62-4620-B724-17EFDA02B768}"/>
              </a:ext>
            </a:extLst>
          </p:cNvPr>
          <p:cNvSpPr>
            <a:spLocks noGrp="1"/>
          </p:cNvSpPr>
          <p:nvPr>
            <p:ph type="title"/>
          </p:nvPr>
        </p:nvSpPr>
        <p:spPr>
          <a:xfrm>
            <a:off x="256032" y="868680"/>
            <a:ext cx="2834640" cy="1037759"/>
          </a:xfrm>
        </p:spPr>
        <p:txBody>
          <a:bodyPr>
            <a:normAutofit/>
          </a:bodyPr>
          <a:lstStyle/>
          <a:p>
            <a:r>
              <a:rPr lang="en-GB" dirty="0"/>
              <a:t>Playing in an Orchestra</a:t>
            </a:r>
          </a:p>
        </p:txBody>
      </p:sp>
      <p:sp>
        <p:nvSpPr>
          <p:cNvPr id="9" name="Content Placeholder 8">
            <a:extLst>
              <a:ext uri="{FF2B5EF4-FFF2-40B4-BE49-F238E27FC236}">
                <a16:creationId xmlns:a16="http://schemas.microsoft.com/office/drawing/2014/main" id="{7F1D23EF-8F09-4414-BA02-AB15E3DDF177}"/>
              </a:ext>
            </a:extLst>
          </p:cNvPr>
          <p:cNvSpPr>
            <a:spLocks noGrp="1"/>
          </p:cNvSpPr>
          <p:nvPr>
            <p:ph idx="1"/>
          </p:nvPr>
        </p:nvSpPr>
        <p:spPr/>
        <p:txBody>
          <a:bodyPr/>
          <a:lstStyle/>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5D05A724-FC0C-4063-B33E-C989CF582437}"/>
              </a:ext>
            </a:extLst>
          </p:cNvPr>
          <p:cNvSpPr>
            <a:spLocks noGrp="1"/>
          </p:cNvSpPr>
          <p:nvPr>
            <p:ph type="body" sz="half" idx="2"/>
          </p:nvPr>
        </p:nvSpPr>
        <p:spPr>
          <a:xfrm>
            <a:off x="256032" y="1906439"/>
            <a:ext cx="2834640" cy="4082882"/>
          </a:xfrm>
        </p:spPr>
        <p:txBody>
          <a:bodyPr>
            <a:normAutofit/>
          </a:bodyPr>
          <a:lstStyle/>
          <a:p>
            <a:r>
              <a:rPr lang="en-GB" sz="1800" dirty="0"/>
              <a:t>As you have seen, learning to play the violin or viola will lead to the chance of playing with other people in an orchestra or string group, which is a lot of fun.</a:t>
            </a:r>
          </a:p>
          <a:p>
            <a:endParaRPr lang="en-GB" sz="1800" dirty="0"/>
          </a:p>
          <a:p>
            <a:endParaRPr lang="en-GB" sz="1800" dirty="0"/>
          </a:p>
          <a:p>
            <a:endParaRPr lang="en-GB" sz="1800" dirty="0"/>
          </a:p>
          <a:p>
            <a:r>
              <a:rPr lang="en-GB" sz="1800" dirty="0"/>
              <a:t>Please click on the link to see a famous piece for solo violin and string orchestra:-</a:t>
            </a:r>
          </a:p>
        </p:txBody>
      </p:sp>
      <p:pic>
        <p:nvPicPr>
          <p:cNvPr id="6" name="Picture 5" descr="Blossoms on a tree">
            <a:extLst>
              <a:ext uri="{FF2B5EF4-FFF2-40B4-BE49-F238E27FC236}">
                <a16:creationId xmlns:a16="http://schemas.microsoft.com/office/drawing/2014/main" id="{16E21E07-42FD-4DDC-BE2F-D12FFF7769D0}"/>
              </a:ext>
            </a:extLst>
          </p:cNvPr>
          <p:cNvPicPr>
            <a:picLocks noChangeAspect="1"/>
          </p:cNvPicPr>
          <p:nvPr/>
        </p:nvPicPr>
        <p:blipFill>
          <a:blip r:embed="rId2"/>
          <a:srcRect/>
          <a:stretch/>
        </p:blipFill>
        <p:spPr>
          <a:xfrm>
            <a:off x="4510096" y="1568728"/>
            <a:ext cx="5614212" cy="4018767"/>
          </a:xfrm>
          <a:prstGeom prst="rect">
            <a:avLst/>
          </a:prstGeom>
        </p:spPr>
      </p:pic>
      <p:sp>
        <p:nvSpPr>
          <p:cNvPr id="13" name="TextBox 12">
            <a:extLst>
              <a:ext uri="{FF2B5EF4-FFF2-40B4-BE49-F238E27FC236}">
                <a16:creationId xmlns:a16="http://schemas.microsoft.com/office/drawing/2014/main" id="{F864B3EA-6024-44C0-BFE8-365CA7C695C4}"/>
              </a:ext>
            </a:extLst>
          </p:cNvPr>
          <p:cNvSpPr txBox="1"/>
          <p:nvPr/>
        </p:nvSpPr>
        <p:spPr>
          <a:xfrm rot="10800000" flipH="1" flipV="1">
            <a:off x="4658263" y="4827606"/>
            <a:ext cx="6438584" cy="461665"/>
          </a:xfrm>
          <a:prstGeom prst="rect">
            <a:avLst/>
          </a:prstGeom>
          <a:noFill/>
        </p:spPr>
        <p:txBody>
          <a:bodyPr wrap="square" rtlCol="0">
            <a:spAutoFit/>
          </a:bodyPr>
          <a:lstStyle/>
          <a:p>
            <a:r>
              <a:rPr lang="en-GB" sz="2400" dirty="0">
                <a:solidFill>
                  <a:srgbClr val="0070C0"/>
                </a:solidFill>
                <a:hlinkClick r:id="rId3">
                  <a:extLst>
                    <a:ext uri="{A12FA001-AC4F-418D-AE19-62706E023703}">
                      <ahyp:hlinkClr xmlns:ahyp="http://schemas.microsoft.com/office/drawing/2018/hyperlinkcolor" val="tx"/>
                    </a:ext>
                  </a:extLst>
                </a:hlinkClick>
              </a:rPr>
              <a:t>'Spring' from The Four Seasons by Vivaldi</a:t>
            </a:r>
            <a:endParaRPr lang="en-GB" sz="2400" dirty="0">
              <a:solidFill>
                <a:srgbClr val="0070C0"/>
              </a:solidFill>
            </a:endParaRPr>
          </a:p>
        </p:txBody>
      </p:sp>
      <p:pic>
        <p:nvPicPr>
          <p:cNvPr id="5" name="Picture 4" descr="A drawing of a cartoon character&#10;&#10;Description automatically generated">
            <a:extLst>
              <a:ext uri="{FF2B5EF4-FFF2-40B4-BE49-F238E27FC236}">
                <a16:creationId xmlns:a16="http://schemas.microsoft.com/office/drawing/2014/main" id="{40B1C8FB-9EBE-48EB-943C-4DAC8C664064}"/>
              </a:ext>
            </a:extLst>
          </p:cNvPr>
          <p:cNvPicPr>
            <a:picLocks noChangeAspect="1"/>
          </p:cNvPicPr>
          <p:nvPr/>
        </p:nvPicPr>
        <p:blipFill>
          <a:blip r:embed="rId4"/>
          <a:stretch>
            <a:fillRect/>
          </a:stretch>
        </p:blipFill>
        <p:spPr>
          <a:xfrm>
            <a:off x="327804" y="3640347"/>
            <a:ext cx="2251494" cy="1355849"/>
          </a:xfrm>
          <a:prstGeom prst="rect">
            <a:avLst/>
          </a:prstGeom>
        </p:spPr>
      </p:pic>
    </p:spTree>
    <p:extLst>
      <p:ext uri="{BB962C8B-B14F-4D97-AF65-F5344CB8AC3E}">
        <p14:creationId xmlns:p14="http://schemas.microsoft.com/office/powerpoint/2010/main" val="1247937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0F1D9-CBD7-4877-AB9E-A75A9A5D8A71}"/>
              </a:ext>
            </a:extLst>
          </p:cNvPr>
          <p:cNvSpPr>
            <a:spLocks noGrp="1"/>
          </p:cNvSpPr>
          <p:nvPr>
            <p:ph type="title"/>
          </p:nvPr>
        </p:nvSpPr>
        <p:spPr>
          <a:xfrm>
            <a:off x="69011" y="-129396"/>
            <a:ext cx="3398808" cy="7694762"/>
          </a:xfrm>
        </p:spPr>
        <p:txBody>
          <a:bodyPr>
            <a:normAutofit fontScale="90000"/>
          </a:bodyPr>
          <a:lstStyle/>
          <a:p>
            <a:br>
              <a:rPr lang="en-GB" dirty="0">
                <a:solidFill>
                  <a:srgbClr val="0070C0"/>
                </a:solidFill>
              </a:rPr>
            </a:br>
            <a:r>
              <a:rPr lang="en-GB" dirty="0">
                <a:solidFill>
                  <a:srgbClr val="0070C0"/>
                </a:solidFill>
              </a:rPr>
              <a:t>To find out more……</a:t>
            </a:r>
            <a:br>
              <a:rPr lang="en-GB" dirty="0">
                <a:solidFill>
                  <a:srgbClr val="0070C0"/>
                </a:solidFill>
              </a:rPr>
            </a:br>
            <a:br>
              <a:rPr lang="en-GB" dirty="0">
                <a:solidFill>
                  <a:srgbClr val="0070C0"/>
                </a:solidFill>
              </a:rPr>
            </a:br>
            <a:br>
              <a:rPr lang="en-GB" dirty="0">
                <a:solidFill>
                  <a:srgbClr val="0070C0"/>
                </a:solidFill>
              </a:rPr>
            </a:br>
            <a:br>
              <a:rPr lang="en-GB" dirty="0">
                <a:solidFill>
                  <a:srgbClr val="0070C0"/>
                </a:solidFill>
              </a:rPr>
            </a:br>
            <a:br>
              <a:rPr lang="en-GB" dirty="0">
                <a:solidFill>
                  <a:srgbClr val="0070C0"/>
                </a:solidFill>
              </a:rPr>
            </a:br>
            <a:br>
              <a:rPr lang="en-GB" dirty="0">
                <a:solidFill>
                  <a:srgbClr val="0070C0"/>
                </a:solidFill>
              </a:rPr>
            </a:br>
            <a:br>
              <a:rPr lang="en-GB" dirty="0">
                <a:solidFill>
                  <a:srgbClr val="0070C0"/>
                </a:solidFill>
              </a:rPr>
            </a:br>
            <a:br>
              <a:rPr lang="en-GB" dirty="0">
                <a:solidFill>
                  <a:srgbClr val="0070C0"/>
                </a:solidFill>
              </a:rPr>
            </a:br>
            <a:r>
              <a:rPr lang="en-GB" dirty="0">
                <a:solidFill>
                  <a:srgbClr val="0070C0"/>
                </a:solidFill>
              </a:rPr>
              <a:t>Sign up for lessons -</a:t>
            </a:r>
            <a:br>
              <a:rPr lang="en-GB" dirty="0">
                <a:solidFill>
                  <a:srgbClr val="0070C0"/>
                </a:solidFill>
              </a:rPr>
            </a:br>
            <a:r>
              <a:rPr lang="en-GB" dirty="0">
                <a:solidFill>
                  <a:srgbClr val="0070C0"/>
                </a:solidFill>
              </a:rPr>
              <a:t>lots of fun in store! </a:t>
            </a:r>
            <a:br>
              <a:rPr lang="en-GB" dirty="0">
                <a:solidFill>
                  <a:srgbClr val="0070C0"/>
                </a:solidFill>
              </a:rPr>
            </a:br>
            <a:br>
              <a:rPr lang="en-GB" dirty="0">
                <a:solidFill>
                  <a:srgbClr val="0070C0"/>
                </a:solidFill>
              </a:rPr>
            </a:br>
            <a:endParaRPr lang="en-GB" dirty="0"/>
          </a:p>
        </p:txBody>
      </p:sp>
      <p:pic>
        <p:nvPicPr>
          <p:cNvPr id="6" name="Content Placeholder 5" descr="A close up of a guitar&#10;&#10;Description automatically generated">
            <a:extLst>
              <a:ext uri="{FF2B5EF4-FFF2-40B4-BE49-F238E27FC236}">
                <a16:creationId xmlns:a16="http://schemas.microsoft.com/office/drawing/2014/main" id="{FF942E7E-C356-43FE-B262-63E87ABBA67B}"/>
              </a:ext>
            </a:extLst>
          </p:cNvPr>
          <p:cNvPicPr>
            <a:picLocks noGrp="1" noChangeAspect="1"/>
          </p:cNvPicPr>
          <p:nvPr>
            <p:ph sz="half" idx="1"/>
          </p:nvPr>
        </p:nvPicPr>
        <p:blipFill>
          <a:blip r:embed="rId2"/>
          <a:stretch>
            <a:fillRect/>
          </a:stretch>
        </p:blipFill>
        <p:spPr>
          <a:xfrm>
            <a:off x="376462" y="2001328"/>
            <a:ext cx="2451100" cy="2898476"/>
          </a:xfrm>
        </p:spPr>
      </p:pic>
      <p:sp useBgFill="1">
        <p:nvSpPr>
          <p:cNvPr id="4" name="Content Placeholder 3">
            <a:extLst>
              <a:ext uri="{FF2B5EF4-FFF2-40B4-BE49-F238E27FC236}">
                <a16:creationId xmlns:a16="http://schemas.microsoft.com/office/drawing/2014/main" id="{86D78C84-9E2A-4BE7-AE7A-44832524BCE6}"/>
              </a:ext>
            </a:extLst>
          </p:cNvPr>
          <p:cNvSpPr>
            <a:spLocks noGrp="1"/>
          </p:cNvSpPr>
          <p:nvPr>
            <p:ph sz="half" idx="2"/>
          </p:nvPr>
        </p:nvSpPr>
        <p:spPr>
          <a:xfrm>
            <a:off x="3775270" y="1121434"/>
            <a:ext cx="6291756" cy="3579962"/>
          </a:xfrm>
        </p:spPr>
        <p:txBody>
          <a:bodyPr>
            <a:noAutofit/>
          </a:bodyPr>
          <a:lstStyle/>
          <a:p>
            <a:pPr marL="0" indent="0">
              <a:buNone/>
            </a:pPr>
            <a:endParaRPr lang="en-GB" sz="2400" dirty="0"/>
          </a:p>
          <a:p>
            <a:pPr marL="0" indent="0">
              <a:buNone/>
            </a:pPr>
            <a:endParaRPr lang="en-GB" sz="2400" dirty="0"/>
          </a:p>
          <a:p>
            <a:pPr marL="0" indent="0">
              <a:buNone/>
            </a:pPr>
            <a:r>
              <a:rPr lang="en-GB" sz="2400" dirty="0">
                <a:solidFill>
                  <a:srgbClr val="7030A0"/>
                </a:solidFill>
              </a:rPr>
              <a:t>I hope you have enjoyed finding out about the violin and viola.</a:t>
            </a:r>
          </a:p>
          <a:p>
            <a:pPr marL="0" indent="0">
              <a:buNone/>
            </a:pPr>
            <a:endParaRPr lang="en-GB" sz="2400" dirty="0"/>
          </a:p>
          <a:p>
            <a:pPr marL="0" indent="0">
              <a:buNone/>
            </a:pPr>
            <a:r>
              <a:rPr lang="en-GB" sz="2400" dirty="0">
                <a:solidFill>
                  <a:srgbClr val="00B050"/>
                </a:solidFill>
              </a:rPr>
              <a:t>To sign up for lessons, please contact Mrs Malone at St Mary’s.</a:t>
            </a:r>
          </a:p>
          <a:p>
            <a:pPr marL="0" indent="0">
              <a:buNone/>
            </a:pPr>
            <a:endParaRPr lang="en-GB" sz="2400" dirty="0"/>
          </a:p>
          <a:p>
            <a:pPr marL="0" indent="0">
              <a:buNone/>
            </a:pPr>
            <a:r>
              <a:rPr lang="en-GB" sz="2400" dirty="0">
                <a:solidFill>
                  <a:srgbClr val="0070C0"/>
                </a:solidFill>
              </a:rPr>
              <a:t>If you would like any further information, please feel free to email me:-</a:t>
            </a:r>
          </a:p>
          <a:p>
            <a:pPr marL="0" indent="0">
              <a:buNone/>
            </a:pPr>
            <a:r>
              <a:rPr lang="en-GB" sz="2400" dirty="0">
                <a:solidFill>
                  <a:srgbClr val="0070C0"/>
                </a:solidFill>
                <a:hlinkClick r:id="rId3">
                  <a:extLst>
                    <a:ext uri="{A12FA001-AC4F-418D-AE19-62706E023703}">
                      <ahyp:hlinkClr xmlns:ahyp="http://schemas.microsoft.com/office/drawing/2018/hyperlinkcolor" val="tx"/>
                    </a:ext>
                  </a:extLst>
                </a:hlinkClick>
              </a:rPr>
              <a:t>vanessa.kershaw@hms.hants.gov.uk</a:t>
            </a:r>
            <a:endParaRPr lang="en-GB" sz="2400" dirty="0">
              <a:solidFill>
                <a:srgbClr val="0070C0"/>
              </a:solidFill>
            </a:endParaRPr>
          </a:p>
          <a:p>
            <a:pPr marL="0" indent="0">
              <a:buNone/>
            </a:pPr>
            <a:endParaRPr lang="en-GB" sz="2400" dirty="0">
              <a:solidFill>
                <a:srgbClr val="0070C0"/>
              </a:solidFill>
            </a:endParaRPr>
          </a:p>
          <a:p>
            <a:pPr marL="0" indent="0">
              <a:buNone/>
            </a:pPr>
            <a:r>
              <a:rPr lang="en-GB" sz="2400" dirty="0">
                <a:solidFill>
                  <a:schemeClr val="accent2">
                    <a:lumMod val="50000"/>
                  </a:schemeClr>
                </a:solidFill>
              </a:rPr>
              <a:t>I look forward to meeting your child to start lessons </a:t>
            </a:r>
            <a:r>
              <a:rPr lang="en-GB" sz="2400">
                <a:solidFill>
                  <a:schemeClr val="accent2">
                    <a:lumMod val="50000"/>
                  </a:schemeClr>
                </a:solidFill>
              </a:rPr>
              <a:t>and helping them </a:t>
            </a:r>
            <a:r>
              <a:rPr lang="en-GB" sz="2400" dirty="0">
                <a:solidFill>
                  <a:schemeClr val="accent2">
                    <a:lumMod val="50000"/>
                  </a:schemeClr>
                </a:solidFill>
              </a:rPr>
              <a:t>begin their musical journey! </a:t>
            </a:r>
          </a:p>
        </p:txBody>
      </p:sp>
    </p:spTree>
    <p:extLst>
      <p:ext uri="{BB962C8B-B14F-4D97-AF65-F5344CB8AC3E}">
        <p14:creationId xmlns:p14="http://schemas.microsoft.com/office/powerpoint/2010/main" val="88902104"/>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TM03457475[[fn=Frame]]</Template>
  <TotalTime>455</TotalTime>
  <Words>685</Words>
  <Application>Microsoft Office PowerPoint</Application>
  <PresentationFormat>Widescreen</PresentationFormat>
  <Paragraphs>72</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Corbel</vt:lpstr>
      <vt:lpstr>Wingdings 2</vt:lpstr>
      <vt:lpstr>Frame</vt:lpstr>
      <vt:lpstr>An Introduction to Violin &amp; Viola Lessons at St Mary’s</vt:lpstr>
      <vt:lpstr>A little bit about myself</vt:lpstr>
      <vt:lpstr>The violin and viola belong to the string family of instruments</vt:lpstr>
      <vt:lpstr>Violins and violas come in different sizes. You will be measured to see which size you need.  There will be one just right for you!</vt:lpstr>
      <vt:lpstr>Compare the sound of the violin and viola.  The violin and viola each have four strings.  Click on the links to hear the sound of each string!   As you will hear, both instruments have G, D and A. However  the violin has a higher E string and the viola a lower C string.</vt:lpstr>
      <vt:lpstr>First steps……..  When you start learning the violin/viola, we normally begin by plucking the strings. This is known as ‘pizzicato’.   This is followed by learning how to use the bow. This is known as ‘arco’.  Then we learn how to place our fingers on the strings to change the pitch so we can get higher and lower notes.   Please see the examples  and click on the links to the right showing these techniques.</vt:lpstr>
      <vt:lpstr>There are lots of different effects  we can obtain on the violin and viola. Here are some of them. Please click on the links to see two of them…..</vt:lpstr>
      <vt:lpstr>Playing in an Orchestra</vt:lpstr>
      <vt:lpstr> To find out more……        Sign up for lessons - lots of fun in store!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Introduction to Violin &amp; Viola Lessons at St Mary’s</dc:title>
  <dc:creator>Nicholas Kershaw</dc:creator>
  <cp:lastModifiedBy>Nicholas Kershaw</cp:lastModifiedBy>
  <cp:revision>32</cp:revision>
  <dcterms:created xsi:type="dcterms:W3CDTF">2020-06-01T13:46:43Z</dcterms:created>
  <dcterms:modified xsi:type="dcterms:W3CDTF">2020-06-02T11:17:32Z</dcterms:modified>
</cp:coreProperties>
</file>