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369" r:id="rId2"/>
    <p:sldId id="267" r:id="rId3"/>
    <p:sldId id="388" r:id="rId4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26" autoAdjust="0"/>
    <p:restoredTop sz="93701" autoAdjust="0"/>
  </p:normalViewPr>
  <p:slideViewPr>
    <p:cSldViewPr>
      <p:cViewPr varScale="1">
        <p:scale>
          <a:sx n="36" d="100"/>
          <a:sy n="36" d="100"/>
        </p:scale>
        <p:origin x="142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3" y="23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23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A4668D-B5C3-4F8D-B825-6B55A7DD0ECC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73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3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F3E1EA-A7A6-4993-BCE9-8FD8B7706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038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DCD97-53BE-4CDF-885E-A7E5F2AAF33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3AE2E-B4A0-4645-AE8F-EE9C29E99D4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wmf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wmf"/><Relationship Id="rId15" Type="http://schemas.openxmlformats.org/officeDocument/2006/relationships/image" Target="../media/image14.jp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Language Term 1</a:t>
            </a:r>
          </a:p>
        </p:txBody>
      </p:sp>
      <p:sp>
        <p:nvSpPr>
          <p:cNvPr id="3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B9040-3328-41BE-BDDF-F37627EBAF93}" type="slidenum">
              <a:rPr lang="en-US"/>
              <a:pPr/>
              <a:t>1</a:t>
            </a:fld>
            <a:endParaRPr lang="en-US"/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40104" y="1373141"/>
            <a:ext cx="2527559" cy="35344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sz="36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err="1" smtClean="0"/>
              <a:t>Dans</a:t>
            </a:r>
            <a:r>
              <a:rPr lang="en-GB" sz="2800" dirty="0" smtClean="0"/>
              <a:t> </a:t>
            </a:r>
            <a:r>
              <a:rPr lang="en-GB" sz="2800" dirty="0"/>
              <a:t>la </a:t>
            </a:r>
            <a:r>
              <a:rPr lang="en-GB" sz="2800" dirty="0" err="1" smtClean="0"/>
              <a:t>forêt</a:t>
            </a:r>
            <a:endParaRPr lang="en-GB" sz="2800" dirty="0"/>
          </a:p>
          <a:p>
            <a:r>
              <a:rPr lang="en-GB" sz="2800" dirty="0"/>
              <a:t> </a:t>
            </a:r>
            <a:r>
              <a:rPr lang="en-GB" sz="2800" dirty="0" err="1"/>
              <a:t>tropicale</a:t>
            </a:r>
            <a:endParaRPr lang="en-GB" sz="2800" dirty="0"/>
          </a:p>
          <a:p>
            <a:endParaRPr lang="en-GB" sz="3600" dirty="0"/>
          </a:p>
          <a:p>
            <a:r>
              <a:rPr lang="en-GB" sz="2800" dirty="0" err="1" smtClean="0"/>
              <a:t>Dans</a:t>
            </a:r>
            <a:r>
              <a:rPr lang="en-GB" sz="2800" dirty="0" smtClean="0"/>
              <a:t> la </a:t>
            </a:r>
          </a:p>
          <a:p>
            <a:r>
              <a:rPr lang="en-GB" sz="2800" dirty="0" err="1" smtClean="0"/>
              <a:t>canopée</a:t>
            </a:r>
            <a:endParaRPr lang="en-GB" sz="2800" dirty="0" smtClean="0"/>
          </a:p>
          <a:p>
            <a:endParaRPr lang="en-GB" sz="3200" dirty="0" smtClean="0"/>
          </a:p>
          <a:p>
            <a:r>
              <a:rPr lang="en-GB" sz="2800" dirty="0" err="1" smtClean="0"/>
              <a:t>Dans</a:t>
            </a:r>
            <a:r>
              <a:rPr lang="en-GB" sz="2800" dirty="0" smtClean="0"/>
              <a:t> la </a:t>
            </a:r>
          </a:p>
          <a:p>
            <a:r>
              <a:rPr lang="en-GB" sz="2800" dirty="0" err="1" smtClean="0"/>
              <a:t>riviére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Sur le sol</a:t>
            </a:r>
          </a:p>
          <a:p>
            <a:endParaRPr lang="en-GB" sz="3600" dirty="0"/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-72343" y="585782"/>
            <a:ext cx="17145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(Adverb of place)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2413877" y="1079810"/>
            <a:ext cx="18716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(verb)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6072198" y="428604"/>
            <a:ext cx="246061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(noun)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2567516" y="1511337"/>
            <a:ext cx="1728787" cy="19389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dirty="0" err="1">
                <a:latin typeface="Comic Sans MS" pitchFamily="66" charset="0"/>
              </a:rPr>
              <a:t>il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dirty="0" smtClean="0">
                <a:latin typeface="Comic Sans MS" pitchFamily="66" charset="0"/>
              </a:rPr>
              <a:t>a = there is</a:t>
            </a:r>
            <a:endParaRPr lang="en-GB" sz="2400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en-GB" sz="2400" dirty="0">
                <a:latin typeface="Comic Sans MS" pitchFamily="66" charset="0"/>
              </a:rPr>
              <a:t>je </a:t>
            </a:r>
            <a:r>
              <a:rPr lang="en-GB" sz="2400" dirty="0" err="1">
                <a:latin typeface="Comic Sans MS" pitchFamily="66" charset="0"/>
              </a:rPr>
              <a:t>vois</a:t>
            </a:r>
            <a:endParaRPr lang="en-GB" sz="2400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en-GB" sz="2400" dirty="0" err="1">
                <a:latin typeface="Comic Sans MS" pitchFamily="66" charset="0"/>
              </a:rPr>
              <a:t>j’entends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70682" name="Text Box 26"/>
          <p:cNvSpPr txBox="1">
            <a:spLocks noChangeArrowheads="1"/>
          </p:cNvSpPr>
          <p:nvPr/>
        </p:nvSpPr>
        <p:spPr bwMode="auto">
          <a:xfrm>
            <a:off x="7615614" y="477158"/>
            <a:ext cx="208439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400" dirty="0" smtClean="0">
                <a:latin typeface="Comic Sans MS" pitchFamily="66" charset="0"/>
              </a:rPr>
              <a:t>(adjective)</a:t>
            </a:r>
            <a:endParaRPr lang="en-US" sz="1400" dirty="0">
              <a:latin typeface="Comic Sans MS" pitchFamily="66" charset="0"/>
            </a:endParaRPr>
          </a:p>
        </p:txBody>
      </p:sp>
      <p:grpSp>
        <p:nvGrpSpPr>
          <p:cNvPr id="4" name="Group 34"/>
          <p:cNvGrpSpPr>
            <a:grpSpLocks/>
          </p:cNvGrpSpPr>
          <p:nvPr/>
        </p:nvGrpSpPr>
        <p:grpSpPr bwMode="auto">
          <a:xfrm>
            <a:off x="4286247" y="1571613"/>
            <a:ext cx="1500459" cy="5643602"/>
            <a:chOff x="2903" y="391"/>
            <a:chExt cx="858" cy="3629"/>
          </a:xfrm>
        </p:grpSpPr>
        <p:sp>
          <p:nvSpPr>
            <p:cNvPr id="70684" name="Rectangle 28"/>
            <p:cNvSpPr>
              <a:spLocks noChangeArrowheads="1"/>
            </p:cNvSpPr>
            <p:nvPr/>
          </p:nvSpPr>
          <p:spPr bwMode="auto">
            <a:xfrm>
              <a:off x="2903" y="391"/>
              <a:ext cx="817" cy="362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0685" name="Text Box 29"/>
            <p:cNvSpPr txBox="1">
              <a:spLocks noChangeArrowheads="1"/>
            </p:cNvSpPr>
            <p:nvPr/>
          </p:nvSpPr>
          <p:spPr bwMode="auto">
            <a:xfrm>
              <a:off x="2971" y="1205"/>
              <a:ext cx="680" cy="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000" dirty="0">
                <a:latin typeface="Comic Sans MS" pitchFamily="66" charset="0"/>
              </a:endParaRPr>
            </a:p>
          </p:txBody>
        </p:sp>
        <p:sp>
          <p:nvSpPr>
            <p:cNvPr id="70686" name="Text Box 30"/>
            <p:cNvSpPr txBox="1">
              <a:spLocks noChangeArrowheads="1"/>
            </p:cNvSpPr>
            <p:nvPr/>
          </p:nvSpPr>
          <p:spPr bwMode="auto">
            <a:xfrm>
              <a:off x="2971" y="1549"/>
              <a:ext cx="790" cy="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000" dirty="0" smtClean="0">
                  <a:latin typeface="Comic Sans MS" pitchFamily="66" charset="0"/>
                </a:rPr>
                <a:t> </a:t>
              </a:r>
              <a:endParaRPr lang="en-US" sz="2000" dirty="0">
                <a:latin typeface="Comic Sans MS" pitchFamily="66" charset="0"/>
              </a:endParaRPr>
            </a:p>
          </p:txBody>
        </p:sp>
        <p:sp>
          <p:nvSpPr>
            <p:cNvPr id="70687" name="Text Box 31"/>
            <p:cNvSpPr txBox="1">
              <a:spLocks noChangeArrowheads="1"/>
            </p:cNvSpPr>
            <p:nvPr/>
          </p:nvSpPr>
          <p:spPr bwMode="auto">
            <a:xfrm>
              <a:off x="2971" y="1990"/>
              <a:ext cx="589" cy="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000" dirty="0">
                <a:latin typeface="Comic Sans MS" pitchFamily="66" charset="0"/>
              </a:endParaRPr>
            </a:p>
          </p:txBody>
        </p:sp>
        <p:sp>
          <p:nvSpPr>
            <p:cNvPr id="70688" name="Text Box 32"/>
            <p:cNvSpPr txBox="1">
              <a:spLocks noChangeArrowheads="1"/>
            </p:cNvSpPr>
            <p:nvPr/>
          </p:nvSpPr>
          <p:spPr bwMode="auto">
            <a:xfrm>
              <a:off x="2971" y="2700"/>
              <a:ext cx="680" cy="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000" dirty="0">
                <a:latin typeface="Comic Sans MS" pitchFamily="66" charset="0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328312" y="1614308"/>
            <a:ext cx="1428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</a:t>
            </a:r>
            <a:r>
              <a:rPr lang="en-GB" sz="4000" b="1" dirty="0" smtClean="0"/>
              <a:t>Un(e)</a:t>
            </a:r>
            <a:endParaRPr lang="en-GB" sz="4000" b="1" dirty="0"/>
          </a:p>
        </p:txBody>
      </p:sp>
      <p:grpSp>
        <p:nvGrpSpPr>
          <p:cNvPr id="42" name="Group 47"/>
          <p:cNvGrpSpPr>
            <a:grpSpLocks/>
          </p:cNvGrpSpPr>
          <p:nvPr/>
        </p:nvGrpSpPr>
        <p:grpSpPr bwMode="auto">
          <a:xfrm>
            <a:off x="8358214" y="842998"/>
            <a:ext cx="785786" cy="5857916"/>
            <a:chOff x="4830" y="391"/>
            <a:chExt cx="817" cy="3629"/>
          </a:xfrm>
        </p:grpSpPr>
        <p:sp>
          <p:nvSpPr>
            <p:cNvPr id="43" name="Rectangle 48"/>
            <p:cNvSpPr>
              <a:spLocks noChangeArrowheads="1"/>
            </p:cNvSpPr>
            <p:nvPr/>
          </p:nvSpPr>
          <p:spPr bwMode="auto">
            <a:xfrm>
              <a:off x="4830" y="391"/>
              <a:ext cx="817" cy="362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44" name="Group 49"/>
            <p:cNvGrpSpPr>
              <a:grpSpLocks/>
            </p:cNvGrpSpPr>
            <p:nvPr/>
          </p:nvGrpSpPr>
          <p:grpSpPr bwMode="auto">
            <a:xfrm>
              <a:off x="4955" y="449"/>
              <a:ext cx="597" cy="3479"/>
              <a:chOff x="4955" y="449"/>
              <a:chExt cx="597" cy="3479"/>
            </a:xfrm>
          </p:grpSpPr>
          <p:sp>
            <p:nvSpPr>
              <p:cNvPr id="45" name="Rectangle 50"/>
              <p:cNvSpPr>
                <a:spLocks noChangeArrowheads="1"/>
              </p:cNvSpPr>
              <p:nvPr/>
            </p:nvSpPr>
            <p:spPr bwMode="auto">
              <a:xfrm>
                <a:off x="5011" y="449"/>
                <a:ext cx="454" cy="397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6" name="Rectangle 51"/>
              <p:cNvSpPr>
                <a:spLocks noChangeArrowheads="1"/>
              </p:cNvSpPr>
              <p:nvPr/>
            </p:nvSpPr>
            <p:spPr bwMode="auto">
              <a:xfrm>
                <a:off x="5011" y="957"/>
                <a:ext cx="541" cy="491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7" name="Rectangle 52"/>
              <p:cNvSpPr>
                <a:spLocks noChangeArrowheads="1"/>
              </p:cNvSpPr>
              <p:nvPr/>
            </p:nvSpPr>
            <p:spPr bwMode="auto">
              <a:xfrm>
                <a:off x="5011" y="1585"/>
                <a:ext cx="541" cy="547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8" name="Rectangle 53"/>
              <p:cNvSpPr>
                <a:spLocks noChangeArrowheads="1"/>
              </p:cNvSpPr>
              <p:nvPr/>
            </p:nvSpPr>
            <p:spPr bwMode="auto">
              <a:xfrm>
                <a:off x="5011" y="2277"/>
                <a:ext cx="541" cy="453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9" name="Rectangle 54"/>
              <p:cNvSpPr>
                <a:spLocks noChangeArrowheads="1"/>
              </p:cNvSpPr>
              <p:nvPr/>
            </p:nvSpPr>
            <p:spPr bwMode="auto">
              <a:xfrm>
                <a:off x="5011" y="2876"/>
                <a:ext cx="541" cy="453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50" name="Rectangle 55"/>
              <p:cNvSpPr>
                <a:spLocks noChangeArrowheads="1"/>
              </p:cNvSpPr>
              <p:nvPr/>
            </p:nvSpPr>
            <p:spPr bwMode="auto">
              <a:xfrm>
                <a:off x="4955" y="3475"/>
                <a:ext cx="597" cy="453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52" name="TextBox 51"/>
          <p:cNvSpPr txBox="1"/>
          <p:nvPr/>
        </p:nvSpPr>
        <p:spPr>
          <a:xfrm>
            <a:off x="6434008" y="3201448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escargot      (m)</a:t>
            </a:r>
            <a:endParaRPr lang="en-GB" dirty="0"/>
          </a:p>
        </p:txBody>
      </p:sp>
      <p:sp>
        <p:nvSpPr>
          <p:cNvPr id="53" name="TextBox 52"/>
          <p:cNvSpPr txBox="1"/>
          <p:nvPr/>
        </p:nvSpPr>
        <p:spPr>
          <a:xfrm>
            <a:off x="6186771" y="3888761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dirty="0" err="1" smtClean="0"/>
              <a:t>gorille</a:t>
            </a:r>
            <a:r>
              <a:rPr lang="en-GB" dirty="0" smtClean="0"/>
              <a:t> (m)</a:t>
            </a:r>
            <a:endParaRPr lang="en-GB" dirty="0"/>
          </a:p>
        </p:txBody>
      </p:sp>
      <p:sp>
        <p:nvSpPr>
          <p:cNvPr id="54" name="TextBox 53"/>
          <p:cNvSpPr txBox="1"/>
          <p:nvPr/>
        </p:nvSpPr>
        <p:spPr>
          <a:xfrm>
            <a:off x="7324823" y="1904355"/>
            <a:ext cx="11430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 err="1" smtClean="0"/>
              <a:t>rainette</a:t>
            </a:r>
            <a:r>
              <a:rPr lang="en-GB" dirty="0" smtClean="0"/>
              <a:t> (f)</a:t>
            </a:r>
            <a:endParaRPr lang="en-GB" dirty="0"/>
          </a:p>
        </p:txBody>
      </p:sp>
      <p:sp>
        <p:nvSpPr>
          <p:cNvPr id="55" name="TextBox 54"/>
          <p:cNvSpPr txBox="1"/>
          <p:nvPr/>
        </p:nvSpPr>
        <p:spPr>
          <a:xfrm>
            <a:off x="6289347" y="5421465"/>
            <a:ext cx="931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piranha (m)</a:t>
            </a:r>
            <a:endParaRPr lang="en-GB" dirty="0"/>
          </a:p>
        </p:txBody>
      </p:sp>
      <p:sp>
        <p:nvSpPr>
          <p:cNvPr id="56" name="TextBox 55"/>
          <p:cNvSpPr txBox="1"/>
          <p:nvPr/>
        </p:nvSpPr>
        <p:spPr>
          <a:xfrm>
            <a:off x="5799668" y="1559909"/>
            <a:ext cx="1474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  <a:r>
              <a:rPr lang="en-GB" dirty="0" smtClean="0"/>
              <a:t>naconda (m)</a:t>
            </a:r>
            <a:endParaRPr lang="en-GB" dirty="0"/>
          </a:p>
        </p:txBody>
      </p:sp>
      <p:sp>
        <p:nvSpPr>
          <p:cNvPr id="57" name="TextBox 56"/>
          <p:cNvSpPr txBox="1"/>
          <p:nvPr/>
        </p:nvSpPr>
        <p:spPr>
          <a:xfrm>
            <a:off x="6929454" y="85723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dirty="0" err="1" smtClean="0"/>
              <a:t>parasseux</a:t>
            </a:r>
            <a:r>
              <a:rPr lang="en-GB" dirty="0" smtClean="0"/>
              <a:t> (m)</a:t>
            </a:r>
            <a:endParaRPr lang="en-GB" dirty="0"/>
          </a:p>
        </p:txBody>
      </p:sp>
      <p:sp>
        <p:nvSpPr>
          <p:cNvPr id="58" name="TextBox 57"/>
          <p:cNvSpPr txBox="1"/>
          <p:nvPr/>
        </p:nvSpPr>
        <p:spPr>
          <a:xfrm>
            <a:off x="8367232" y="1496996"/>
            <a:ext cx="1029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</a:t>
            </a:r>
            <a:r>
              <a:rPr lang="en-GB" smtClean="0"/>
              <a:t>oir(e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59" name="TextBox 58"/>
          <p:cNvSpPr txBox="1"/>
          <p:nvPr/>
        </p:nvSpPr>
        <p:spPr>
          <a:xfrm>
            <a:off x="8189669" y="2452400"/>
            <a:ext cx="125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  <a:r>
              <a:rPr lang="en-GB" dirty="0" smtClean="0"/>
              <a:t>lanc(he)</a:t>
            </a:r>
            <a:endParaRPr lang="en-GB" dirty="0"/>
          </a:p>
        </p:txBody>
      </p:sp>
      <p:sp>
        <p:nvSpPr>
          <p:cNvPr id="60" name="TextBox 59"/>
          <p:cNvSpPr txBox="1"/>
          <p:nvPr/>
        </p:nvSpPr>
        <p:spPr>
          <a:xfrm>
            <a:off x="8342022" y="3588876"/>
            <a:ext cx="113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bleu (e)  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8375478" y="4538286"/>
            <a:ext cx="85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rouge</a:t>
            </a:r>
            <a:endParaRPr lang="en-GB" dirty="0"/>
          </a:p>
        </p:txBody>
      </p:sp>
      <p:sp>
        <p:nvSpPr>
          <p:cNvPr id="62" name="TextBox 61"/>
          <p:cNvSpPr txBox="1"/>
          <p:nvPr/>
        </p:nvSpPr>
        <p:spPr>
          <a:xfrm>
            <a:off x="8333367" y="5521908"/>
            <a:ext cx="1086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vert</a:t>
            </a:r>
            <a:r>
              <a:rPr lang="en-GB" dirty="0" smtClean="0"/>
              <a:t> (e)   </a:t>
            </a:r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8358214" y="6488668"/>
            <a:ext cx="785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jaune</a:t>
            </a:r>
            <a:endParaRPr lang="en-GB" dirty="0"/>
          </a:p>
        </p:txBody>
      </p:sp>
      <p:pic>
        <p:nvPicPr>
          <p:cNvPr id="1026" name="Picture 2" descr="C:\Users\lquick\AppData\Local\Microsoft\Windows\Temporary Internet Files\Content.IE5\UR2KOMRI\MC90043456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1464" y="1142984"/>
            <a:ext cx="995968" cy="827445"/>
          </a:xfrm>
          <a:prstGeom prst="rect">
            <a:avLst/>
          </a:prstGeom>
          <a:noFill/>
        </p:spPr>
      </p:pic>
      <p:pic>
        <p:nvPicPr>
          <p:cNvPr id="1027" name="Picture 3" descr="C:\Users\lquick\AppData\Local\Microsoft\Windows\Temporary Internet Files\Content.IE5\0FACGPYE\MC90023818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17431" y="3225449"/>
            <a:ext cx="1035769" cy="563862"/>
          </a:xfrm>
          <a:prstGeom prst="rect">
            <a:avLst/>
          </a:prstGeom>
          <a:noFill/>
        </p:spPr>
      </p:pic>
      <p:pic>
        <p:nvPicPr>
          <p:cNvPr id="1028" name="Picture 4" descr="C:\Users\lquick\AppData\Local\Microsoft\Windows\Temporary Internet Files\Content.IE5\UR2KOMRI\MP90044657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80396" y="988118"/>
            <a:ext cx="948352" cy="642918"/>
          </a:xfrm>
          <a:prstGeom prst="rect">
            <a:avLst/>
          </a:prstGeom>
          <a:noFill/>
        </p:spPr>
      </p:pic>
      <p:pic>
        <p:nvPicPr>
          <p:cNvPr id="1030" name="Picture 6" descr="C:\Users\lquick\AppData\Local\Microsoft\Windows\Temporary Internet Files\Content.IE5\UR2KOMRI\MC90005735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3218" y="3887371"/>
            <a:ext cx="533323" cy="682610"/>
          </a:xfrm>
          <a:prstGeom prst="rect">
            <a:avLst/>
          </a:prstGeom>
          <a:noFill/>
        </p:spPr>
      </p:pic>
      <p:pic>
        <p:nvPicPr>
          <p:cNvPr id="69" name="Picture 68" descr="red ey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0227" y="2726563"/>
            <a:ext cx="805524" cy="857256"/>
          </a:xfrm>
          <a:prstGeom prst="rect">
            <a:avLst/>
          </a:prstGeom>
        </p:spPr>
      </p:pic>
      <p:pic>
        <p:nvPicPr>
          <p:cNvPr id="1031" name="Picture 7" descr="C:\Users\lquick\AppData\Local\Microsoft\Windows\Temporary Internet Files\Content.IE5\UR2KOMRI\MC900030516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12119" y="5612382"/>
            <a:ext cx="664664" cy="693689"/>
          </a:xfrm>
          <a:prstGeom prst="rect">
            <a:avLst/>
          </a:prstGeom>
          <a:noFill/>
        </p:spPr>
      </p:pic>
      <p:pic>
        <p:nvPicPr>
          <p:cNvPr id="1032" name="Picture 8" descr="C:\Users\lquick\AppData\Local\Microsoft\Windows\Temporary Internet Files\Content.IE5\0FACGPYE\MC900346931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56308" y="3698856"/>
            <a:ext cx="833361" cy="471213"/>
          </a:xfrm>
          <a:prstGeom prst="rect">
            <a:avLst/>
          </a:prstGeom>
          <a:noFill/>
        </p:spPr>
      </p:pic>
      <p:sp>
        <p:nvSpPr>
          <p:cNvPr id="72" name="TextBox 71"/>
          <p:cNvSpPr txBox="1"/>
          <p:nvPr/>
        </p:nvSpPr>
        <p:spPr>
          <a:xfrm>
            <a:off x="7165734" y="4100323"/>
            <a:ext cx="136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dirty="0" err="1" smtClean="0"/>
              <a:t>araignée</a:t>
            </a:r>
            <a:r>
              <a:rPr lang="en-GB" dirty="0"/>
              <a:t> </a:t>
            </a:r>
            <a:r>
              <a:rPr lang="en-GB" dirty="0" smtClean="0"/>
              <a:t>(f)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1303883" y="26894"/>
            <a:ext cx="8072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err="1" smtClean="0">
                <a:latin typeface="Lucida Handwriting" pitchFamily="66" charset="0"/>
              </a:rPr>
              <a:t>Dans</a:t>
            </a:r>
            <a:r>
              <a:rPr lang="en-GB" sz="2400" u="sng" dirty="0" smtClean="0">
                <a:latin typeface="Lucida Handwriting" pitchFamily="66" charset="0"/>
              </a:rPr>
              <a:t> la </a:t>
            </a:r>
            <a:r>
              <a:rPr lang="en-GB" sz="2400" u="sng" dirty="0" err="1" smtClean="0">
                <a:latin typeface="Lucida Handwriting" pitchFamily="66" charset="0"/>
              </a:rPr>
              <a:t>forêt</a:t>
            </a:r>
            <a:r>
              <a:rPr lang="en-GB" sz="2400" u="sng" dirty="0" smtClean="0">
                <a:latin typeface="Lucida Handwriting" pitchFamily="66" charset="0"/>
              </a:rPr>
              <a:t> </a:t>
            </a:r>
            <a:r>
              <a:rPr lang="en-GB" sz="2400" u="sng" dirty="0" err="1" smtClean="0">
                <a:latin typeface="Lucida Handwriting" pitchFamily="66" charset="0"/>
              </a:rPr>
              <a:t>tropicale</a:t>
            </a:r>
            <a:r>
              <a:rPr lang="en-GB" sz="2400" u="sng" dirty="0" smtClean="0">
                <a:latin typeface="Lucida Handwriting" pitchFamily="66" charset="0"/>
              </a:rPr>
              <a:t> </a:t>
            </a:r>
          </a:p>
          <a:p>
            <a:r>
              <a:rPr lang="en-GB" sz="2400" u="sng" dirty="0" smtClean="0">
                <a:latin typeface="Lucida Handwriting" pitchFamily="66" charset="0"/>
              </a:rPr>
              <a:t> Make up some sentences</a:t>
            </a:r>
            <a:endParaRPr lang="en-GB" sz="2400" u="sng" dirty="0">
              <a:latin typeface="Lucida Handwriting" pitchFamily="66" charset="0"/>
            </a:endParaRPr>
          </a:p>
        </p:txBody>
      </p:sp>
      <p:pic>
        <p:nvPicPr>
          <p:cNvPr id="5" name="Picture 3" descr="C:\Users\lquick\AppData\Local\Microsoft\Windows\Temporary Internet Files\Content.IE5\SYNXM3MV\ear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735" y="2994173"/>
            <a:ext cx="392429" cy="39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lquick\AppData\Local\Microsoft\Windows\Temporary Internet Files\Content.IE5\SYNXM3MV\large-Eye-33.3-10886[1].g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46" y="2402728"/>
            <a:ext cx="518111" cy="51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328312" y="842998"/>
            <a:ext cx="1106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article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745" y="4481921"/>
            <a:ext cx="1013881" cy="8861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251590" y="5314416"/>
            <a:ext cx="1496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écureuil</a:t>
            </a:r>
            <a:r>
              <a:rPr lang="en-GB" dirty="0" smtClean="0"/>
              <a:t> </a:t>
            </a:r>
            <a:r>
              <a:rPr lang="en-GB" dirty="0" err="1" smtClean="0"/>
              <a:t>volant</a:t>
            </a:r>
            <a:r>
              <a:rPr lang="en-GB" dirty="0" smtClean="0"/>
              <a:t> (m)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627" y="6092007"/>
            <a:ext cx="1062611" cy="70823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74842" y="6519015"/>
            <a:ext cx="126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</a:t>
            </a:r>
            <a:r>
              <a:rPr lang="en-GB" smtClean="0"/>
              <a:t>oucan </a:t>
            </a:r>
            <a:r>
              <a:rPr lang="en-GB" dirty="0" smtClean="0"/>
              <a:t>(m)</a:t>
            </a:r>
            <a:endParaRPr lang="en-GB" dirty="0"/>
          </a:p>
        </p:txBody>
      </p:sp>
      <p:pic>
        <p:nvPicPr>
          <p:cNvPr id="13" name="Picture 12" descr="&lt;strong&gt;Tropical&lt;/strong&gt; &lt;strong&gt;forest&lt;/strong&gt; - Wikipedia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94" y="2017522"/>
            <a:ext cx="1067565" cy="709041"/>
          </a:xfrm>
          <a:prstGeom prst="rect">
            <a:avLst/>
          </a:prstGeom>
        </p:spPr>
      </p:pic>
      <p:pic>
        <p:nvPicPr>
          <p:cNvPr id="15" name="Picture 14" descr="Well lit understorey areas due to overcast clouds creating ...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024" y="2882432"/>
            <a:ext cx="1143355" cy="857516"/>
          </a:xfrm>
          <a:prstGeom prst="rect">
            <a:avLst/>
          </a:prstGeom>
        </p:spPr>
      </p:pic>
      <p:pic>
        <p:nvPicPr>
          <p:cNvPr id="16" name="Picture 15" descr="&lt;strong&gt;Amazon River&lt;/strong&gt; - Wikipedia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407" y="4268261"/>
            <a:ext cx="2438400" cy="932688"/>
          </a:xfrm>
          <a:prstGeom prst="rect">
            <a:avLst/>
          </a:prstGeom>
        </p:spPr>
      </p:pic>
      <p:pic>
        <p:nvPicPr>
          <p:cNvPr id="17" name="Picture 16" descr="Free Images : nature, grass, ground, lawn, leaf, flower ...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475" y="5409037"/>
            <a:ext cx="1961995" cy="918868"/>
          </a:xfrm>
          <a:prstGeom prst="rect">
            <a:avLst/>
          </a:prstGeom>
        </p:spPr>
      </p:pic>
      <p:pic>
        <p:nvPicPr>
          <p:cNvPr id="14" name="Picture 13" descr="Greed and Resistance in Sarawak’s Rainforest ...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589" y="1892534"/>
            <a:ext cx="1114720" cy="8016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52454" y="2609215"/>
            <a:ext cx="1481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g</a:t>
            </a:r>
            <a:r>
              <a:rPr lang="en-GB" dirty="0" err="1" smtClean="0"/>
              <a:t>renouille</a:t>
            </a:r>
            <a:r>
              <a:rPr lang="en-GB" dirty="0" smtClean="0"/>
              <a:t> volante (f)</a:t>
            </a:r>
            <a:endParaRPr lang="en-GB" dirty="0"/>
          </a:p>
        </p:txBody>
      </p:sp>
      <p:pic>
        <p:nvPicPr>
          <p:cNvPr id="19" name="Picture 18" descr="&lt;strong&gt;Forest&lt;/strong&gt; owlet - Wikipedia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794" y="4471037"/>
            <a:ext cx="670560" cy="100584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86706" y="4600915"/>
            <a:ext cx="900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h</a:t>
            </a:r>
            <a:r>
              <a:rPr lang="en-GB" dirty="0" err="1" smtClean="0"/>
              <a:t>ibou</a:t>
            </a:r>
            <a:r>
              <a:rPr lang="en-GB" dirty="0" smtClean="0"/>
              <a:t> (m)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161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1148802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    “</a:t>
            </a:r>
            <a:r>
              <a:rPr lang="en-GB" dirty="0" err="1" smtClean="0"/>
              <a:t>Que</a:t>
            </a:r>
            <a:r>
              <a:rPr lang="en-GB" dirty="0" smtClean="0"/>
              <a:t> </a:t>
            </a:r>
            <a:r>
              <a:rPr lang="en-GB" dirty="0" err="1" smtClean="0"/>
              <a:t>manges-tu</a:t>
            </a:r>
            <a:r>
              <a:rPr lang="en-GB" dirty="0" smtClean="0"/>
              <a:t>?” </a:t>
            </a:r>
            <a:r>
              <a:rPr lang="en-GB" dirty="0" err="1" smtClean="0"/>
              <a:t>demande</a:t>
            </a:r>
            <a:r>
              <a:rPr lang="en-GB" dirty="0" smtClean="0"/>
              <a:t> Monsieur Lapin</a:t>
            </a:r>
          </a:p>
          <a:p>
            <a:pPr algn="ctr"/>
            <a:r>
              <a:rPr lang="en-GB" dirty="0" smtClean="0"/>
              <a:t>á la </a:t>
            </a:r>
            <a:r>
              <a:rPr lang="en-GB" dirty="0" err="1" smtClean="0"/>
              <a:t>baleine</a:t>
            </a:r>
            <a:r>
              <a:rPr lang="en-GB" dirty="0" smtClean="0"/>
              <a:t>.</a:t>
            </a:r>
          </a:p>
          <a:p>
            <a:pPr algn="ctr"/>
            <a:r>
              <a:rPr lang="en-GB" dirty="0" smtClean="0"/>
              <a:t>“Je mange du </a:t>
            </a:r>
            <a:r>
              <a:rPr lang="en-GB" dirty="0" err="1" smtClean="0"/>
              <a:t>plancton</a:t>
            </a:r>
            <a:r>
              <a:rPr lang="en-GB" dirty="0" smtClean="0"/>
              <a:t>”, </a:t>
            </a:r>
          </a:p>
          <a:p>
            <a:pPr algn="ctr"/>
            <a:r>
              <a:rPr lang="en-GB" dirty="0" err="1" smtClean="0"/>
              <a:t>répond</a:t>
            </a:r>
            <a:r>
              <a:rPr lang="en-GB" dirty="0" smtClean="0"/>
              <a:t> la </a:t>
            </a:r>
            <a:r>
              <a:rPr lang="en-GB" dirty="0" err="1" smtClean="0"/>
              <a:t>baleine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25602" name="Picture 2" descr="http://t0.gstatic.com/images?q=tbn:ANd9GcQGHjncJKkbhf6MDzI8S_LLxCiLX8t5irGnW9RMDB6qzGOOz-Bd6N-7IrBXX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707883"/>
            <a:ext cx="1591257" cy="1571612"/>
          </a:xfrm>
          <a:prstGeom prst="rect">
            <a:avLst/>
          </a:prstGeom>
          <a:noFill/>
        </p:spPr>
      </p:pic>
      <p:pic>
        <p:nvPicPr>
          <p:cNvPr id="25604" name="Picture 4" descr="http://t1.gstatic.com/images?q=tbn:ANd9GcSueyAvf9wvgBWMa5EGPJPL2eQKW7QOvtNHt6xLoCcYYQqOh_e5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0044"/>
            <a:ext cx="1475656" cy="178592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40626" y="2781025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 “</a:t>
            </a:r>
            <a:r>
              <a:rPr lang="en-GB" dirty="0" err="1" smtClean="0"/>
              <a:t>Que</a:t>
            </a:r>
            <a:r>
              <a:rPr lang="en-GB" dirty="0" smtClean="0"/>
              <a:t> </a:t>
            </a:r>
            <a:r>
              <a:rPr lang="en-GB" dirty="0" err="1" smtClean="0"/>
              <a:t>manges-tu</a:t>
            </a:r>
            <a:r>
              <a:rPr lang="en-GB" dirty="0" smtClean="0"/>
              <a:t>?” </a:t>
            </a:r>
            <a:r>
              <a:rPr lang="en-GB" dirty="0" err="1" smtClean="0"/>
              <a:t>demande</a:t>
            </a:r>
            <a:r>
              <a:rPr lang="en-GB" dirty="0" smtClean="0"/>
              <a:t> Monsieur    Lapin au </a:t>
            </a:r>
            <a:r>
              <a:rPr lang="en-GB" dirty="0" err="1" smtClean="0"/>
              <a:t>poisson</a:t>
            </a:r>
            <a:r>
              <a:rPr lang="en-GB" dirty="0" smtClean="0"/>
              <a:t>.</a:t>
            </a:r>
          </a:p>
          <a:p>
            <a:r>
              <a:rPr lang="en-GB" dirty="0" smtClean="0"/>
              <a:t>“Je mange des </a:t>
            </a:r>
            <a:r>
              <a:rPr lang="en-GB" dirty="0" err="1" smtClean="0"/>
              <a:t>larves</a:t>
            </a:r>
            <a:r>
              <a:rPr lang="en-GB" dirty="0" smtClean="0"/>
              <a:t>”, </a:t>
            </a:r>
            <a:r>
              <a:rPr lang="en-GB" dirty="0" err="1" smtClean="0"/>
              <a:t>répond</a:t>
            </a:r>
            <a:r>
              <a:rPr lang="en-GB" dirty="0" smtClean="0"/>
              <a:t> le </a:t>
            </a:r>
            <a:r>
              <a:rPr lang="en-GB" dirty="0" err="1" smtClean="0"/>
              <a:t>poisson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6" name="Picture 4" descr="http://t1.gstatic.com/images?q=tbn:ANd9GcSueyAvf9wvgBWMa5EGPJPL2eQKW7QOvtNHt6xLoCcYYQqOh_e5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714488"/>
            <a:ext cx="1285884" cy="1553090"/>
          </a:xfrm>
          <a:prstGeom prst="rect">
            <a:avLst/>
          </a:prstGeom>
          <a:noFill/>
        </p:spPr>
      </p:pic>
      <p:pic>
        <p:nvPicPr>
          <p:cNvPr id="7" name="Picture 6" descr="poiss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06826" y="2279495"/>
            <a:ext cx="1560065" cy="1512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33386" y="5678548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 “</a:t>
            </a:r>
            <a:r>
              <a:rPr lang="en-GB" dirty="0" err="1" smtClean="0"/>
              <a:t>Que</a:t>
            </a:r>
            <a:r>
              <a:rPr lang="en-GB" dirty="0" smtClean="0"/>
              <a:t> </a:t>
            </a:r>
            <a:r>
              <a:rPr lang="en-GB" dirty="0" err="1" smtClean="0"/>
              <a:t>manges-tu</a:t>
            </a:r>
            <a:r>
              <a:rPr lang="en-GB" dirty="0" smtClean="0"/>
              <a:t>?” </a:t>
            </a:r>
            <a:r>
              <a:rPr lang="en-GB" dirty="0" err="1" smtClean="0"/>
              <a:t>demande</a:t>
            </a:r>
            <a:r>
              <a:rPr lang="en-GB" dirty="0" smtClean="0"/>
              <a:t> Monsieur Lapin au </a:t>
            </a:r>
            <a:r>
              <a:rPr lang="en-GB" dirty="0" err="1" smtClean="0"/>
              <a:t>renard</a:t>
            </a:r>
            <a:r>
              <a:rPr lang="en-GB" dirty="0" smtClean="0"/>
              <a:t>.</a:t>
            </a:r>
          </a:p>
          <a:p>
            <a:pPr algn="ctr"/>
            <a:r>
              <a:rPr lang="en-GB" dirty="0" smtClean="0"/>
              <a:t>“Je mange du lapin”, </a:t>
            </a:r>
            <a:r>
              <a:rPr lang="en-GB" dirty="0" err="1" smtClean="0"/>
              <a:t>répond</a:t>
            </a:r>
            <a:r>
              <a:rPr lang="en-GB" dirty="0" smtClean="0"/>
              <a:t> le </a:t>
            </a:r>
            <a:r>
              <a:rPr lang="en-GB" dirty="0" err="1" smtClean="0"/>
              <a:t>renard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9" name="Picture 4" descr="http://t1.gstatic.com/images?q=tbn:ANd9GcSueyAvf9wvgBWMa5EGPJPL2eQKW7QOvtNHt6xLoCcYYQqOh_e5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214950"/>
            <a:ext cx="1369792" cy="1643050"/>
          </a:xfrm>
          <a:prstGeom prst="rect">
            <a:avLst/>
          </a:prstGeom>
          <a:noFill/>
        </p:spPr>
      </p:pic>
      <p:pic>
        <p:nvPicPr>
          <p:cNvPr id="10" name="Picture 9" descr="renar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15590" y="5268553"/>
            <a:ext cx="1766846" cy="149168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19859" y="3853645"/>
            <a:ext cx="4429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“</a:t>
            </a:r>
            <a:r>
              <a:rPr lang="en-GB" dirty="0" err="1" smtClean="0"/>
              <a:t>Que</a:t>
            </a:r>
            <a:r>
              <a:rPr lang="en-GB" dirty="0" smtClean="0"/>
              <a:t> </a:t>
            </a:r>
            <a:r>
              <a:rPr lang="en-GB" dirty="0" err="1" smtClean="0"/>
              <a:t>manges-tu</a:t>
            </a:r>
            <a:r>
              <a:rPr lang="en-GB" dirty="0" smtClean="0"/>
              <a:t>?” </a:t>
            </a:r>
            <a:r>
              <a:rPr lang="en-GB" dirty="0" err="1" smtClean="0"/>
              <a:t>demande</a:t>
            </a:r>
            <a:r>
              <a:rPr lang="en-GB" dirty="0" smtClean="0"/>
              <a:t> Monsieur    Lapin au </a:t>
            </a:r>
            <a:r>
              <a:rPr lang="en-GB" dirty="0" err="1" smtClean="0"/>
              <a:t>cochon</a:t>
            </a:r>
            <a:r>
              <a:rPr lang="en-GB" dirty="0" smtClean="0"/>
              <a:t>.</a:t>
            </a:r>
          </a:p>
          <a:p>
            <a:pPr algn="ctr"/>
            <a:r>
              <a:rPr lang="en-GB" dirty="0" smtClean="0"/>
              <a:t>“Je mange </a:t>
            </a:r>
            <a:r>
              <a:rPr lang="en-GB" dirty="0" err="1" smtClean="0"/>
              <a:t>n’importe</a:t>
            </a:r>
            <a:r>
              <a:rPr lang="en-GB" dirty="0" smtClean="0"/>
              <a:t> quoi”, </a:t>
            </a:r>
            <a:r>
              <a:rPr lang="en-GB" dirty="0" err="1" smtClean="0"/>
              <a:t>répond</a:t>
            </a:r>
            <a:r>
              <a:rPr lang="en-GB" dirty="0" smtClean="0"/>
              <a:t> le </a:t>
            </a:r>
            <a:r>
              <a:rPr lang="en-GB" dirty="0" err="1" smtClean="0"/>
              <a:t>cochon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2" name="Picture 11" descr="cocho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47522" y="3853645"/>
            <a:ext cx="1519369" cy="1485903"/>
          </a:xfrm>
          <a:prstGeom prst="rect">
            <a:avLst/>
          </a:prstGeom>
        </p:spPr>
      </p:pic>
      <p:pic>
        <p:nvPicPr>
          <p:cNvPr id="13" name="Picture 4" descr="http://t1.gstatic.com/images?q=tbn:ANd9GcSueyAvf9wvgBWMa5EGPJPL2eQKW7QOvtNHt6xLoCcYYQqOh_e5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357562"/>
            <a:ext cx="928694" cy="155309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40626" y="0"/>
            <a:ext cx="5279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Translate this text from Bon appétit Monsieur Lapin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16962" y="739623"/>
            <a:ext cx="5997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Il </a:t>
            </a:r>
            <a:r>
              <a:rPr lang="en-GB" sz="3200" dirty="0" smtClean="0">
                <a:solidFill>
                  <a:srgbClr val="FF0000"/>
                </a:solidFill>
              </a:rPr>
              <a:t>ne</a:t>
            </a:r>
            <a:r>
              <a:rPr lang="en-GB" sz="3200" dirty="0" smtClean="0"/>
              <a:t> </a:t>
            </a:r>
            <a:r>
              <a:rPr lang="en-GB" sz="3200" dirty="0" err="1" smtClean="0"/>
              <a:t>danse</a:t>
            </a:r>
            <a:r>
              <a:rPr lang="en-GB" sz="3200" dirty="0" smtClean="0"/>
              <a:t> </a:t>
            </a:r>
            <a:r>
              <a:rPr lang="en-GB" sz="3200" dirty="0" smtClean="0">
                <a:solidFill>
                  <a:srgbClr val="FF0000"/>
                </a:solidFill>
              </a:rPr>
              <a:t>pas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garage.</a:t>
            </a:r>
          </a:p>
          <a:p>
            <a:r>
              <a:rPr lang="en-GB" sz="3200" dirty="0" smtClean="0"/>
              <a:t>Il </a:t>
            </a:r>
            <a:r>
              <a:rPr lang="en-GB" sz="3200" dirty="0" smtClean="0">
                <a:solidFill>
                  <a:srgbClr val="FF0000"/>
                </a:solidFill>
              </a:rPr>
              <a:t>ne</a:t>
            </a:r>
            <a:r>
              <a:rPr lang="en-GB" sz="3200" dirty="0" smtClean="0"/>
              <a:t> vole </a:t>
            </a:r>
            <a:r>
              <a:rPr lang="en-GB" sz="3200" dirty="0" smtClean="0">
                <a:solidFill>
                  <a:srgbClr val="FF0000"/>
                </a:solidFill>
              </a:rPr>
              <a:t>pas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salon.</a:t>
            </a:r>
          </a:p>
          <a:p>
            <a:r>
              <a:rPr lang="en-GB" sz="3200" dirty="0" smtClean="0"/>
              <a:t>Il </a:t>
            </a:r>
            <a:r>
              <a:rPr lang="en-GB" sz="3200" dirty="0" smtClean="0">
                <a:solidFill>
                  <a:srgbClr val="FF0000"/>
                </a:solidFill>
              </a:rPr>
              <a:t>ne</a:t>
            </a:r>
            <a:r>
              <a:rPr lang="en-GB" sz="3200" dirty="0" smtClean="0"/>
              <a:t> </a:t>
            </a:r>
            <a:r>
              <a:rPr lang="en-GB" sz="3200" dirty="0" err="1" smtClean="0"/>
              <a:t>chante</a:t>
            </a:r>
            <a:r>
              <a:rPr lang="en-GB" sz="3200" dirty="0" smtClean="0"/>
              <a:t> </a:t>
            </a:r>
            <a:r>
              <a:rPr lang="en-GB" sz="3200" dirty="0" smtClean="0">
                <a:solidFill>
                  <a:srgbClr val="FF0000"/>
                </a:solidFill>
              </a:rPr>
              <a:t>pas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la cuisine.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2276872"/>
            <a:ext cx="46440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Elle </a:t>
            </a:r>
            <a:r>
              <a:rPr lang="en-GB" sz="3200" dirty="0" err="1" smtClean="0"/>
              <a:t>chante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la cuisine.</a:t>
            </a:r>
          </a:p>
          <a:p>
            <a:r>
              <a:rPr lang="en-GB" sz="3200" dirty="0" smtClean="0"/>
              <a:t>Elle </a:t>
            </a:r>
            <a:r>
              <a:rPr lang="en-GB" sz="3200" dirty="0" err="1" smtClean="0"/>
              <a:t>tricote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la piscine.</a:t>
            </a:r>
          </a:p>
          <a:p>
            <a:r>
              <a:rPr lang="en-GB" sz="3200" dirty="0" smtClean="0"/>
              <a:t>Elle </a:t>
            </a:r>
            <a:r>
              <a:rPr lang="en-GB" sz="3200" dirty="0" err="1" smtClean="0"/>
              <a:t>nage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salon.</a:t>
            </a:r>
            <a:endParaRPr lang="en-GB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851920" y="3389352"/>
            <a:ext cx="572795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sz="3200" dirty="0" smtClean="0"/>
              <a:t>Il </a:t>
            </a:r>
            <a:r>
              <a:rPr lang="en-GB" sz="3200" dirty="0" err="1" smtClean="0"/>
              <a:t>danse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la piscine.</a:t>
            </a:r>
          </a:p>
          <a:p>
            <a:r>
              <a:rPr lang="en-GB" sz="3200" dirty="0" smtClean="0"/>
              <a:t>Il </a:t>
            </a:r>
            <a:r>
              <a:rPr lang="en-GB" sz="3200" dirty="0" err="1" smtClean="0"/>
              <a:t>chante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</a:t>
            </a:r>
            <a:r>
              <a:rPr lang="en-GB" sz="3200" dirty="0" err="1" smtClean="0"/>
              <a:t>poirier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Il </a:t>
            </a:r>
            <a:r>
              <a:rPr lang="en-GB" sz="3200" dirty="0" smtClean="0">
                <a:solidFill>
                  <a:srgbClr val="FF0000"/>
                </a:solidFill>
              </a:rPr>
              <a:t>ne</a:t>
            </a:r>
            <a:r>
              <a:rPr lang="en-GB" sz="3200" dirty="0" smtClean="0"/>
              <a:t> </a:t>
            </a:r>
            <a:r>
              <a:rPr lang="en-GB" sz="3200" dirty="0" err="1" smtClean="0"/>
              <a:t>tricote</a:t>
            </a:r>
            <a:r>
              <a:rPr lang="en-GB" sz="3200" dirty="0" smtClean="0"/>
              <a:t> </a:t>
            </a:r>
            <a:r>
              <a:rPr lang="en-GB" sz="3200" dirty="0" smtClean="0">
                <a:solidFill>
                  <a:srgbClr val="FF0000"/>
                </a:solidFill>
              </a:rPr>
              <a:t>pas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garage.</a:t>
            </a:r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51520" y="4989929"/>
            <a:ext cx="546974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sz="3200" dirty="0" smtClean="0"/>
              <a:t>Il </a:t>
            </a:r>
            <a:r>
              <a:rPr lang="en-GB" sz="3200" dirty="0" err="1" smtClean="0"/>
              <a:t>tricote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garage.</a:t>
            </a:r>
          </a:p>
          <a:p>
            <a:r>
              <a:rPr lang="en-GB" sz="3200" dirty="0" smtClean="0"/>
              <a:t>Il </a:t>
            </a:r>
            <a:r>
              <a:rPr lang="en-GB" sz="3200" dirty="0" smtClean="0">
                <a:solidFill>
                  <a:srgbClr val="FF0000"/>
                </a:solidFill>
              </a:rPr>
              <a:t>ne</a:t>
            </a:r>
            <a:r>
              <a:rPr lang="en-GB" sz="3200" dirty="0" smtClean="0"/>
              <a:t> </a:t>
            </a:r>
            <a:r>
              <a:rPr lang="en-GB" sz="3200" dirty="0" err="1" smtClean="0"/>
              <a:t>chante</a:t>
            </a:r>
            <a:r>
              <a:rPr lang="en-GB" sz="3200" dirty="0" smtClean="0"/>
              <a:t> </a:t>
            </a:r>
            <a:r>
              <a:rPr lang="en-GB" sz="3200" dirty="0" smtClean="0">
                <a:solidFill>
                  <a:srgbClr val="FF0000"/>
                </a:solidFill>
              </a:rPr>
              <a:t>pas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salon.</a:t>
            </a:r>
          </a:p>
          <a:p>
            <a:r>
              <a:rPr lang="en-GB" sz="3200" dirty="0" smtClean="0"/>
              <a:t>Il </a:t>
            </a:r>
            <a:r>
              <a:rPr lang="en-GB" sz="3200" dirty="0" smtClean="0">
                <a:solidFill>
                  <a:srgbClr val="FF0000"/>
                </a:solidFill>
              </a:rPr>
              <a:t>ne</a:t>
            </a:r>
            <a:r>
              <a:rPr lang="en-GB" sz="3200" dirty="0" smtClean="0"/>
              <a:t> </a:t>
            </a:r>
            <a:r>
              <a:rPr lang="en-GB" sz="3200" dirty="0" err="1" smtClean="0"/>
              <a:t>danse</a:t>
            </a:r>
            <a:r>
              <a:rPr lang="en-GB" sz="3200" dirty="0" smtClean="0"/>
              <a:t> </a:t>
            </a:r>
            <a:r>
              <a:rPr lang="en-GB" sz="3200" dirty="0" smtClean="0">
                <a:solidFill>
                  <a:srgbClr val="FF0000"/>
                </a:solidFill>
              </a:rPr>
              <a:t>pas</a:t>
            </a:r>
            <a:r>
              <a:rPr lang="en-GB" sz="3200" dirty="0" smtClean="0"/>
              <a:t> </a:t>
            </a:r>
            <a:r>
              <a:rPr lang="en-GB" sz="3200" dirty="0" err="1" smtClean="0"/>
              <a:t>dans</a:t>
            </a:r>
            <a:r>
              <a:rPr lang="en-GB" sz="3200" dirty="0" smtClean="0"/>
              <a:t> le garage.</a:t>
            </a:r>
            <a:endParaRPr lang="en-GB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0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Translate these sentences and then write some </a:t>
            </a:r>
            <a:r>
              <a:rPr lang="en-GB" smtClean="0"/>
              <a:t>of your own.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22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3209</TotalTime>
  <Words>307</Words>
  <Application>Microsoft Office PowerPoint</Application>
  <PresentationFormat>On-screen Show (4:3)</PresentationFormat>
  <Paragraphs>73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Comic Sans MS</vt:lpstr>
      <vt:lpstr>Lucida Handwriting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THEQUICKS</dc:creator>
  <cp:lastModifiedBy>lquick</cp:lastModifiedBy>
  <cp:revision>290</cp:revision>
  <cp:lastPrinted>2020-03-04T08:29:53Z</cp:lastPrinted>
  <dcterms:created xsi:type="dcterms:W3CDTF">2014-02-24T11:24:57Z</dcterms:created>
  <dcterms:modified xsi:type="dcterms:W3CDTF">2020-03-18T20:25:12Z</dcterms:modified>
</cp:coreProperties>
</file>