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8" r:id="rId3"/>
    <p:sldId id="279" r:id="rId4"/>
    <p:sldId id="289" r:id="rId5"/>
    <p:sldId id="290" r:id="rId6"/>
    <p:sldId id="282" r:id="rId7"/>
    <p:sldId id="284" r:id="rId8"/>
    <p:sldId id="288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BCB9"/>
    <a:srgbClr val="009285"/>
    <a:srgbClr val="20BDBD"/>
    <a:srgbClr val="ED74A9"/>
    <a:srgbClr val="87BD31"/>
    <a:srgbClr val="CA4692"/>
    <a:srgbClr val="88CBC2"/>
    <a:srgbClr val="E9C402"/>
    <a:srgbClr val="FAB001"/>
    <a:srgbClr val="FFE4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68" y="60"/>
      </p:cViewPr>
      <p:guideLst>
        <p:guide orient="horz" pos="2160"/>
        <p:guide pos="2880"/>
        <p:guide pos="340"/>
        <p:guide orient="horz" pos="3952"/>
        <p:guide pos="5443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6-white-rose-maths-resources-key-stage-1-year-1-year-2/autumn-block-2-addition-subtraction-multiplication-and-division-year-6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6-white-rose-maths-resources-key-stage-1-year-1-year-2/autumn-block-2-addition-subtraction-multiplication-and-division-year-6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Perform mental calculations, including with mixed operations and large numbers.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16923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16923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341438"/>
            <a:ext cx="7632700" cy="699404"/>
          </a:xfrm>
          <a:prstGeom prst="rect">
            <a:avLst/>
          </a:prstGeom>
          <a:solidFill>
            <a:srgbClr val="ED74A9"/>
          </a:solidFill>
          <a:ln w="28575">
            <a:noFill/>
          </a:ln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Explain how you could use mental methods in order </a:t>
            </a:r>
            <a:r>
              <a:rPr lang="en-GB" b="1" dirty="0" smtClean="0">
                <a:solidFill>
                  <a:schemeClr val="bg1"/>
                </a:solidFill>
              </a:rPr>
              <a:t/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to solve </a:t>
            </a:r>
            <a:r>
              <a:rPr lang="en-GB" b="1" dirty="0">
                <a:solidFill>
                  <a:schemeClr val="bg1"/>
                </a:solidFill>
              </a:rPr>
              <a:t>this calculation in the most efficient way. 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040842"/>
            <a:ext cx="7632700" cy="1388158"/>
          </a:xfrm>
          <a:prstGeom prst="rect">
            <a:avLst/>
          </a:prstGeom>
          <a:solidFill>
            <a:srgbClr val="88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830846" y="2373955"/>
            <a:ext cx="5671641" cy="721700"/>
          </a:xfrm>
          <a:prstGeom prst="rect">
            <a:avLst/>
          </a:prstGeom>
          <a:solidFill>
            <a:srgbClr val="009285"/>
          </a:solidFill>
          <a:ln w="28575">
            <a:solidFill>
              <a:schemeClr val="tx1"/>
            </a:solidFill>
          </a:ln>
        </p:spPr>
        <p:txBody>
          <a:bodyPr wrap="square" lIns="108000" tIns="144000" rIns="108000" bIns="14400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12 499 + 2500 + 12 501 = 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54683" y="2446774"/>
            <a:ext cx="1368639" cy="57629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 algn="ctr"/>
            <a:endParaRPr lang="en-GB" sz="2800" b="1" dirty="0">
              <a:solidFill>
                <a:srgbClr val="87BD3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5650" y="3594917"/>
            <a:ext cx="7622397" cy="156117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/>
              <a:t>12 000 + 2500 + 12 000 = </a:t>
            </a:r>
            <a:r>
              <a:rPr lang="en-GB" sz="2400" dirty="0" smtClean="0"/>
              <a:t>26 500</a:t>
            </a:r>
          </a:p>
          <a:p>
            <a:pPr>
              <a:spcAft>
                <a:spcPts val="1200"/>
              </a:spcAft>
            </a:pPr>
            <a:r>
              <a:rPr lang="en-GB" sz="2400" dirty="0"/>
              <a:t>499 + 501 = </a:t>
            </a:r>
            <a:r>
              <a:rPr lang="en-GB" sz="2400" dirty="0" smtClean="0"/>
              <a:t>1000</a:t>
            </a:r>
          </a:p>
          <a:p>
            <a:pPr>
              <a:spcAft>
                <a:spcPts val="1200"/>
              </a:spcAft>
            </a:pPr>
            <a:r>
              <a:rPr lang="en-GB" sz="2400" dirty="0"/>
              <a:t>26 500 + 1000 = 27 </a:t>
            </a:r>
            <a:r>
              <a:rPr lang="en-GB" sz="2400" dirty="0" smtClean="0"/>
              <a:t>500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054682" y="2446774"/>
            <a:ext cx="1368639" cy="57629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87BD31"/>
                </a:solidFill>
              </a:rPr>
              <a:t>27 500</a:t>
            </a:r>
            <a:endParaRPr lang="en-GB" sz="2800" b="1" dirty="0">
              <a:solidFill>
                <a:srgbClr val="87BD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16923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16923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341438"/>
            <a:ext cx="7632700" cy="699404"/>
          </a:xfrm>
          <a:prstGeom prst="rect">
            <a:avLst/>
          </a:prstGeom>
          <a:solidFill>
            <a:srgbClr val="ED74A9"/>
          </a:solidFill>
          <a:ln w="28575">
            <a:noFill/>
          </a:ln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Explain how you could use mental methods in order </a:t>
            </a:r>
            <a:r>
              <a:rPr lang="en-GB" b="1" dirty="0" smtClean="0">
                <a:solidFill>
                  <a:schemeClr val="bg1"/>
                </a:solidFill>
              </a:rPr>
              <a:t/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to solve </a:t>
            </a:r>
            <a:r>
              <a:rPr lang="en-GB" b="1" dirty="0">
                <a:solidFill>
                  <a:schemeClr val="bg1"/>
                </a:solidFill>
              </a:rPr>
              <a:t>this calculation in the most efficient way. 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040842"/>
            <a:ext cx="7632700" cy="1388158"/>
          </a:xfrm>
          <a:prstGeom prst="rect">
            <a:avLst/>
          </a:prstGeom>
          <a:solidFill>
            <a:srgbClr val="88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69344" y="2326702"/>
            <a:ext cx="2812814" cy="794403"/>
          </a:xfrm>
          <a:prstGeom prst="rect">
            <a:avLst/>
          </a:prstGeom>
          <a:solidFill>
            <a:srgbClr val="009285"/>
          </a:solidFill>
          <a:ln w="28575">
            <a:solidFill>
              <a:schemeClr val="tx1"/>
            </a:solidFill>
          </a:ln>
        </p:spPr>
        <p:txBody>
          <a:bodyPr wrap="square" lIns="108000" tIns="180000" rIns="108000" bIns="18000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21 × 99 </a:t>
            </a:r>
            <a:r>
              <a:rPr lang="en-GB" sz="2800" b="1" dirty="0" smtClean="0">
                <a:solidFill>
                  <a:schemeClr val="bg1"/>
                </a:solidFill>
              </a:rPr>
              <a:t>= 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14627" y="2435757"/>
            <a:ext cx="1068682" cy="57629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endParaRPr lang="en-GB" sz="2800" b="1" dirty="0">
              <a:solidFill>
                <a:srgbClr val="87BD3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5953" y="3609425"/>
            <a:ext cx="7622397" cy="103795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/>
              <a:t>21 × 100 = 2100 </a:t>
            </a:r>
          </a:p>
          <a:p>
            <a:pPr>
              <a:spcAft>
                <a:spcPts val="1200"/>
              </a:spcAft>
            </a:pPr>
            <a:r>
              <a:rPr lang="en-GB" sz="2400" dirty="0"/>
              <a:t>2100 – 21 = 2079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14627" y="2435757"/>
            <a:ext cx="1068682" cy="57629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87BD31"/>
                </a:solidFill>
              </a:rPr>
              <a:t>2079</a:t>
            </a:r>
            <a:endParaRPr lang="en-GB" sz="2800" b="1" dirty="0">
              <a:solidFill>
                <a:srgbClr val="87BD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1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55650" y="4847915"/>
            <a:ext cx="7721085" cy="699404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No. </a:t>
            </a:r>
            <a:r>
              <a:rPr lang="en-GB" dirty="0" smtClean="0"/>
              <a:t>If </a:t>
            </a:r>
            <a:r>
              <a:rPr lang="en-GB" dirty="0"/>
              <a:t>we reorder the amounts </a:t>
            </a:r>
            <a:r>
              <a:rPr lang="en-GB" dirty="0" smtClean="0"/>
              <a:t>to </a:t>
            </a:r>
            <a:r>
              <a:rPr lang="en-GB" dirty="0"/>
              <a:t>start with the greatest, and use estimation, we can see </a:t>
            </a:r>
            <a:r>
              <a:rPr lang="en-GB" dirty="0" smtClean="0"/>
              <a:t>that </a:t>
            </a:r>
            <a:r>
              <a:rPr lang="en-GB" dirty="0"/>
              <a:t>the amount will be over £70 (£70.95).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4700" y="1341438"/>
            <a:ext cx="7613650" cy="637849"/>
          </a:xfrm>
          <a:prstGeom prst="rect">
            <a:avLst/>
          </a:prstGeom>
          <a:solidFill>
            <a:schemeClr val="bg1"/>
          </a:solidFill>
          <a:ln w="28575">
            <a:solidFill>
              <a:srgbClr val="ED74A9"/>
            </a:solidFill>
          </a:ln>
        </p:spPr>
        <p:txBody>
          <a:bodyPr wrap="square" lIns="108000" tIns="72000" rIns="108000" bIns="72000" rtlCol="0">
            <a:spAutoFit/>
          </a:bodyPr>
          <a:lstStyle/>
          <a:p>
            <a:r>
              <a:rPr lang="en-GB" sz="1600" dirty="0"/>
              <a:t>Use your estimating skills and mental methods to quickly decide if </a:t>
            </a:r>
            <a:r>
              <a:rPr lang="en-GB" sz="1600" dirty="0" smtClean="0"/>
              <a:t>Anita </a:t>
            </a:r>
            <a:r>
              <a:rPr lang="en-GB" sz="1600" dirty="0"/>
              <a:t>has enough money to buy the items </a:t>
            </a:r>
            <a:r>
              <a:rPr lang="en-GB" sz="1600" dirty="0" smtClean="0"/>
              <a:t>she wants </a:t>
            </a:r>
            <a:r>
              <a:rPr lang="en-GB" sz="1600" dirty="0"/>
              <a:t>from </a:t>
            </a:r>
            <a:r>
              <a:rPr lang="en-GB" sz="1600" dirty="0" smtClean="0"/>
              <a:t>the </a:t>
            </a:r>
            <a:r>
              <a:rPr lang="en-GB" sz="1600" dirty="0"/>
              <a:t>shop.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5650" y="2866551"/>
            <a:ext cx="7586463" cy="1905593"/>
          </a:xfrm>
          <a:prstGeom prst="rect">
            <a:avLst/>
          </a:prstGeom>
          <a:solidFill>
            <a:srgbClr val="88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079" r="52006" b="22893"/>
          <a:stretch/>
        </p:blipFill>
        <p:spPr>
          <a:xfrm>
            <a:off x="6400799" y="1791530"/>
            <a:ext cx="2743201" cy="5076517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416923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16923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2055058"/>
            <a:ext cx="7270750" cy="735722"/>
          </a:xfrm>
          <a:prstGeom prst="rect">
            <a:avLst/>
          </a:prstGeom>
          <a:solidFill>
            <a:srgbClr val="ED74A9"/>
          </a:solidFill>
          <a:ln w="28575">
            <a:noFill/>
          </a:ln>
        </p:spPr>
        <p:txBody>
          <a:bodyPr wrap="square" lIns="108000" tIns="72000" rIns="108000" bIns="72000" rtlCol="0" anchor="ctr">
            <a:no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I have £70. Can I buy </a:t>
            </a:r>
            <a:r>
              <a:rPr lang="en-GB" sz="1600" b="1" dirty="0" smtClean="0">
                <a:solidFill>
                  <a:schemeClr val="bg1"/>
                </a:solidFill>
              </a:rPr>
              <a:t>all these items?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00">
            <a:off x="7407476" y="3394390"/>
            <a:ext cx="596716" cy="1299394"/>
          </a:xfrm>
          <a:prstGeom prst="rect">
            <a:avLst/>
          </a:prstGeom>
        </p:spPr>
      </p:pic>
      <p:sp>
        <p:nvSpPr>
          <p:cNvPr id="19" name="Isosceles Triangle 18"/>
          <p:cNvSpPr/>
          <p:nvPr/>
        </p:nvSpPr>
        <p:spPr>
          <a:xfrm rot="5400000">
            <a:off x="8031382" y="2354209"/>
            <a:ext cx="269103" cy="347211"/>
          </a:xfrm>
          <a:prstGeom prst="triangle">
            <a:avLst>
              <a:gd name="adj" fmla="val 72278"/>
            </a:avLst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nip Same Side Corner Rectangle 21"/>
          <p:cNvSpPr/>
          <p:nvPr/>
        </p:nvSpPr>
        <p:spPr>
          <a:xfrm rot="15651997">
            <a:off x="3262832" y="3016933"/>
            <a:ext cx="396875" cy="812889"/>
          </a:xfrm>
          <a:prstGeom prst="snip2SameRect">
            <a:avLst>
              <a:gd name="adj1" fmla="val 26267"/>
              <a:gd name="adj2" fmla="val 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£1.49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1" name="Snip Same Side Corner Rectangle 30"/>
          <p:cNvSpPr/>
          <p:nvPr/>
        </p:nvSpPr>
        <p:spPr>
          <a:xfrm rot="15353327">
            <a:off x="7228741" y="2861204"/>
            <a:ext cx="396875" cy="812889"/>
          </a:xfrm>
          <a:prstGeom prst="snip2SameRect">
            <a:avLst>
              <a:gd name="adj1" fmla="val 26267"/>
              <a:gd name="adj2" fmla="val 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£1.99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795" y="2912575"/>
            <a:ext cx="1214727" cy="1622231"/>
          </a:xfrm>
          <a:prstGeom prst="rect">
            <a:avLst/>
          </a:prstGeom>
        </p:spPr>
      </p:pic>
      <p:sp>
        <p:nvSpPr>
          <p:cNvPr id="36" name="Snip Same Side Corner Rectangle 35"/>
          <p:cNvSpPr/>
          <p:nvPr/>
        </p:nvSpPr>
        <p:spPr>
          <a:xfrm rot="4970015" flipH="1">
            <a:off x="3206539" y="3931432"/>
            <a:ext cx="396875" cy="880326"/>
          </a:xfrm>
          <a:prstGeom prst="snip2SameRect">
            <a:avLst>
              <a:gd name="adj1" fmla="val 26267"/>
              <a:gd name="adj2" fmla="val 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£14.99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2736642" y="3444770"/>
            <a:ext cx="304800" cy="557842"/>
          </a:xfrm>
          <a:custGeom>
            <a:avLst/>
            <a:gdLst>
              <a:gd name="connsiteX0" fmla="*/ 0 w 304800"/>
              <a:gd name="connsiteY0" fmla="*/ 557842 h 557842"/>
              <a:gd name="connsiteX1" fmla="*/ 253042 w 304800"/>
              <a:gd name="connsiteY1" fmla="*/ 402566 h 557842"/>
              <a:gd name="connsiteX2" fmla="*/ 132272 w 304800"/>
              <a:gd name="connsiteY2" fmla="*/ 126521 h 557842"/>
              <a:gd name="connsiteX3" fmla="*/ 304800 w 304800"/>
              <a:gd name="connsiteY3" fmla="*/ 0 h 55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" h="557842">
                <a:moveTo>
                  <a:pt x="0" y="557842"/>
                </a:moveTo>
                <a:cubicBezTo>
                  <a:pt x="115498" y="516147"/>
                  <a:pt x="230997" y="474453"/>
                  <a:pt x="253042" y="402566"/>
                </a:cubicBezTo>
                <a:cubicBezTo>
                  <a:pt x="275087" y="330679"/>
                  <a:pt x="123646" y="193615"/>
                  <a:pt x="132272" y="126521"/>
                </a:cubicBezTo>
                <a:cubicBezTo>
                  <a:pt x="140898" y="59427"/>
                  <a:pt x="267419" y="19170"/>
                  <a:pt x="304800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reeform 32"/>
          <p:cNvSpPr/>
          <p:nvPr/>
        </p:nvSpPr>
        <p:spPr>
          <a:xfrm>
            <a:off x="3847486" y="4295603"/>
            <a:ext cx="402566" cy="115031"/>
          </a:xfrm>
          <a:custGeom>
            <a:avLst/>
            <a:gdLst>
              <a:gd name="connsiteX0" fmla="*/ 0 w 402566"/>
              <a:gd name="connsiteY0" fmla="*/ 5751 h 115031"/>
              <a:gd name="connsiteX1" fmla="*/ 166777 w 402566"/>
              <a:gd name="connsiteY1" fmla="*/ 115019 h 115031"/>
              <a:gd name="connsiteX2" fmla="*/ 402566 w 402566"/>
              <a:gd name="connsiteY2" fmla="*/ 0 h 115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2566" h="115031">
                <a:moveTo>
                  <a:pt x="0" y="5751"/>
                </a:moveTo>
                <a:cubicBezTo>
                  <a:pt x="49841" y="60864"/>
                  <a:pt x="99683" y="115977"/>
                  <a:pt x="166777" y="115019"/>
                </a:cubicBezTo>
                <a:cubicBezTo>
                  <a:pt x="233871" y="114061"/>
                  <a:pt x="318218" y="57030"/>
                  <a:pt x="402566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 38"/>
          <p:cNvSpPr/>
          <p:nvPr/>
        </p:nvSpPr>
        <p:spPr>
          <a:xfrm rot="20779271">
            <a:off x="7039765" y="3387400"/>
            <a:ext cx="479819" cy="854619"/>
          </a:xfrm>
          <a:custGeom>
            <a:avLst/>
            <a:gdLst>
              <a:gd name="connsiteX0" fmla="*/ 115778 w 497775"/>
              <a:gd name="connsiteY0" fmla="*/ 0 h 945931"/>
              <a:gd name="connsiteX1" fmla="*/ 21185 w 497775"/>
              <a:gd name="connsiteY1" fmla="*/ 493986 h 945931"/>
              <a:gd name="connsiteX2" fmla="*/ 473129 w 497775"/>
              <a:gd name="connsiteY2" fmla="*/ 641131 h 945931"/>
              <a:gd name="connsiteX3" fmla="*/ 441598 w 497775"/>
              <a:gd name="connsiteY3" fmla="*/ 945931 h 945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7775" h="945931">
                <a:moveTo>
                  <a:pt x="115778" y="0"/>
                </a:moveTo>
                <a:cubicBezTo>
                  <a:pt x="38702" y="193565"/>
                  <a:pt x="-38374" y="387131"/>
                  <a:pt x="21185" y="493986"/>
                </a:cubicBezTo>
                <a:cubicBezTo>
                  <a:pt x="80743" y="600841"/>
                  <a:pt x="403060" y="565807"/>
                  <a:pt x="473129" y="641131"/>
                </a:cubicBezTo>
                <a:cubicBezTo>
                  <a:pt x="543198" y="716455"/>
                  <a:pt x="441598" y="945931"/>
                  <a:pt x="441598" y="945931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9471">
            <a:off x="3881733" y="3207183"/>
            <a:ext cx="1223668" cy="1329485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5039112" y="2933539"/>
            <a:ext cx="2209040" cy="1733071"/>
            <a:chOff x="3364174" y="2854917"/>
            <a:chExt cx="2209040" cy="1733071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75690">
              <a:off x="3364174" y="2854917"/>
              <a:ext cx="1266248" cy="1733071"/>
            </a:xfrm>
            <a:prstGeom prst="rect">
              <a:avLst/>
            </a:prstGeom>
          </p:spPr>
        </p:pic>
        <p:sp>
          <p:nvSpPr>
            <p:cNvPr id="40" name="Snip Same Side Corner Rectangle 39"/>
            <p:cNvSpPr/>
            <p:nvPr/>
          </p:nvSpPr>
          <p:spPr>
            <a:xfrm rot="16679362">
              <a:off x="4934613" y="3671858"/>
              <a:ext cx="396875" cy="880326"/>
            </a:xfrm>
            <a:prstGeom prst="snip2SameRect">
              <a:avLst>
                <a:gd name="adj1" fmla="val 26267"/>
                <a:gd name="adj2" fmla="val 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en-GB" b="1" dirty="0" smtClean="0">
                  <a:solidFill>
                    <a:schemeClr val="tx1"/>
                  </a:solidFill>
                </a:rPr>
                <a:t>£47.99</a:t>
              </a:r>
              <a:endParaRPr lang="en-GB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262505" y="3942975"/>
              <a:ext cx="440328" cy="191645"/>
            </a:xfrm>
            <a:custGeom>
              <a:avLst/>
              <a:gdLst>
                <a:gd name="connsiteX0" fmla="*/ 419819 w 419819"/>
                <a:gd name="connsiteY0" fmla="*/ 80513 h 191645"/>
                <a:gd name="connsiteX1" fmla="*/ 86264 w 419819"/>
                <a:gd name="connsiteY1" fmla="*/ 189781 h 191645"/>
                <a:gd name="connsiteX2" fmla="*/ 0 w 419819"/>
                <a:gd name="connsiteY2" fmla="*/ 0 h 19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9819" h="191645">
                  <a:moveTo>
                    <a:pt x="419819" y="80513"/>
                  </a:moveTo>
                  <a:cubicBezTo>
                    <a:pt x="288026" y="141856"/>
                    <a:pt x="156234" y="203200"/>
                    <a:pt x="86264" y="189781"/>
                  </a:cubicBezTo>
                  <a:cubicBezTo>
                    <a:pt x="16294" y="176362"/>
                    <a:pt x="68053" y="107351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Snip Same Side Corner Rectangle 46"/>
          <p:cNvSpPr/>
          <p:nvPr/>
        </p:nvSpPr>
        <p:spPr>
          <a:xfrm rot="5573474" flipH="1">
            <a:off x="1138828" y="2722735"/>
            <a:ext cx="396875" cy="880326"/>
          </a:xfrm>
          <a:prstGeom prst="snip2SameRect">
            <a:avLst>
              <a:gd name="adj1" fmla="val 26267"/>
              <a:gd name="adj2" fmla="val 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£4.49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1715171" y="3170358"/>
            <a:ext cx="260401" cy="569906"/>
          </a:xfrm>
          <a:custGeom>
            <a:avLst/>
            <a:gdLst>
              <a:gd name="connsiteX0" fmla="*/ 85477 w 336846"/>
              <a:gd name="connsiteY0" fmla="*/ 0 h 914400"/>
              <a:gd name="connsiteX1" fmla="*/ 202054 w 336846"/>
              <a:gd name="connsiteY1" fmla="*/ 287800 h 914400"/>
              <a:gd name="connsiteX2" fmla="*/ 1688 w 336846"/>
              <a:gd name="connsiteY2" fmla="*/ 666674 h 914400"/>
              <a:gd name="connsiteX3" fmla="*/ 336846 w 336846"/>
              <a:gd name="connsiteY3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846" h="914400">
                <a:moveTo>
                  <a:pt x="85477" y="0"/>
                </a:moveTo>
                <a:cubicBezTo>
                  <a:pt x="150748" y="88344"/>
                  <a:pt x="216019" y="176688"/>
                  <a:pt x="202054" y="287800"/>
                </a:cubicBezTo>
                <a:cubicBezTo>
                  <a:pt x="188089" y="398912"/>
                  <a:pt x="-20777" y="562241"/>
                  <a:pt x="1688" y="666674"/>
                </a:cubicBezTo>
                <a:cubicBezTo>
                  <a:pt x="24153" y="771107"/>
                  <a:pt x="180499" y="842753"/>
                  <a:pt x="336846" y="9144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9" name="Group 48"/>
          <p:cNvGrpSpPr/>
          <p:nvPr/>
        </p:nvGrpSpPr>
        <p:grpSpPr>
          <a:xfrm rot="156641">
            <a:off x="755515" y="3482896"/>
            <a:ext cx="1437220" cy="1259130"/>
            <a:chOff x="5374935" y="3295310"/>
            <a:chExt cx="1485801" cy="1301691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82461">
              <a:off x="5374935" y="3295310"/>
              <a:ext cx="1485801" cy="1301691"/>
            </a:xfrm>
            <a:prstGeom prst="rect">
              <a:avLst/>
            </a:prstGeom>
          </p:spPr>
        </p:pic>
        <p:sp>
          <p:nvSpPr>
            <p:cNvPr id="51" name="Rectangle 50"/>
            <p:cNvSpPr/>
            <p:nvPr/>
          </p:nvSpPr>
          <p:spPr>
            <a:xfrm>
              <a:off x="5731797" y="3616721"/>
              <a:ext cx="716691" cy="335512"/>
            </a:xfrm>
            <a:prstGeom prst="rect">
              <a:avLst/>
            </a:prstGeom>
            <a:solidFill>
              <a:srgbClr val="50BC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2795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169236" y="670981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169236" y="666647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341438"/>
            <a:ext cx="7632700" cy="699404"/>
          </a:xfrm>
          <a:prstGeom prst="rect">
            <a:avLst/>
          </a:prstGeom>
          <a:solidFill>
            <a:srgbClr val="ED74A9"/>
          </a:solidFill>
          <a:ln w="28575">
            <a:noFill/>
          </a:ln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Explain how you could use mental methods in order </a:t>
            </a:r>
            <a:r>
              <a:rPr lang="en-GB" b="1" dirty="0" smtClean="0">
                <a:solidFill>
                  <a:schemeClr val="bg1"/>
                </a:solidFill>
              </a:rPr>
              <a:t/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to solve </a:t>
            </a:r>
            <a:r>
              <a:rPr lang="en-GB" b="1" dirty="0">
                <a:solidFill>
                  <a:schemeClr val="bg1"/>
                </a:solidFill>
              </a:rPr>
              <a:t>this calculation in the most efficient way.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3419" y="2040842"/>
            <a:ext cx="7632700" cy="966763"/>
          </a:xfrm>
          <a:prstGeom prst="rect">
            <a:avLst/>
          </a:prstGeom>
          <a:solidFill>
            <a:srgbClr val="88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65953" y="3188030"/>
            <a:ext cx="7622397" cy="297643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720" dirty="0" smtClean="0"/>
              <a:t>The </a:t>
            </a:r>
            <a:r>
              <a:rPr lang="en-GB" sz="1720" dirty="0"/>
              <a:t>thousands can quickly be added up mentally: </a:t>
            </a:r>
            <a:endParaRPr lang="en-GB" sz="1720" dirty="0" smtClean="0"/>
          </a:p>
          <a:p>
            <a:pPr>
              <a:spcAft>
                <a:spcPts val="500"/>
              </a:spcAft>
            </a:pPr>
            <a:r>
              <a:rPr lang="en-GB" sz="1720" dirty="0" smtClean="0"/>
              <a:t>1000 </a:t>
            </a:r>
            <a:r>
              <a:rPr lang="en-GB" sz="1720" dirty="0"/>
              <a:t>+ 1000 + 2000 = 4000</a:t>
            </a:r>
          </a:p>
          <a:p>
            <a:pPr>
              <a:spcAft>
                <a:spcPts val="500"/>
              </a:spcAft>
            </a:pPr>
            <a:r>
              <a:rPr lang="en-GB" sz="1720" dirty="0"/>
              <a:t>We are then left with 299 + 201 + </a:t>
            </a:r>
            <a:r>
              <a:rPr lang="en-GB" sz="1720" dirty="0" smtClean="0"/>
              <a:t>499.</a:t>
            </a:r>
            <a:endParaRPr lang="en-GB" sz="1720" dirty="0"/>
          </a:p>
          <a:p>
            <a:pPr>
              <a:spcAft>
                <a:spcPts val="500"/>
              </a:spcAft>
            </a:pPr>
            <a:r>
              <a:rPr lang="en-GB" sz="1720" dirty="0"/>
              <a:t>If we use our number </a:t>
            </a:r>
            <a:r>
              <a:rPr lang="en-GB" sz="1720" dirty="0" smtClean="0"/>
              <a:t>bonds, </a:t>
            </a:r>
            <a:r>
              <a:rPr lang="en-GB" sz="1720" dirty="0"/>
              <a:t>we can see that 299 + 201 = </a:t>
            </a:r>
            <a:r>
              <a:rPr lang="en-GB" sz="1720" dirty="0" smtClean="0"/>
              <a:t>500.</a:t>
            </a:r>
            <a:endParaRPr lang="en-GB" sz="1720" dirty="0"/>
          </a:p>
          <a:p>
            <a:pPr>
              <a:spcAft>
                <a:spcPts val="500"/>
              </a:spcAft>
            </a:pPr>
            <a:r>
              <a:rPr lang="en-GB" sz="1720" dirty="0"/>
              <a:t>We are then left with 499 to add on. As 499 is close to </a:t>
            </a:r>
            <a:r>
              <a:rPr lang="en-GB" sz="1720" dirty="0" smtClean="0"/>
              <a:t>500, </a:t>
            </a:r>
            <a:r>
              <a:rPr lang="en-GB" sz="1720" dirty="0"/>
              <a:t>we can carry out this calculation mentally:</a:t>
            </a:r>
          </a:p>
          <a:p>
            <a:pPr>
              <a:spcAft>
                <a:spcPts val="500"/>
              </a:spcAft>
            </a:pPr>
            <a:r>
              <a:rPr lang="en-GB" sz="1720" dirty="0"/>
              <a:t>500 + 500 = 1000</a:t>
            </a:r>
          </a:p>
          <a:p>
            <a:pPr>
              <a:spcAft>
                <a:spcPts val="500"/>
              </a:spcAft>
            </a:pPr>
            <a:r>
              <a:rPr lang="en-GB" sz="1720" dirty="0"/>
              <a:t>1000 - 1 = 999</a:t>
            </a:r>
          </a:p>
          <a:p>
            <a:pPr>
              <a:spcAft>
                <a:spcPts val="500"/>
              </a:spcAft>
            </a:pPr>
            <a:r>
              <a:rPr lang="en-GB" sz="1720" dirty="0"/>
              <a:t>Our final answer </a:t>
            </a:r>
            <a:r>
              <a:rPr lang="en-GB" sz="1720" dirty="0" smtClean="0"/>
              <a:t>is: </a:t>
            </a:r>
            <a:r>
              <a:rPr lang="en-GB" sz="1720" dirty="0"/>
              <a:t>4000 + 999 = 4999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04466" y="2221267"/>
            <a:ext cx="3330607" cy="576293"/>
          </a:xfrm>
          <a:prstGeom prst="rect">
            <a:avLst/>
          </a:prstGeom>
          <a:solidFill>
            <a:srgbClr val="009285"/>
          </a:solidFill>
          <a:ln w="28575">
            <a:solidFill>
              <a:schemeClr val="tx1"/>
            </a:solidFill>
          </a:ln>
        </p:spPr>
        <p:txBody>
          <a:bodyPr wrap="square" lIns="108000" tIns="72000" rIns="108000" bIns="7200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2299 + 1201 + 1499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169236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169236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74700" y="1341438"/>
            <a:ext cx="7613650" cy="884070"/>
          </a:xfrm>
          <a:prstGeom prst="rect">
            <a:avLst/>
          </a:prstGeom>
          <a:solidFill>
            <a:schemeClr val="bg1"/>
          </a:solidFill>
          <a:ln w="28575">
            <a:solidFill>
              <a:srgbClr val="ED74A9"/>
            </a:solidFill>
          </a:ln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lang="en-GB" sz="1600" dirty="0"/>
              <a:t>When a number from column A is added to or subtracted from a number in column </a:t>
            </a:r>
            <a:r>
              <a:rPr lang="en-GB" sz="1600" dirty="0" smtClean="0"/>
              <a:t>B, </a:t>
            </a:r>
            <a:r>
              <a:rPr lang="en-GB" sz="1600" dirty="0"/>
              <a:t>the answer can be found in column C. All of the answers to these calculations can be found using mental methods of addition and subtraction.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650" y="2225508"/>
            <a:ext cx="7632700" cy="391628"/>
          </a:xfrm>
          <a:prstGeom prst="rect">
            <a:avLst/>
          </a:prstGeom>
          <a:solidFill>
            <a:srgbClr val="ED74A9"/>
          </a:solidFill>
          <a:ln w="28575">
            <a:noFill/>
          </a:ln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Show which numbers match to make a complete calculation.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192591"/>
              </p:ext>
            </p:extLst>
          </p:nvPr>
        </p:nvGraphicFramePr>
        <p:xfrm>
          <a:off x="755650" y="2759526"/>
          <a:ext cx="7632699" cy="241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26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BDB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BDB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BD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60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2501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499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1299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2499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1299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1900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5000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2598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3001</a:t>
                      </a: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108000" marR="108000" marT="72000" marB="720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1773715" y="2795398"/>
            <a:ext cx="556555" cy="545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A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03247" y="2795398"/>
            <a:ext cx="556555" cy="545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B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2779" y="2795398"/>
            <a:ext cx="556555" cy="545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65953" y="5268768"/>
            <a:ext cx="7622397" cy="824057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72000" rIns="108000" bIns="72000">
            <a:noAutofit/>
          </a:bodyPr>
          <a:lstStyle/>
          <a:p>
            <a:pPr algn="ctr">
              <a:spcAft>
                <a:spcPts val="1200"/>
              </a:spcAft>
            </a:pPr>
            <a:endParaRPr lang="en-GB" sz="2000" dirty="0"/>
          </a:p>
        </p:txBody>
      </p:sp>
      <p:sp>
        <p:nvSpPr>
          <p:cNvPr id="15" name="Rectangle 14"/>
          <p:cNvSpPr/>
          <p:nvPr/>
        </p:nvSpPr>
        <p:spPr>
          <a:xfrm>
            <a:off x="4580747" y="5323023"/>
            <a:ext cx="3816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1299 + 1299 = 2598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570622" y="5692355"/>
            <a:ext cx="3817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/>
              <a:t>1900 + 1100 = 3000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74700" y="5323023"/>
            <a:ext cx="3797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/>
              <a:t>2499 + 2501 = 5000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74700" y="5723493"/>
            <a:ext cx="3797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/>
              <a:t>3500 - 499 = 3001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5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9"/>
            <a:ext cx="2722089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9"/>
            <a:ext cx="2722089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9"/>
            <a:ext cx="2722088" cy="38504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/>
          <p:cNvSpPr/>
          <p:nvPr/>
        </p:nvSpPr>
        <p:spPr>
          <a:xfrm>
            <a:off x="447429" y="670981"/>
            <a:ext cx="3721807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Mental Calculations and Estimation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" t="1445" r="52045" b="28353"/>
          <a:stretch/>
        </p:blipFill>
        <p:spPr>
          <a:xfrm rot="1557723">
            <a:off x="2661111" y="2894391"/>
            <a:ext cx="765559" cy="16644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8892"/>
          <a:stretch/>
        </p:blipFill>
        <p:spPr>
          <a:xfrm>
            <a:off x="755650" y="2030898"/>
            <a:ext cx="2110658" cy="2566638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1919" y="1928693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</TotalTime>
  <Words>387</Words>
  <Application>Microsoft Office PowerPoint</Application>
  <PresentationFormat>On-screen Show (4:3)</PresentationFormat>
  <Paragraphs>65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Haigh</dc:creator>
  <cp:lastModifiedBy>glillywhite</cp:lastModifiedBy>
  <cp:revision>24</cp:revision>
  <dcterms:created xsi:type="dcterms:W3CDTF">2019-10-02T09:38:20Z</dcterms:created>
  <dcterms:modified xsi:type="dcterms:W3CDTF">2020-06-04T09:18:47Z</dcterms:modified>
</cp:coreProperties>
</file>