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0"/>
  </p:notesMasterIdLst>
  <p:sldIdLst>
    <p:sldId id="259" r:id="rId3"/>
    <p:sldId id="263" r:id="rId4"/>
    <p:sldId id="257" r:id="rId5"/>
    <p:sldId id="258" r:id="rId6"/>
    <p:sldId id="260" r:id="rId7"/>
    <p:sldId id="261" r:id="rId8"/>
    <p:sldId id="262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5934517-6559-4F2C-8541-6E578DC80222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F640D1A-EF49-45B5-88A5-EED5FDEEFC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67518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smtClean="0"/>
          </a:p>
        </p:txBody>
      </p:sp>
      <p:sp>
        <p:nvSpPr>
          <p:cNvPr id="1024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FF84756-D034-4F1D-9203-AEA1265717A2}" type="slidenum">
              <a:rPr kumimoji="0" lang="en-GB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GB" altLang="en-US" sz="1200" b="0" i="0" u="none" strike="noStrike" kern="120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370531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8C6BA-2853-419C-A503-E8B8028616AA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4C4689-63C1-4BDC-9D30-45E6527128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6273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8C6BA-2853-419C-A503-E8B8028616AA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4C4689-63C1-4BDC-9D30-45E6527128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79892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8C6BA-2853-419C-A503-E8B8028616AA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4C4689-63C1-4BDC-9D30-45E6527128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09326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8C6BA-2853-419C-A503-E8B8028616AA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4C4689-63C1-4BDC-9D30-45E6527128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38393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8C6BA-2853-419C-A503-E8B8028616AA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4C4689-63C1-4BDC-9D30-45E6527128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95408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8C6BA-2853-419C-A503-E8B8028616AA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4C4689-63C1-4BDC-9D30-45E6527128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24907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8C6BA-2853-419C-A503-E8B8028616AA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4C4689-63C1-4BDC-9D30-45E6527128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60403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8C6BA-2853-419C-A503-E8B8028616AA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4C4689-63C1-4BDC-9D30-45E6527128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49852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8C6BA-2853-419C-A503-E8B8028616AA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4C4689-63C1-4BDC-9D30-45E6527128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72065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8C6BA-2853-419C-A503-E8B8028616AA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4C4689-63C1-4BDC-9D30-45E6527128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32479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8C6BA-2853-419C-A503-E8B8028616AA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4C4689-63C1-4BDC-9D30-45E6527128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192045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E1CF7AF-1B31-4618-A0CB-DA944525E696}" type="slidenum">
              <a:rPr lang="en-GB" altLang="en-US" smtClean="0"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GB" alt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681481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0A44B73-9900-4AF9-A93D-05F091E75537}" type="slidenum">
              <a:rPr lang="en-GB" altLang="en-US" smtClean="0"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GB" alt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16353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04F64CE-B477-49CE-8697-ADB89F85029D}" type="slidenum">
              <a:rPr lang="en-GB" altLang="en-US" smtClean="0"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GB" alt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123029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BD9A608-F7D6-4D47-84DC-C576840946CA}" type="slidenum">
              <a:rPr lang="en-GB" altLang="en-US" smtClean="0"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GB" alt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283856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B9C68C1-FAB8-4C55-89C8-4F7752DE3FCF}" type="slidenum">
              <a:rPr lang="en-GB" altLang="en-US" smtClean="0"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GB" alt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290272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1808CE7-6489-4E1A-9AC5-EA2DB06B4A5E}" type="slidenum">
              <a:rPr lang="en-GB" altLang="en-US" smtClean="0"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GB" alt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433426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2C2E992-A84B-4D86-8F9C-BBC345841D27}" type="slidenum">
              <a:rPr lang="en-GB" altLang="en-US" smtClean="0"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GB" alt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152006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E5078E1-A40A-47BB-A10F-FDC4182026AC}" type="slidenum">
              <a:rPr lang="en-GB" altLang="en-US" smtClean="0"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GB" alt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196018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30122C3-3038-4ABD-AB93-65A1C3753583}" type="slidenum">
              <a:rPr lang="en-GB" altLang="en-US" smtClean="0"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GB" alt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060542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5AC72DA-256A-4A97-9ECC-1C3262B07BAC}" type="slidenum">
              <a:rPr lang="en-GB" altLang="en-US" smtClean="0"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GB" alt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291852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0F11F05-1783-4BD5-8714-3CEE180FC800}" type="slidenum">
              <a:rPr lang="en-GB" altLang="en-US" smtClean="0"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GB" alt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21583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D8C6BA-2853-419C-A503-E8B8028616AA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4C4689-63C1-4BDC-9D30-45E6527128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10259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  <a:endParaRPr lang="en-GB" alt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  <a:endParaRPr lang="en-GB" alt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hangingPunct="1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hangingPunct="1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FFFFFF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10EE7AE-C146-459E-AF24-F45AAA282EA6}" type="slidenum">
              <a:rPr lang="en-GB" altLang="en-US" smtClean="0"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GB" alt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260782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youtu.be/_Q4d8PGDJH8" TargetMode="External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Box 4"/>
          <p:cNvSpPr txBox="1">
            <a:spLocks noChangeArrowheads="1"/>
          </p:cNvSpPr>
          <p:nvPr/>
        </p:nvSpPr>
        <p:spPr bwMode="auto">
          <a:xfrm>
            <a:off x="1846264" y="5876925"/>
            <a:ext cx="8643937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1800" u="sng">
                <a:solidFill>
                  <a:prstClr val="white"/>
                </a:solidFill>
                <a:latin typeface="Arial" panose="020B0604020202020204" pitchFamily="34" charset="0"/>
              </a:rPr>
              <a:t>United Nations Rights of the Child: 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1800">
                <a:solidFill>
                  <a:prstClr val="white"/>
                </a:solidFill>
                <a:latin typeface="Arial" panose="020B0604020202020204" pitchFamily="34" charset="0"/>
              </a:rPr>
              <a:t>UNCRC:1 – Everyone under the age of 18 has all the rights in the convention. We have the responsibility to respect the rights of others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endParaRPr lang="en-GB" altLang="en-US" sz="1800">
              <a:solidFill>
                <a:prstClr val="white"/>
              </a:solidFill>
              <a:latin typeface="Arial" panose="020B0604020202020204" pitchFamily="34" charset="0"/>
            </a:endParaRPr>
          </a:p>
        </p:txBody>
      </p:sp>
      <p:sp>
        <p:nvSpPr>
          <p:cNvPr id="9219" name="WordArt 3"/>
          <p:cNvSpPr>
            <a:spLocks noChangeArrowheads="1" noChangeShapeType="1" noTextEdit="1"/>
          </p:cNvSpPr>
          <p:nvPr/>
        </p:nvSpPr>
        <p:spPr bwMode="auto">
          <a:xfrm>
            <a:off x="2424114" y="425450"/>
            <a:ext cx="7488237" cy="12398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3600" kern="10">
                <a:ln w="12700">
                  <a:solidFill>
                    <a:srgbClr val="008000"/>
                  </a:solidFill>
                  <a:round/>
                  <a:headEnd/>
                  <a:tailEnd/>
                </a:ln>
                <a:solidFill>
                  <a:srgbClr val="CCFFFF">
                    <a:alpha val="50195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Arial Black" panose="020B0A04020102020204" pitchFamily="34" charset="0"/>
              </a:rPr>
              <a:t>Respect</a:t>
            </a:r>
          </a:p>
        </p:txBody>
      </p:sp>
      <p:sp>
        <p:nvSpPr>
          <p:cNvPr id="9220" name="Rectangle 1"/>
          <p:cNvSpPr>
            <a:spLocks noChangeArrowheads="1"/>
          </p:cNvSpPr>
          <p:nvPr/>
        </p:nvSpPr>
        <p:spPr bwMode="auto">
          <a:xfrm>
            <a:off x="7175500" y="5267326"/>
            <a:ext cx="2820988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3600">
                <a:solidFill>
                  <a:prstClr val="white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Matthew 7.12</a:t>
            </a:r>
            <a:endParaRPr lang="en-GB" altLang="en-US" sz="3600">
              <a:solidFill>
                <a:prstClr val="white"/>
              </a:solidFill>
            </a:endParaRPr>
          </a:p>
        </p:txBody>
      </p:sp>
      <p:pic>
        <p:nvPicPr>
          <p:cNvPr id="9221" name="Picture 9" descr="Five ways to create an anti-racist workplace - CM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7350" y="1797051"/>
            <a:ext cx="4705350" cy="3529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74773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423598" y="6211669"/>
            <a:ext cx="502891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>
                <a:hlinkClick r:id="rId2"/>
              </a:rPr>
              <a:t>https://youtu.be/_</a:t>
            </a:r>
            <a:r>
              <a:rPr lang="en-GB" dirty="0" smtClean="0">
                <a:hlinkClick r:id="rId2"/>
              </a:rPr>
              <a:t>Q4d8PGDJH8</a:t>
            </a:r>
            <a:endParaRPr lang="en-GB" dirty="0" smtClean="0"/>
          </a:p>
          <a:p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 flipH="1">
            <a:off x="1849578" y="94394"/>
            <a:ext cx="785137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600" dirty="0" smtClean="0"/>
              <a:t>Introduction</a:t>
            </a:r>
          </a:p>
          <a:p>
            <a:pPr algn="ctr"/>
            <a:r>
              <a:rPr lang="en-GB" sz="2400" b="1" dirty="0" smtClean="0"/>
              <a:t>Click on the Youtube link below</a:t>
            </a:r>
            <a:endParaRPr lang="en-GB" sz="2400" b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43234" y="2453763"/>
            <a:ext cx="4706520" cy="35298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977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9010" y="374073"/>
            <a:ext cx="5162203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What the Bible says: Matthew 12:7</a:t>
            </a:r>
          </a:p>
          <a:p>
            <a:r>
              <a:rPr lang="en-GB" sz="2000" dirty="0" smtClean="0"/>
              <a:t>Do for other people the same things you want them to do for you.</a:t>
            </a:r>
          </a:p>
          <a:p>
            <a:endParaRPr lang="en-GB" sz="2000" dirty="0"/>
          </a:p>
          <a:p>
            <a:pPr>
              <a:spcAft>
                <a:spcPts val="0"/>
              </a:spcAft>
            </a:pPr>
            <a:r>
              <a:rPr lang="en-GB" sz="2000" dirty="0" smtClean="0">
                <a:effectLst/>
                <a:ea typeface="Times New Roman" panose="02020603050405020304" pitchFamily="18" charset="0"/>
              </a:rPr>
              <a:t>Article 2: UNCRC</a:t>
            </a:r>
          </a:p>
          <a:p>
            <a:pPr>
              <a:spcAft>
                <a:spcPts val="0"/>
              </a:spcAft>
            </a:pPr>
            <a:r>
              <a:rPr lang="en-GB" sz="2000" dirty="0" smtClean="0">
                <a:effectLst/>
                <a:ea typeface="Times New Roman" panose="02020603050405020304" pitchFamily="18" charset="0"/>
                <a:cs typeface="ComicBookCommando"/>
              </a:rPr>
              <a:t>The Convention applies to everyone, whatever their race, religion, abilities; whatever they think or say, whatever type of family they come from.</a:t>
            </a:r>
            <a:endParaRPr lang="en-GB" sz="2000" dirty="0" smtClean="0">
              <a:effectLst/>
              <a:ea typeface="Times New Roman" panose="02020603050405020304" pitchFamily="18" charset="0"/>
            </a:endParaRPr>
          </a:p>
          <a:p>
            <a:endParaRPr lang="en-GB" sz="20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78" t="4121" r="3254" b="7152"/>
          <a:stretch/>
        </p:blipFill>
        <p:spPr>
          <a:xfrm>
            <a:off x="6251171" y="99752"/>
            <a:ext cx="5818909" cy="6603786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99010" y="4305992"/>
            <a:ext cx="5162203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Now look at the picture carefully - What can you see? </a:t>
            </a:r>
          </a:p>
          <a:p>
            <a:endParaRPr lang="en-GB" sz="2000" dirty="0"/>
          </a:p>
          <a:p>
            <a:r>
              <a:rPr lang="en-GB" sz="2000" dirty="0" smtClean="0"/>
              <a:t>Now think about this in terms of respect and how we should treat every single human being.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41279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5558" t="17297" r="7640" b="3882"/>
          <a:stretch/>
        </p:blipFill>
        <p:spPr>
          <a:xfrm>
            <a:off x="174566" y="149628"/>
            <a:ext cx="5270269" cy="6612511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799812" y="1496291"/>
            <a:ext cx="423117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/>
              <a:t>Have a look at each quote and then think about the questions.</a:t>
            </a:r>
          </a:p>
          <a:p>
            <a:endParaRPr lang="en-GB" sz="3600" dirty="0"/>
          </a:p>
          <a:p>
            <a:r>
              <a:rPr lang="en-GB" sz="3600" dirty="0" smtClean="0"/>
              <a:t>Share your answers. 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3908464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36418" y="257693"/>
            <a:ext cx="9742517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/>
              <a:t>Quiet reflection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Think about the picture and the poster that we have already looked at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Is there anything you need to do to show yourself respect – any behaviours you could change?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Are there any ways that you could show more respect for others?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8146" y="1779540"/>
            <a:ext cx="7719060" cy="48707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479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20932" y="909011"/>
            <a:ext cx="6096000" cy="501675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2400" b="1" dirty="0" smtClean="0"/>
              <a:t>Prayer of St Francis of Assisi </a:t>
            </a:r>
          </a:p>
          <a:p>
            <a:r>
              <a:rPr lang="en-GB" dirty="0" smtClean="0"/>
              <a:t>(you may well know this as a hymn)</a:t>
            </a:r>
          </a:p>
          <a:p>
            <a:endParaRPr lang="en-GB" sz="2000" dirty="0" smtClean="0"/>
          </a:p>
          <a:p>
            <a:r>
              <a:rPr lang="en-GB" sz="2000" dirty="0" smtClean="0"/>
              <a:t>Lord, make me an instrument of your peace;</a:t>
            </a:r>
          </a:p>
          <a:p>
            <a:r>
              <a:rPr lang="en-GB" sz="2000" dirty="0" smtClean="0"/>
              <a:t>where there is hatred, let me sow love;</a:t>
            </a:r>
          </a:p>
          <a:p>
            <a:r>
              <a:rPr lang="en-GB" sz="2000" dirty="0" smtClean="0"/>
              <a:t>where there is injury, pardon:</a:t>
            </a:r>
          </a:p>
          <a:p>
            <a:r>
              <a:rPr lang="en-GB" sz="2000" dirty="0" smtClean="0"/>
              <a:t>where there is doubt, faith;</a:t>
            </a:r>
          </a:p>
          <a:p>
            <a:r>
              <a:rPr lang="en-GB" sz="2000" dirty="0" smtClean="0"/>
              <a:t>where there is despair, hope</a:t>
            </a:r>
          </a:p>
          <a:p>
            <a:r>
              <a:rPr lang="en-GB" sz="2000" dirty="0" smtClean="0"/>
              <a:t>where there is darkness, light</a:t>
            </a:r>
          </a:p>
          <a:p>
            <a:r>
              <a:rPr lang="en-GB" sz="2000" dirty="0" smtClean="0"/>
              <a:t>where there is sadness, joy.</a:t>
            </a:r>
          </a:p>
          <a:p>
            <a:r>
              <a:rPr lang="en-GB" sz="2000" dirty="0" smtClean="0"/>
              <a:t>O divine Master, grant that I may not so much</a:t>
            </a:r>
          </a:p>
          <a:p>
            <a:r>
              <a:rPr lang="en-GB" sz="2000" dirty="0" smtClean="0"/>
              <a:t>seek to be consoled as to console;</a:t>
            </a:r>
          </a:p>
          <a:p>
            <a:r>
              <a:rPr lang="en-GB" sz="2000" dirty="0" smtClean="0"/>
              <a:t>to be understood, as to understand;</a:t>
            </a:r>
          </a:p>
          <a:p>
            <a:r>
              <a:rPr lang="en-GB" sz="2000" dirty="0" smtClean="0"/>
              <a:t>to be loved, as to love;</a:t>
            </a:r>
          </a:p>
          <a:p>
            <a:endParaRPr lang="en-GB" sz="2000" dirty="0"/>
          </a:p>
          <a:p>
            <a:r>
              <a:rPr lang="en-GB" sz="2000" dirty="0" smtClean="0"/>
              <a:t>Amen</a:t>
            </a:r>
            <a:endParaRPr lang="en-GB" sz="20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35076" y="1617287"/>
            <a:ext cx="6227186" cy="3454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9244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How deep the father's love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19096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195</TotalTime>
  <Words>301</Words>
  <Application>Microsoft Office PowerPoint</Application>
  <PresentationFormat>Widescreen</PresentationFormat>
  <Paragraphs>39</Paragraphs>
  <Slides>7</Slides>
  <Notes>1</Notes>
  <HiddenSlides>0</HiddenSlides>
  <MMClips>1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7</vt:i4>
      </vt:variant>
    </vt:vector>
  </HeadingPairs>
  <TitlesOfParts>
    <vt:vector size="15" baseType="lpstr">
      <vt:lpstr>Arial</vt:lpstr>
      <vt:lpstr>Arial Black</vt:lpstr>
      <vt:lpstr>Calibri</vt:lpstr>
      <vt:lpstr>Calibri Light</vt:lpstr>
      <vt:lpstr>ComicBookCommando</vt:lpstr>
      <vt:lpstr>Times New Roman</vt:lpstr>
      <vt:lpstr>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St Mary's Junior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cwelch</dc:creator>
  <cp:lastModifiedBy>cwelch</cp:lastModifiedBy>
  <cp:revision>12</cp:revision>
  <dcterms:created xsi:type="dcterms:W3CDTF">2021-02-02T15:59:00Z</dcterms:created>
  <dcterms:modified xsi:type="dcterms:W3CDTF">2021-02-04T14:22:11Z</dcterms:modified>
</cp:coreProperties>
</file>