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66" r:id="rId5"/>
    <p:sldId id="286" r:id="rId6"/>
    <p:sldId id="287" r:id="rId7"/>
    <p:sldId id="282" r:id="rId8"/>
    <p:sldId id="281" r:id="rId9"/>
    <p:sldId id="288" r:id="rId10"/>
    <p:sldId id="289" r:id="rId11"/>
    <p:sldId id="270" r:id="rId12"/>
    <p:sldId id="265" r:id="rId13"/>
  </p:sldIdLst>
  <p:sldSz cx="9144000" cy="6858000" type="screen4x3"/>
  <p:notesSz cx="6669088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383" autoAdjust="0"/>
  </p:normalViewPr>
  <p:slideViewPr>
    <p:cSldViewPr>
      <p:cViewPr varScale="1">
        <p:scale>
          <a:sx n="73" d="100"/>
          <a:sy n="73" d="100"/>
        </p:scale>
        <p:origin x="44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88925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4"/>
            <a:ext cx="288925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33A5B84E-E29B-4A71-A148-076E45CED0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32607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97F3D73-6830-4D36-B813-703B8ABC100D}" type="datetimeFigureOut">
              <a:rPr lang="en-GB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6"/>
            <a:ext cx="5335588" cy="4467225"/>
          </a:xfrm>
          <a:prstGeom prst="rect">
            <a:avLst/>
          </a:prstGeom>
        </p:spPr>
        <p:txBody>
          <a:bodyPr vert="horz" lIns="91429" tIns="45715" rIns="91429" bIns="4571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889250" cy="496887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4"/>
            <a:ext cx="2889250" cy="496887"/>
          </a:xfrm>
          <a:prstGeom prst="rect">
            <a:avLst/>
          </a:prstGeom>
        </p:spPr>
        <p:txBody>
          <a:bodyPr vert="horz" wrap="square" lIns="91429" tIns="45715" rIns="91429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8DBE396-4B67-445A-BB57-EBC564E9AD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96992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ADB2CDB-3344-4276-8B2C-23AA9EBF68FC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6188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125A868-026E-4552-BB28-4051719EA4DB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895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269A9BC-2D26-4C4D-8956-E8058E9023EC}" type="slidenum">
              <a:rPr lang="en-GB" altLang="en-US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6666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8DA9C3-5492-4051-B7F2-E9AC33982EB3}" type="slidenum">
              <a:rPr lang="en-GB" altLang="en-US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2378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8DA9C3-5492-4051-B7F2-E9AC33982EB3}" type="slidenum">
              <a:rPr lang="en-GB" altLang="en-US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5753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8DA9C3-5492-4051-B7F2-E9AC33982EB3}" type="slidenum">
              <a:rPr lang="en-GB" altLang="en-US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6478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DBE396-4B67-445A-BB57-EBC564E9ADFB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2830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buFont typeface="Wingdings 3" panose="05040102010807070707" pitchFamily="18" charset="2"/>
              <a:buNone/>
              <a:defRPr/>
            </a:pPr>
            <a:r>
              <a:rPr lang="en-GB" altLang="en-US" b="1" dirty="0" smtClean="0">
                <a:latin typeface="Comic Sans MS" panose="030F0702030302020204" pitchFamily="66" charset="0"/>
              </a:rPr>
              <a:t>Home learning </a:t>
            </a: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r>
              <a:rPr lang="en-GB" altLang="en-US" dirty="0" smtClean="0">
                <a:latin typeface="Comic Sans MS" panose="030F0702030302020204" pitchFamily="66" charset="0"/>
              </a:rPr>
              <a:t>Please encourage your child to complete their home learning independently. There will be two main tasks each week &amp; spellings. NEW – if we think your child needs more practise we will send home a little something.  Please complete this and then return. E.g. subtraction practise or perhaps using complex sentences</a:t>
            </a:r>
          </a:p>
          <a:p>
            <a:pPr eaLnBrk="1" hangingPunct="1">
              <a:spcBef>
                <a:spcPct val="50000"/>
              </a:spcBef>
              <a:buFont typeface="Wingdings 3" panose="05040102010807070707" pitchFamily="18" charset="2"/>
              <a:buNone/>
              <a:defRPr/>
            </a:pPr>
            <a:r>
              <a:rPr lang="en-GB" altLang="en-US" b="1" dirty="0" smtClean="0">
                <a:latin typeface="Comic Sans MS" panose="030F0702030302020204" pitchFamily="66" charset="0"/>
              </a:rPr>
              <a:t>Spellings </a:t>
            </a:r>
          </a:p>
          <a:p>
            <a:pPr eaLnBrk="1" hangingPunct="1">
              <a:spcBef>
                <a:spcPct val="50000"/>
              </a:spcBef>
              <a:buFont typeface="Wingdings 3" panose="05040102010807070707" pitchFamily="18" charset="2"/>
              <a:buChar char=""/>
              <a:defRPr/>
            </a:pPr>
            <a:r>
              <a:rPr lang="en-GB" altLang="en-US" dirty="0" smtClean="0">
                <a:latin typeface="Comic Sans MS" panose="030F0702030302020204" pitchFamily="66" charset="0"/>
              </a:rPr>
              <a:t>Each week we have a rule that we teach the children.  There are 5 words that go with the rule to practise here but we may also test 5 others.  It is the rule that needs to be learnt!  In addition are 5 words from the high frequency word list that they are working through.  They need to know how to use them in a sentence.</a:t>
            </a:r>
          </a:p>
          <a:p>
            <a:pPr eaLnBrk="1" hangingPunct="1">
              <a:buFont typeface="Wingdings 3" panose="05040102010807070707" pitchFamily="18" charset="2"/>
              <a:buNone/>
              <a:defRPr/>
            </a:pPr>
            <a:r>
              <a:rPr lang="en-GB" altLang="en-US" b="1" dirty="0" smtClean="0">
                <a:latin typeface="Comic Sans MS" panose="030F0702030302020204" pitchFamily="66" charset="0"/>
              </a:rPr>
              <a:t>Reading</a:t>
            </a: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r>
              <a:rPr lang="en-GB" altLang="en-US" dirty="0" smtClean="0">
                <a:latin typeface="Comic Sans MS" panose="030F0702030302020204" pitchFamily="66" charset="0"/>
              </a:rPr>
              <a:t>Please hear your child read as often as you can and to discuss what they have read and ensure you / they sign or initial their reading record whenever you hear them read or talk about what they have read. 4 times a week is the minimum.</a:t>
            </a:r>
          </a:p>
          <a:p>
            <a:pPr eaLnBrk="1" hangingPunct="1">
              <a:spcBef>
                <a:spcPct val="50000"/>
              </a:spcBef>
              <a:buFont typeface="Wingdings 3" panose="05040102010807070707" pitchFamily="18" charset="2"/>
              <a:buNone/>
              <a:defRPr/>
            </a:pPr>
            <a:r>
              <a:rPr lang="en-GB" altLang="en-US" b="1" dirty="0" smtClean="0">
                <a:latin typeface="Comic Sans MS" panose="030F0702030302020204" pitchFamily="66" charset="0"/>
              </a:rPr>
              <a:t>Times tables </a:t>
            </a:r>
          </a:p>
          <a:p>
            <a:pPr eaLnBrk="1" hangingPunct="1">
              <a:spcBef>
                <a:spcPct val="50000"/>
              </a:spcBef>
              <a:buFont typeface="Wingdings 3" panose="05040102010807070707" pitchFamily="18" charset="2"/>
              <a:buChar char=""/>
              <a:defRPr/>
            </a:pPr>
            <a:r>
              <a:rPr lang="en-GB" altLang="en-US" dirty="0" smtClean="0">
                <a:latin typeface="Comic Sans MS" panose="030F0702030302020204" pitchFamily="66" charset="0"/>
              </a:rPr>
              <a:t>Continue to keep up with learning tables for the Times Table.  </a:t>
            </a:r>
            <a:r>
              <a:rPr lang="en-GB" altLang="en-US" b="1" dirty="0" smtClean="0">
                <a:latin typeface="Comic Sans MS" panose="030F0702030302020204" pitchFamily="66" charset="0"/>
              </a:rPr>
              <a:t>Your child should now know them all &amp; division facts.</a:t>
            </a:r>
          </a:p>
          <a:p>
            <a:pPr eaLnBrk="1" hangingPunct="1">
              <a:spcBef>
                <a:spcPct val="50000"/>
              </a:spcBef>
              <a:buFont typeface="Wingdings 3" panose="05040102010807070707" pitchFamily="18" charset="2"/>
              <a:buChar char=""/>
              <a:defRPr/>
            </a:pPr>
            <a:endParaRPr lang="en-GB" altLang="en-US" dirty="0" smtClean="0">
              <a:latin typeface="Comic Sans MS" panose="030F0702030302020204" pitchFamily="66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00A713F-5891-47B7-97DD-A705189C727D}" type="slidenum">
              <a:rPr lang="en-GB" altLang="en-US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225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0762956-AF1B-4789-A982-741C02D87D12}" type="slidenum">
              <a:rPr lang="en-GB" altLang="en-US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69320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All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ED6411C-8F1B-44BB-ABDE-75FACEA29E93}" type="slidenum">
              <a:rPr lang="en-GB" altLang="en-US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6591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6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504E538-1F98-4476-B461-51BAEE2981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4088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A9F50-5224-4F12-9283-74C71631F0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730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2B2A8-9F78-4778-94E6-64DE63235A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9909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52AFD-B056-4E70-A7ED-DBBA28E3B6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5313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EEA06-FA19-4D69-9980-734C7A5FA8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6560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D0467-51A4-4271-BD7F-375DC46C79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2857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589B2-BC4A-4772-AC71-3B9AA640666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6089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EBDB7-2D7B-44B3-8005-657946CA15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797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8647C-7B3A-49BD-8724-9273D6B15F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08277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5BDA0-9745-45E2-994C-E322DD51DA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059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1FC7811-1053-402E-9A21-E2D34483562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2759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A1C02-7524-41F5-BF4D-A81881CA5BC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214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solidFill>
                  <a:srgbClr val="C0E474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548969-313F-4A32-B283-371CED8ED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0411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059A9-F89B-4E1B-BFC5-8F686CBA5A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6879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AA241-ABEC-4320-BF1B-D23968DC37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0405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C2B2E-D27E-47D5-9EAE-E8E35D9A7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570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CFFB435-6380-49F9-85E7-9D2FB4C164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30" r:id="rId11"/>
    <p:sldLayoutId id="2147483925" r:id="rId12"/>
    <p:sldLayoutId id="2147483931" r:id="rId13"/>
    <p:sldLayoutId id="2147483926" r:id="rId14"/>
    <p:sldLayoutId id="2147483927" r:id="rId15"/>
    <p:sldLayoutId id="2147483928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2649" y="2066926"/>
            <a:ext cx="6346825" cy="982662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Welcome to Year 5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2998" y="3052604"/>
            <a:ext cx="5826125" cy="1096962"/>
          </a:xfrm>
        </p:spPr>
        <p:txBody>
          <a:bodyPr/>
          <a:lstStyle/>
          <a:p>
            <a:pPr algn="ctr" eaLnBrk="1" hangingPunct="1"/>
            <a:r>
              <a:rPr lang="en-GB" altLang="en-US" sz="2800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Parents’ Information Evening</a:t>
            </a:r>
          </a:p>
        </p:txBody>
      </p:sp>
      <p:pic>
        <p:nvPicPr>
          <p:cNvPr id="7172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3214688" y="0"/>
            <a:ext cx="147955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2571750" y="1500188"/>
            <a:ext cx="2897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dirty="0">
                <a:solidFill>
                  <a:srgbClr val="4F622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Achieving </a:t>
            </a:r>
            <a:r>
              <a:rPr lang="en-GB" altLang="en-US" sz="1800" dirty="0" smtClean="0">
                <a:solidFill>
                  <a:srgbClr val="4F622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More </a:t>
            </a:r>
            <a:r>
              <a:rPr lang="en-GB" altLang="en-US" sz="1800" dirty="0">
                <a:solidFill>
                  <a:srgbClr val="4F622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GB" altLang="en-US" sz="1800" dirty="0" smtClean="0">
                <a:solidFill>
                  <a:srgbClr val="4F622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ogether</a:t>
            </a:r>
            <a:endParaRPr lang="en-GB" altLang="en-US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/>
                </a:solidFill>
              </a:rPr>
              <a:t>E</a:t>
            </a:r>
            <a:endParaRPr lang="en-GB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890713" y="1011238"/>
            <a:ext cx="51577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6346825" cy="13208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Overview of meeting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196975"/>
            <a:ext cx="8578850" cy="50292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Meet the team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topics in Year 5?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Additional information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Communication with school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altLang="en-US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en-GB" altLang="en-US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890713" y="1011238"/>
            <a:ext cx="51577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30201"/>
            <a:ext cx="6348412" cy="13208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Comic Sans MS" panose="030F0702030302020204" pitchFamily="66" charset="0"/>
              </a:rPr>
              <a:t>Meet the team…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052513"/>
            <a:ext cx="8713092" cy="5545137"/>
          </a:xfrm>
        </p:spPr>
        <p:txBody>
          <a:bodyPr rtlCol="0">
            <a:normAutofit fontScale="92500" lnSpcReduction="10000"/>
          </a:bodyPr>
          <a:lstStyle/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 King </a:t>
            </a:r>
            <a:r>
              <a:rPr lang="en-GB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(Team Leader and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White Class teacher</a:t>
            </a:r>
            <a:r>
              <a:rPr lang="en-GB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Miss Bennison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(Mitchell </a:t>
            </a:r>
            <a:r>
              <a:rPr lang="en-GB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teacher)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Stephens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(Brunel teacher)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en-GB" altLang="en-US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</a:t>
            </a:r>
            <a:r>
              <a:rPr lang="en-GB" altLang="en-US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Buckey</a:t>
            </a: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Learning Support Assistant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</a:t>
            </a:r>
            <a:r>
              <a:rPr lang="en-GB" altLang="en-US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O’Beirne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Learning Support Assistant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White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Learning Support Assistant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en-GB" altLang="en-US" sz="3000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Quick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French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Mrs Malone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Music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en-GB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Miss Fogarty </a:t>
            </a:r>
            <a:r>
              <a:rPr lang="en-GB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Maths</a:t>
            </a:r>
            <a:endParaRPr lang="en-GB" altLang="en-US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728788" y="569913"/>
            <a:ext cx="51577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2"/>
          <a:stretch/>
        </p:blipFill>
        <p:spPr>
          <a:xfrm>
            <a:off x="184718" y="2832040"/>
            <a:ext cx="5173169" cy="3549288"/>
          </a:xfrm>
          <a:prstGeom prst="rect">
            <a:avLst/>
          </a:prstGeom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6346825" cy="88582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– for your child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22880" y="1095376"/>
            <a:ext cx="8675688" cy="4968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 1 </a:t>
            </a:r>
            <a:r>
              <a:rPr lang="en-GB" alt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Significant was Basing House? </a:t>
            </a:r>
            <a:r>
              <a:rPr lang="en-GB" altLang="en-US" sz="2400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History-led topic.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Autumn 2 </a:t>
            </a:r>
            <a:r>
              <a:rPr lang="en-GB" alt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Anybody </a:t>
            </a:r>
            <a:r>
              <a:rPr lang="en-GB" alt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</a:t>
            </a:r>
            <a:r>
              <a:rPr lang="en-GB" alt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ut </a:t>
            </a:r>
            <a:r>
              <a:rPr lang="en-GB" alt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GB" alt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here? </a:t>
            </a:r>
            <a:r>
              <a:rPr lang="en-GB" altLang="en-US" sz="2400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Science-led topic.</a:t>
            </a:r>
            <a:endParaRPr lang="en-GB" alt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6963" y="3164186"/>
            <a:ext cx="4221088" cy="31527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/>
                </a:solidFill>
              </a:rPr>
              <a:t>H</a:t>
            </a:r>
            <a:endParaRPr lang="en-GB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728788" y="569913"/>
            <a:ext cx="51577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6346825" cy="88582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– for your child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17190" y="1095376"/>
            <a:ext cx="8675688" cy="4968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Spring:</a:t>
            </a:r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alt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</a:t>
            </a:r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Did the Ancient Greeks Ever Do For Us? </a:t>
            </a:r>
            <a:r>
              <a:rPr lang="en-GB" altLang="en-US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History-led topic.</a:t>
            </a:r>
            <a:endParaRPr lang="en-GB" alt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Who were the ancient Greeks? - BBC Bitesiz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117" y="4413374"/>
            <a:ext cx="5843321" cy="236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/>
                </a:solidFill>
              </a:rPr>
              <a:t>S</a:t>
            </a:r>
            <a:endParaRPr lang="en-GB" dirty="0">
              <a:solidFill>
                <a:schemeClr val="accent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95651" y="2778283"/>
            <a:ext cx="4248877" cy="3186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12" y="1836119"/>
            <a:ext cx="3414614" cy="255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4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728788" y="569913"/>
            <a:ext cx="51577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6346825" cy="885825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– for your child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11450" y="1018883"/>
            <a:ext cx="8675688" cy="4968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Summer: </a:t>
            </a:r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Brazil vs UK: A world apart? </a:t>
            </a:r>
            <a:r>
              <a:rPr lang="en-GB" altLang="en-US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Geography-led topic.</a:t>
            </a:r>
            <a:endParaRPr lang="en-GB" alt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GB" alt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Rainforest Facts and Importance | Amazon Rainforest Animals, Plants and Mo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20888"/>
            <a:ext cx="4896258" cy="326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2"/>
                </a:solidFill>
              </a:rPr>
              <a:t>S</a:t>
            </a:r>
            <a:endParaRPr lang="en-GB" dirty="0">
              <a:solidFill>
                <a:schemeClr val="accent2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2399" y="2658783"/>
            <a:ext cx="4725142" cy="352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67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with your child</a:t>
            </a:r>
            <a:b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alt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6348413" cy="3881437"/>
          </a:xfrm>
        </p:spPr>
        <p:txBody>
          <a:bodyPr/>
          <a:lstStyle/>
          <a:p>
            <a:r>
              <a:rPr lang="en-GB" alt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Year 5, we encourage the children to be independent with their reading.</a:t>
            </a:r>
          </a:p>
          <a:p>
            <a:r>
              <a:rPr lang="en-GB" alt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However, it is still important for your child to read and enjoy books with you.</a:t>
            </a:r>
          </a:p>
          <a:p>
            <a:r>
              <a:rPr lang="en-GB" alt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with your child enables them to have valuable discussions about what they have read and clarify anything that they do not understand.</a:t>
            </a:r>
            <a:endParaRPr lang="en-GB" altLang="en-US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AutoShape 2" descr="Confessions Of A Bookworm - Home | Facebook"/>
          <p:cNvSpPr>
            <a:spLocks noChangeAspect="1" noChangeArrowheads="1"/>
          </p:cNvSpPr>
          <p:nvPr/>
        </p:nvSpPr>
        <p:spPr bwMode="auto">
          <a:xfrm>
            <a:off x="10253644" y="4046313"/>
            <a:ext cx="2479016" cy="247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6" name="Picture 4" descr="Grow Your Own Bookworm - Josie 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4941168"/>
            <a:ext cx="2232248" cy="174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3200" y="35991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00856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790700" y="839788"/>
            <a:ext cx="515778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6480175" cy="792163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Anything else?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836613"/>
            <a:ext cx="7127875" cy="5799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Home learning through Google Classroom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Friday to Thursday (or before)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Independence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Skills cards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Times Table </a:t>
            </a:r>
            <a:r>
              <a:rPr lang="en-GB" altLang="en-US" sz="2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Rockstars</a:t>
            </a: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/Education </a:t>
            </a:r>
            <a:r>
              <a:rPr lang="en-GB" altLang="en-US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City/Anton</a:t>
            </a:r>
            <a:endParaRPr lang="en-GB" altLang="en-US" sz="2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Multiplication tables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Changes to our school behaviour policy and our approach to behaviour in school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GB" sz="2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en-GB" sz="2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3312" y="75684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Turn it around!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340768"/>
            <a:ext cx="6348413" cy="3881437"/>
          </a:xfrm>
        </p:spPr>
        <p:txBody>
          <a:bodyPr/>
          <a:lstStyle/>
          <a:p>
            <a:r>
              <a:rPr lang="en-GB" sz="2000" dirty="0" smtClean="0"/>
              <a:t>We’ve moved away from ‘Yellow, orange and red’ sanctions.</a:t>
            </a:r>
          </a:p>
          <a:p>
            <a:r>
              <a:rPr lang="en-GB" sz="2000" dirty="0" smtClean="0"/>
              <a:t>Turn it around is the whole-school approach with a focus on restorative reflection when things don’t work well.</a:t>
            </a:r>
          </a:p>
          <a:p>
            <a:r>
              <a:rPr lang="en-GB" sz="2000" dirty="0" smtClean="0"/>
              <a:t>This reinforces the need to reflect on mistakes when they happen.</a:t>
            </a:r>
          </a:p>
          <a:p>
            <a:r>
              <a:rPr lang="en-GB" sz="2000" dirty="0" smtClean="0"/>
              <a:t>If children do end up missing time at break/lunch, this time is more purposeful.</a:t>
            </a:r>
          </a:p>
          <a:p>
            <a:r>
              <a:rPr lang="en-GB" sz="2000" dirty="0" smtClean="0"/>
              <a:t>It allows parents to have a greater understanding of their child’s behaviour in school and what/why it happened. Reflection on behaviour doesn’t have to end as they leave the school building!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23312" y="75684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E</a:t>
            </a:r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555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Celebrating positive behaviours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We still have class points to reward children for positive behaviours which ultimately lead up to a class </a:t>
            </a:r>
            <a:r>
              <a:rPr lang="en-GB" sz="2800" dirty="0" smtClean="0"/>
              <a:t>treat </a:t>
            </a:r>
            <a:r>
              <a:rPr lang="en-GB" sz="2800" dirty="0" smtClean="0"/>
              <a:t>which is decided in </a:t>
            </a:r>
            <a:r>
              <a:rPr lang="en-GB" sz="2800" dirty="0" smtClean="0"/>
              <a:t>advance.</a:t>
            </a:r>
            <a:endParaRPr lang="en-GB" sz="2800" dirty="0" smtClean="0"/>
          </a:p>
          <a:p>
            <a:r>
              <a:rPr lang="en-GB" sz="2800" dirty="0" smtClean="0"/>
              <a:t>Children </a:t>
            </a:r>
            <a:r>
              <a:rPr lang="en-GB" sz="2800" dirty="0" smtClean="0"/>
              <a:t>are also able to earn stamps for continued positive behaviour and for following the school rules consistently. 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23312" y="75684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232067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1798638" y="609600"/>
            <a:ext cx="51593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6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Communication</a:t>
            </a:r>
          </a:p>
        </p:txBody>
      </p:sp>
      <p:sp>
        <p:nvSpPr>
          <p:cNvPr id="32772" name="Content Placeholder 2"/>
          <p:cNvSpPr>
            <a:spLocks noGrp="1"/>
          </p:cNvSpPr>
          <p:nvPr>
            <p:ph idx="1"/>
          </p:nvPr>
        </p:nvSpPr>
        <p:spPr>
          <a:xfrm>
            <a:off x="468313" y="2060575"/>
            <a:ext cx="8229600" cy="3455988"/>
          </a:xfrm>
        </p:spPr>
        <p:txBody>
          <a:bodyPr/>
          <a:lstStyle/>
          <a:p>
            <a:pPr eaLnBrk="1" hangingPunct="1"/>
            <a:r>
              <a:rPr lang="en-GB" alt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Website</a:t>
            </a:r>
          </a:p>
          <a:p>
            <a:pPr eaLnBrk="1" hangingPunct="1"/>
            <a:r>
              <a:rPr lang="en-GB" alt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Whole-school newsletters</a:t>
            </a:r>
          </a:p>
          <a:p>
            <a:pPr eaLnBrk="1" hangingPunct="1"/>
            <a:r>
              <a:rPr lang="en-GB" alt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Termly newsletters </a:t>
            </a:r>
          </a:p>
          <a:p>
            <a:pPr eaLnBrk="1" hangingPunct="1"/>
            <a:r>
              <a:rPr lang="en-GB" alt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Email/phone</a:t>
            </a:r>
          </a:p>
          <a:p>
            <a:pPr eaLnBrk="1" hangingPunct="1"/>
            <a:r>
              <a:rPr lang="en-GB" alt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Face-to-face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3312" y="75684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7"/>
          <p:cNvSpPr txBox="1">
            <a:spLocks noChangeArrowheads="1"/>
          </p:cNvSpPr>
          <p:nvPr/>
        </p:nvSpPr>
        <p:spPr bwMode="auto">
          <a:xfrm>
            <a:off x="1258888" y="4437063"/>
            <a:ext cx="6192837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 for </a:t>
            </a:r>
            <a:r>
              <a:rPr lang="en-GB" altLang="en-US" sz="2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taking the time to view our parent information slides.</a:t>
            </a:r>
            <a:endParaRPr lang="en-GB" altLang="en-US" sz="2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are looking forward to working alongside you this year.</a:t>
            </a:r>
          </a:p>
        </p:txBody>
      </p:sp>
      <p:pic>
        <p:nvPicPr>
          <p:cNvPr id="34819" name="Picture 1" descr="C:\Users\Administrator\AppData\Local\Microsoft\Windows\Temporary Internet Files\Content.IE5\DLG3DNI1\St Marys CV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"/>
          <a:stretch>
            <a:fillRect/>
          </a:stretch>
        </p:blipFill>
        <p:spPr bwMode="auto">
          <a:xfrm>
            <a:off x="2700338" y="174625"/>
            <a:ext cx="3167062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1"/>
          <p:cNvSpPr>
            <a:spLocks noChangeArrowheads="1"/>
          </p:cNvSpPr>
          <p:nvPr/>
        </p:nvSpPr>
        <p:spPr bwMode="auto">
          <a:xfrm>
            <a:off x="1701800" y="3492500"/>
            <a:ext cx="516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4F6228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Achieving </a:t>
            </a:r>
            <a:r>
              <a:rPr lang="en-GB" altLang="en-US" dirty="0" smtClean="0">
                <a:solidFill>
                  <a:srgbClr val="4F6228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More </a:t>
            </a:r>
            <a:r>
              <a:rPr lang="en-GB" altLang="en-US" dirty="0">
                <a:solidFill>
                  <a:srgbClr val="4F6228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altLang="en-US" dirty="0" smtClean="0">
                <a:solidFill>
                  <a:srgbClr val="4F6228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ogether</a:t>
            </a:r>
            <a:endParaRPr lang="en-GB" altLang="en-US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44624"/>
            <a:ext cx="49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850</TotalTime>
  <Words>657</Words>
  <Application>Microsoft Office PowerPoint</Application>
  <PresentationFormat>On-screen Show (4:3)</PresentationFormat>
  <Paragraphs>89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Comic Sans MS</vt:lpstr>
      <vt:lpstr>Tahoma</vt:lpstr>
      <vt:lpstr>Times New Roman</vt:lpstr>
      <vt:lpstr>Trebuchet MS</vt:lpstr>
      <vt:lpstr>Wingdings</vt:lpstr>
      <vt:lpstr>Wingdings 3</vt:lpstr>
      <vt:lpstr>Facet</vt:lpstr>
      <vt:lpstr>Welcome to Year 5</vt:lpstr>
      <vt:lpstr>Overview of meeting</vt:lpstr>
      <vt:lpstr>Meet the team…</vt:lpstr>
      <vt:lpstr>Learning – for your child</vt:lpstr>
      <vt:lpstr>Learning – for your child</vt:lpstr>
      <vt:lpstr>Learning – for your child</vt:lpstr>
      <vt:lpstr>Reading with your child </vt:lpstr>
      <vt:lpstr>Anything else?</vt:lpstr>
      <vt:lpstr>Turn it around!</vt:lpstr>
      <vt:lpstr>Celebrating positive behaviours</vt:lpstr>
      <vt:lpstr>Communication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Miss Westlake</dc:creator>
  <cp:lastModifiedBy>Supply Teacher</cp:lastModifiedBy>
  <cp:revision>152</cp:revision>
  <cp:lastPrinted>2018-09-13T16:55:34Z</cp:lastPrinted>
  <dcterms:created xsi:type="dcterms:W3CDTF">2009-09-21T17:48:13Z</dcterms:created>
  <dcterms:modified xsi:type="dcterms:W3CDTF">2024-09-11T16:11:32Z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TC102885631033</vt:lpwstr>
  </property>
</Properties>
</file>