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76" r:id="rId3"/>
    <p:sldId id="283" r:id="rId4"/>
    <p:sldId id="277" r:id="rId5"/>
    <p:sldId id="282" r:id="rId6"/>
    <p:sldId id="284" r:id="rId7"/>
    <p:sldId id="285" r:id="rId8"/>
    <p:sldId id="286" r:id="rId9"/>
    <p:sldId id="287" r:id="rId10"/>
    <p:sldId id="280" r:id="rId11"/>
    <p:sldId id="267" r:id="rId12"/>
  </p:sldIdLst>
  <p:sldSz cx="9144000" cy="6858000" type="screen4x3"/>
  <p:notesSz cx="6858000" cy="9144000"/>
  <p:embeddedFontLst>
    <p:embeddedFont>
      <p:font typeface="Twinkl ExtraBold" charset="0"/>
      <p:bold r:id="rId15"/>
    </p:embeddedFont>
    <p:embeddedFont>
      <p:font typeface="Sassoon Infant Rg" panose="02000503030000020003" charset="0"/>
      <p:regular r:id="rId16"/>
      <p:bold r:id="rId17"/>
    </p:embeddedFont>
    <p:embeddedFont>
      <p:font typeface="Twinkl" panose="020B0604020202020204" charset="0"/>
      <p:regular r:id="rId18"/>
      <p:bold r:id="rId19"/>
    </p:embeddedFont>
    <p:embeddedFont>
      <p:font typeface="Calibri" panose="020F0502020204030204" pitchFamily="34" charset="0"/>
      <p:regular r:id="rId20"/>
      <p:bold r:id="rId21"/>
      <p:italic r:id="rId22"/>
      <p:boldItalic r:id="rId23"/>
    </p:embeddedFont>
    <p:embeddedFont>
      <p:font typeface="Twinkl SemiBold" charset="0"/>
      <p:bold r:id="rId24"/>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pos="2880">
          <p15:clr>
            <a:srgbClr val="A4A3A4"/>
          </p15:clr>
        </p15:guide>
        <p15:guide id="2" pos="5420">
          <p15:clr>
            <a:srgbClr val="A4A3A4"/>
          </p15:clr>
        </p15:guide>
        <p15:guide id="3" orient="horz" pos="595">
          <p15:clr>
            <a:srgbClr val="A4A3A4"/>
          </p15:clr>
        </p15:guide>
        <p15:guide id="4" orient="horz" pos="640">
          <p15:clr>
            <a:srgbClr val="A4A3A4"/>
          </p15:clr>
        </p15:guide>
        <p15:guide id="5" pos="5284">
          <p15:clr>
            <a:srgbClr val="A4A3A4"/>
          </p15:clr>
        </p15:guide>
        <p15:guide id="6" pos="136">
          <p15:clr>
            <a:srgbClr val="A4A3A4"/>
          </p15:clr>
        </p15:guide>
        <p15:guide id="7" orient="horz" pos="2137">
          <p15:clr>
            <a:srgbClr val="A4A3A4"/>
          </p15:clr>
        </p15:guide>
        <p15:guide id="8" orient="horz" pos="4133">
          <p15:clr>
            <a:srgbClr val="A4A3A4"/>
          </p15:clr>
        </p15:guide>
        <p15:guide id="9" orient="horz" pos="96">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386"/>
    <a:srgbClr val="ACDDFC"/>
    <a:srgbClr val="302524"/>
    <a:srgbClr val="4A3582"/>
    <a:srgbClr val="1C4160"/>
    <a:srgbClr val="18552B"/>
    <a:srgbClr val="DE1E5A"/>
    <a:srgbClr val="4DB1E3"/>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9" d="100"/>
          <a:sy n="69" d="100"/>
        </p:scale>
        <p:origin x="1184" y="40"/>
      </p:cViewPr>
      <p:guideLst>
        <p:guide pos="2880"/>
        <p:guide pos="5420"/>
        <p:guide orient="horz" pos="595"/>
        <p:guide orient="horz" pos="640"/>
        <p:guide pos="5284"/>
        <p:guide pos="136"/>
        <p:guide orient="horz" pos="2137"/>
        <p:guide orient="horz" pos="4133"/>
        <p:guide orient="horz" pos="96"/>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7698ECA-1F4A-4D68-97B8-04CC951719D5}" type="datetimeFigureOut">
              <a:rPr lang="en-GB"/>
              <a:pPr>
                <a:defRPr/>
              </a:pPr>
              <a:t>06/06/2020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CDE2D125-C55C-4784-9EF8-361A74DA7550}" type="slidenum">
              <a:rPr lang="en-GB"/>
              <a:pPr>
                <a:defRPr/>
              </a:pPr>
              <a:t>‹#›</a:t>
            </a:fld>
            <a:endParaRPr lang="en-GB"/>
          </a:p>
        </p:txBody>
      </p:sp>
    </p:spTree>
    <p:extLst>
      <p:ext uri="{BB962C8B-B14F-4D97-AF65-F5344CB8AC3E}">
        <p14:creationId xmlns:p14="http://schemas.microsoft.com/office/powerpoint/2010/main" val="29340944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59C99D2-0418-4023-AEFD-E1C5CBE258CB}" type="datetimeFigureOut">
              <a:rPr lang="en-GB"/>
              <a:pPr>
                <a:defRPr/>
              </a:pPr>
              <a:t>06/06/2020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FDB0125-271B-4EE3-8FB1-8B73A49429F8}" type="slidenum">
              <a:rPr lang="en-GB"/>
              <a:pPr>
                <a:defRPr/>
              </a:pPr>
              <a:t>‹#›</a:t>
            </a:fld>
            <a:endParaRPr lang="en-GB"/>
          </a:p>
        </p:txBody>
      </p:sp>
    </p:spTree>
    <p:extLst>
      <p:ext uri="{BB962C8B-B14F-4D97-AF65-F5344CB8AC3E}">
        <p14:creationId xmlns:p14="http://schemas.microsoft.com/office/powerpoint/2010/main" val="162724702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Teacher Note - Please do not let the next video automatically play at the end of the clip. Please check the content in this link, including any comments, is suitable for your educational environment before showing. Twinkl accepts no responsibility for the content of third party websites. </a:t>
            </a:r>
          </a:p>
        </p:txBody>
      </p:sp>
      <p:sp>
        <p:nvSpPr>
          <p:cNvPr id="4" name="Slide Number Placeholder 3"/>
          <p:cNvSpPr>
            <a:spLocks noGrp="1"/>
          </p:cNvSpPr>
          <p:nvPr>
            <p:ph type="sldNum" sz="quarter" idx="5"/>
          </p:nvPr>
        </p:nvSpPr>
        <p:spPr/>
        <p:txBody>
          <a:bodyPr/>
          <a:lstStyle/>
          <a:p>
            <a:pPr>
              <a:defRPr/>
            </a:pPr>
            <a:fld id="{CCC9C751-68CC-4BB6-AF26-8B5B9D459725}" type="slidenum">
              <a:rPr lang="en-GB" smtClean="0"/>
              <a:pPr>
                <a:defRPr/>
              </a:pPr>
              <a:t>2</a:t>
            </a:fld>
            <a:endParaRPr lang="en-GB"/>
          </a:p>
        </p:txBody>
      </p:sp>
    </p:spTree>
    <p:extLst>
      <p:ext uri="{BB962C8B-B14F-4D97-AF65-F5344CB8AC3E}">
        <p14:creationId xmlns:p14="http://schemas.microsoft.com/office/powerpoint/2010/main" val="10544073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7088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17020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317005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46100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consectetur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263661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05070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27287658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2223186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0">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 id="2147483816" r:id="rId8"/>
  </p:sldLayoutIdLs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8.xml"/><Relationship Id="rId3" Type="http://schemas.openxmlformats.org/officeDocument/2006/relationships/slide" Target="slide10.xml"/><Relationship Id="rId7" Type="http://schemas.openxmlformats.org/officeDocument/2006/relationships/slide" Target="slide6.xml"/><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slide" Target="slide4.xml"/><Relationship Id="rId11" Type="http://schemas.openxmlformats.org/officeDocument/2006/relationships/image" Target="../media/image8.png"/><Relationship Id="rId5" Type="http://schemas.openxmlformats.org/officeDocument/2006/relationships/image" Target="../media/image5.jpeg"/><Relationship Id="rId10" Type="http://schemas.openxmlformats.org/officeDocument/2006/relationships/image" Target="../media/image7.png"/><Relationship Id="rId4" Type="http://schemas.openxmlformats.org/officeDocument/2006/relationships/slide" Target="slide3.xml"/><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 Target="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image" Target="../media/image12.png"/><Relationship Id="rId10" Type="http://schemas.openxmlformats.org/officeDocument/2006/relationships/image" Target="../media/image15.png"/><Relationship Id="rId4" Type="http://schemas.openxmlformats.org/officeDocument/2006/relationships/slide" Target="slide4.xml"/><Relationship Id="rId9"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 Target="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image" Target="../media/image12.png"/><Relationship Id="rId10" Type="http://schemas.openxmlformats.org/officeDocument/2006/relationships/image" Target="../media/image19.png"/><Relationship Id="rId4" Type="http://schemas.openxmlformats.org/officeDocument/2006/relationships/slide" Target="slide4.xml"/><Relationship Id="rId9"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slide" Target="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1.png"/><Relationship Id="rId7" Type="http://schemas.openxmlformats.org/officeDocument/2006/relationships/slide" Target="slide2.xml"/><Relationship Id="rId2" Type="http://schemas.openxmlformats.org/officeDocument/2006/relationships/hyperlink" Target="https://www.twinkl.com/resource/t2-p-288-what-to-do-if-you-are-upset-by-the-news-powerpoint" TargetMode="External"/><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23.png"/><Relationship Id="rId5" Type="http://schemas.openxmlformats.org/officeDocument/2006/relationships/slide" Target="slide4.xml"/><Relationship Id="rId10" Type="http://schemas.openxmlformats.org/officeDocument/2006/relationships/image" Target="../media/image22.jpeg"/><Relationship Id="rId4" Type="http://schemas.openxmlformats.org/officeDocument/2006/relationships/image" Target="../media/image11.png"/><Relationship Id="rId9" Type="http://schemas.openxmlformats.org/officeDocument/2006/relationships/slide" Target="slide9.xml"/></Relationships>
</file>

<file path=ppt/slides/_rels/slide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slide" Target="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2.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73667" y="1365481"/>
            <a:ext cx="7196667" cy="2462213"/>
          </a:xfrm>
          <a:prstGeom prst="rect">
            <a:avLst/>
          </a:prstGeom>
          <a:noFill/>
        </p:spPr>
        <p:txBody>
          <a:bodyPr lIns="0" tIns="0" rIns="0" bIns="0" spcCol="360000">
            <a:spAutoFit/>
          </a:bodyPr>
          <a:lstStyle/>
          <a:p>
            <a:pPr algn="ctr" eaLnBrk="1" fontAlgn="auto" hangingPunct="1">
              <a:spcBef>
                <a:spcPts val="0"/>
              </a:spcBef>
              <a:spcAft>
                <a:spcPts val="1200"/>
              </a:spcAft>
              <a:defRPr/>
            </a:pPr>
            <a:r>
              <a:rPr lang="en-GB" sz="8000" b="1" dirty="0">
                <a:ln w="12700" cap="rnd" cmpd="sng">
                  <a:solidFill>
                    <a:sysClr val="windowText" lastClr="000000"/>
                  </a:solidFill>
                </a:ln>
                <a:solidFill>
                  <a:schemeClr val="bg1"/>
                </a:solidFill>
                <a:latin typeface="Twinkl ExtraBold" pitchFamily="2" charset="0"/>
              </a:rPr>
              <a:t>Australian Bushfires</a:t>
            </a:r>
          </a:p>
        </p:txBody>
      </p:sp>
      <p:sp>
        <p:nvSpPr>
          <p:cNvPr id="3" name="TextBox 2"/>
          <p:cNvSpPr txBox="1"/>
          <p:nvPr/>
        </p:nvSpPr>
        <p:spPr>
          <a:xfrm>
            <a:off x="973666" y="3827694"/>
            <a:ext cx="7196667" cy="1231106"/>
          </a:xfrm>
          <a:prstGeom prst="rect">
            <a:avLst/>
          </a:prstGeom>
          <a:noFill/>
        </p:spPr>
        <p:txBody>
          <a:bodyPr lIns="0" tIns="0" rIns="0" bIns="0" spcCol="360000">
            <a:spAutoFit/>
          </a:bodyPr>
          <a:lstStyle/>
          <a:p>
            <a:pPr algn="ctr" eaLnBrk="1" fontAlgn="auto" hangingPunct="1">
              <a:spcBef>
                <a:spcPts val="0"/>
              </a:spcBef>
              <a:spcAft>
                <a:spcPts val="1200"/>
              </a:spcAft>
              <a:defRPr/>
            </a:pPr>
            <a:r>
              <a:rPr lang="en-GB" sz="4000" b="1" dirty="0">
                <a:ln w="12700" cap="rnd" cmpd="sng">
                  <a:solidFill>
                    <a:sysClr val="windowText" lastClr="000000"/>
                  </a:solidFill>
                </a:ln>
                <a:solidFill>
                  <a:schemeClr val="bg1"/>
                </a:solidFill>
                <a:latin typeface="Twinkl ExtraBold" pitchFamily="2" charset="0"/>
              </a:rPr>
              <a:t>People Help as Bushfires Burn in Australia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p:cNvSpPr txBox="1"/>
          <p:nvPr/>
        </p:nvSpPr>
        <p:spPr>
          <a:xfrm>
            <a:off x="536116" y="1319688"/>
            <a:ext cx="5930489" cy="4993564"/>
          </a:xfrm>
          <a:prstGeom prst="rect">
            <a:avLst/>
          </a:prstGeom>
          <a:noFill/>
        </p:spPr>
        <p:txBody>
          <a:bodyPr lIns="0" tIns="0" rIns="0" bIns="0" numCol="2" spcCol="360000"/>
          <a:lstStyle/>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r>
              <a:rPr lang="en-GB" sz="1300" dirty="0">
                <a:latin typeface="+mn-lt"/>
              </a:rPr>
              <a:t>Bushfires have caused a lot of damage in parts of Australia. Many people and charities are working to help those affected. </a:t>
            </a:r>
          </a:p>
          <a:p>
            <a:pPr eaLnBrk="1" fontAlgn="auto" hangingPunct="1">
              <a:spcBef>
                <a:spcPts val="0"/>
              </a:spcBef>
              <a:spcAft>
                <a:spcPts val="600"/>
              </a:spcAft>
              <a:defRPr/>
            </a:pPr>
            <a:r>
              <a:rPr lang="en-GB" sz="1300" dirty="0">
                <a:latin typeface="+mn-lt"/>
              </a:rPr>
              <a:t>The fires have destroyed large areas of bush and farmland.</a:t>
            </a:r>
            <a:r>
              <a:rPr lang="en-GB" sz="1300" dirty="0">
                <a:solidFill>
                  <a:srgbClr val="FF0000"/>
                </a:solidFill>
                <a:latin typeface="+mn-lt"/>
              </a:rPr>
              <a:t> </a:t>
            </a:r>
            <a:r>
              <a:rPr lang="en-GB" sz="1300" dirty="0">
                <a:latin typeface="+mn-lt"/>
              </a:rPr>
              <a:t>Thousands of people have had to leave their homes and move to a safer area.  </a:t>
            </a:r>
          </a:p>
          <a:p>
            <a:pPr eaLnBrk="1" fontAlgn="auto" hangingPunct="1">
              <a:spcBef>
                <a:spcPts val="0"/>
              </a:spcBef>
              <a:spcAft>
                <a:spcPts val="600"/>
              </a:spcAft>
              <a:defRPr/>
            </a:pPr>
            <a:r>
              <a:rPr lang="en-GB" sz="1300" dirty="0">
                <a:latin typeface="+mn-lt"/>
              </a:rPr>
              <a:t>Some state governments have declared states of </a:t>
            </a:r>
            <a:r>
              <a:rPr lang="en-GB" sz="1300" dirty="0">
                <a:latin typeface="+mn-lt"/>
                <a:hlinkClick r:id="rId3" action="ppaction://hlinksldjump"/>
              </a:rPr>
              <a:t>emergency</a:t>
            </a:r>
            <a:r>
              <a:rPr lang="en-GB" sz="1300" dirty="0">
                <a:latin typeface="+mn-lt"/>
              </a:rPr>
              <a:t>. This means that firefighters will have extra powers to tackle the bushfires. </a:t>
            </a:r>
          </a:p>
          <a:p>
            <a:pPr eaLnBrk="1" fontAlgn="auto" hangingPunct="1">
              <a:spcBef>
                <a:spcPts val="0"/>
              </a:spcBef>
              <a:spcAft>
                <a:spcPts val="600"/>
              </a:spcAft>
              <a:defRPr/>
            </a:pPr>
            <a:r>
              <a:rPr lang="en-GB" sz="1300" dirty="0">
                <a:latin typeface="+mn-lt"/>
              </a:rPr>
              <a:t>They are using helicopters to drop water on the area. They have also dropped a special pink powder on to the areas nearby. This is a fire </a:t>
            </a:r>
            <a:r>
              <a:rPr lang="en-GB" sz="1300" dirty="0">
                <a:solidFill>
                  <a:srgbClr val="FF0000"/>
                </a:solidFill>
                <a:latin typeface="+mn-lt"/>
                <a:hlinkClick r:id="rId3" action="ppaction://hlinksldjump"/>
              </a:rPr>
              <a:t>retardant</a:t>
            </a:r>
            <a:r>
              <a:rPr lang="en-GB" sz="1300" dirty="0">
                <a:solidFill>
                  <a:srgbClr val="FF0000"/>
                </a:solidFill>
                <a:latin typeface="+mn-lt"/>
              </a:rPr>
              <a:t> </a:t>
            </a:r>
            <a:r>
              <a:rPr lang="en-GB" sz="1300" dirty="0">
                <a:latin typeface="+mn-lt"/>
              </a:rPr>
              <a:t>and will help stop the fire from spreading. </a:t>
            </a:r>
          </a:p>
          <a:p>
            <a:pPr eaLnBrk="1" fontAlgn="auto" hangingPunct="1">
              <a:spcBef>
                <a:spcPts val="0"/>
              </a:spcBef>
              <a:spcAft>
                <a:spcPts val="600"/>
              </a:spcAft>
              <a:defRPr/>
            </a:pPr>
            <a:r>
              <a:rPr lang="en-GB" sz="1300" dirty="0"/>
              <a:t>The prime minister of Australia, Scott Morrison, has said that the government will provide $2 billion in </a:t>
            </a:r>
            <a:r>
              <a:rPr lang="en-GB" sz="1300"/>
              <a:t>Australian dollars (about £1 billion) </a:t>
            </a:r>
            <a:r>
              <a:rPr lang="en-GB" sz="1300" dirty="0"/>
              <a:t>to fight fires and help the area recover. </a:t>
            </a:r>
          </a:p>
          <a:p>
            <a:pPr eaLnBrk="1" fontAlgn="auto" hangingPunct="1">
              <a:spcBef>
                <a:spcPts val="0"/>
              </a:spcBef>
              <a:spcAft>
                <a:spcPts val="600"/>
              </a:spcAft>
              <a:defRPr/>
            </a:pPr>
            <a:r>
              <a:rPr lang="en-GB" sz="1300" dirty="0">
                <a:latin typeface="+mn-lt"/>
              </a:rPr>
              <a:t>Charities, such as the Red Cross,</a:t>
            </a:r>
            <a:r>
              <a:rPr lang="en-GB" sz="1300" dirty="0">
                <a:solidFill>
                  <a:srgbClr val="FF0000"/>
                </a:solidFill>
                <a:latin typeface="+mn-lt"/>
              </a:rPr>
              <a:t> </a:t>
            </a:r>
            <a:r>
              <a:rPr lang="en-GB" sz="1300" dirty="0">
                <a:latin typeface="+mn-lt"/>
              </a:rPr>
              <a:t>are also working hard to help those affected by the fires. </a:t>
            </a:r>
          </a:p>
          <a:p>
            <a:pPr eaLnBrk="1" fontAlgn="auto" hangingPunct="1">
              <a:spcBef>
                <a:spcPts val="0"/>
              </a:spcBef>
              <a:spcAft>
                <a:spcPts val="600"/>
              </a:spcAft>
              <a:defRPr/>
            </a:pPr>
            <a:r>
              <a:rPr lang="en-GB" sz="1300" dirty="0">
                <a:latin typeface="+mn-lt"/>
              </a:rPr>
              <a:t>They have created centres for people who have had to be </a:t>
            </a:r>
            <a:r>
              <a:rPr lang="en-GB" sz="1300" dirty="0">
                <a:latin typeface="+mn-lt"/>
                <a:hlinkClick r:id="rId3" action="ppaction://hlinksldjump"/>
              </a:rPr>
              <a:t>evacuated</a:t>
            </a:r>
            <a:r>
              <a:rPr lang="en-GB" sz="1300" dirty="0">
                <a:latin typeface="+mn-lt"/>
              </a:rPr>
              <a:t>. Here, they give support, food, water and </a:t>
            </a:r>
            <a:r>
              <a:rPr lang="en-GB" sz="1300" dirty="0">
                <a:latin typeface="+mn-lt"/>
                <a:hlinkClick r:id="rId3" action="ppaction://hlinksldjump"/>
              </a:rPr>
              <a:t>shelter</a:t>
            </a:r>
            <a:r>
              <a:rPr lang="en-GB" sz="1300" dirty="0">
                <a:latin typeface="+mn-lt"/>
              </a:rPr>
              <a:t> to those affected by the fires. </a:t>
            </a:r>
          </a:p>
          <a:p>
            <a:pPr eaLnBrk="1" fontAlgn="auto" hangingPunct="1">
              <a:spcBef>
                <a:spcPts val="0"/>
              </a:spcBef>
              <a:spcAft>
                <a:spcPts val="600"/>
              </a:spcAft>
              <a:defRPr/>
            </a:pPr>
            <a:r>
              <a:rPr lang="en-GB" sz="1100" dirty="0">
                <a:latin typeface="+mn-lt"/>
              </a:rPr>
              <a:t>Read the full article online </a:t>
            </a:r>
            <a:r>
              <a:rPr lang="en-GB" sz="1100" b="1" u="sng" dirty="0">
                <a:solidFill>
                  <a:schemeClr val="accent5"/>
                </a:solidFill>
                <a:latin typeface="+mn-lt"/>
              </a:rPr>
              <a:t>here</a:t>
            </a:r>
            <a:r>
              <a:rPr lang="en-GB" sz="1100" dirty="0">
                <a:latin typeface="+mn-lt"/>
              </a:rPr>
              <a:t>.</a:t>
            </a:r>
          </a:p>
        </p:txBody>
      </p:sp>
      <p:sp>
        <p:nvSpPr>
          <p:cNvPr id="22" name="Rectangle 21"/>
          <p:cNvSpPr/>
          <p:nvPr/>
        </p:nvSpPr>
        <p:spPr>
          <a:xfrm>
            <a:off x="0" y="477838"/>
            <a:ext cx="9144000" cy="3159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2800" dirty="0">
                <a:solidFill>
                  <a:schemeClr val="tx1"/>
                </a:solidFill>
                <a:latin typeface="Twinkl ExtraBold" pitchFamily="2" charset="0"/>
              </a:rPr>
              <a:t>Daily       News</a:t>
            </a:r>
          </a:p>
        </p:txBody>
      </p:sp>
      <p:sp>
        <p:nvSpPr>
          <p:cNvPr id="23" name="TextBox 18"/>
          <p:cNvSpPr txBox="1">
            <a:spLocks noChangeArrowheads="1"/>
          </p:cNvSpPr>
          <p:nvPr/>
        </p:nvSpPr>
        <p:spPr bwMode="auto">
          <a:xfrm>
            <a:off x="536575" y="1319213"/>
            <a:ext cx="2916238"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spcAft>
                <a:spcPts val="1200"/>
              </a:spcAft>
              <a:buFontTx/>
              <a:buNone/>
            </a:pPr>
            <a:r>
              <a:rPr lang="en-GB" altLang="en-US" sz="2400" b="1" dirty="0">
                <a:solidFill>
                  <a:schemeClr val="tx1"/>
                </a:solidFill>
              </a:rPr>
              <a:t>People Help as Bushfires Burn in Australia</a:t>
            </a:r>
          </a:p>
        </p:txBody>
      </p:sp>
      <p:pic>
        <p:nvPicPr>
          <p:cNvPr id="38" name="Picture 37">
            <a:hlinkClick r:id="rId4" action="ppaction://hlinksldjump"/>
          </p:cNvPr>
          <p:cNvPicPr>
            <a:picLocks noChangeAspect="1"/>
          </p:cNvPicPr>
          <p:nvPr/>
        </p:nvPicPr>
        <p:blipFill rotWithShape="1">
          <a:blip r:embed="rId5" cstate="print">
            <a:extLst>
              <a:ext uri="{28A0092B-C50C-407E-A947-70E740481C1C}">
                <a14:useLocalDpi xmlns:a14="http://schemas.microsoft.com/office/drawing/2010/main" val="0"/>
              </a:ext>
            </a:extLst>
          </a:blip>
          <a:srcRect l="28719" r="40485" b="24"/>
          <a:stretch/>
        </p:blipFill>
        <p:spPr>
          <a:xfrm>
            <a:off x="6557963" y="1319214"/>
            <a:ext cx="2048434" cy="4460254"/>
          </a:xfrm>
          <a:prstGeom prst="rect">
            <a:avLst/>
          </a:prstGeom>
        </p:spPr>
      </p:pic>
      <p:sp>
        <p:nvSpPr>
          <p:cNvPr id="24" name="TextBox 23"/>
          <p:cNvSpPr txBox="1"/>
          <p:nvPr/>
        </p:nvSpPr>
        <p:spPr>
          <a:xfrm>
            <a:off x="6557963" y="5779468"/>
            <a:ext cx="2048434" cy="534368"/>
          </a:xfrm>
          <a:prstGeom prst="rect">
            <a:avLst/>
          </a:prstGeom>
          <a:solidFill>
            <a:schemeClr val="accent4"/>
          </a:solidFill>
          <a:ln>
            <a:noFill/>
          </a:ln>
        </p:spPr>
        <p:txBody>
          <a:bodyPr wrap="square" lIns="72000" tIns="36000" rIns="72000" bIns="36000" spcCol="360000">
            <a:spAutoFit/>
          </a:bodyPr>
          <a:lstStyle/>
          <a:p>
            <a:pPr eaLnBrk="1" fontAlgn="auto" hangingPunct="1">
              <a:spcBef>
                <a:spcPts val="0"/>
              </a:spcBef>
              <a:spcAft>
                <a:spcPts val="1200"/>
              </a:spcAft>
              <a:defRPr/>
            </a:pPr>
            <a:r>
              <a:rPr lang="en-GB" sz="1000" dirty="0">
                <a:latin typeface="+mn-lt"/>
              </a:rPr>
              <a:t>Photo: A plane dropping powder on a fire to stop it from spreading.  </a:t>
            </a:r>
          </a:p>
        </p:txBody>
      </p:sp>
      <p:sp>
        <p:nvSpPr>
          <p:cNvPr id="29" name="TextBox 28"/>
          <p:cNvSpPr txBox="1"/>
          <p:nvPr/>
        </p:nvSpPr>
        <p:spPr>
          <a:xfrm>
            <a:off x="215900" y="2452484"/>
            <a:ext cx="3236913" cy="1172217"/>
          </a:xfrm>
          <a:prstGeom prst="rect">
            <a:avLst/>
          </a:prstGeom>
          <a:solidFill>
            <a:schemeClr val="accent4">
              <a:lumMod val="40000"/>
              <a:lumOff val="60000"/>
            </a:schemeClr>
          </a:solidFill>
          <a:ln w="19050">
            <a:solidFill>
              <a:schemeClr val="accent4"/>
            </a:solidFill>
          </a:ln>
        </p:spPr>
        <p:txBody>
          <a:bodyPr lIns="108000" tIns="108000" rIns="108000" bIns="108000" spcCol="360000">
            <a:spAutoFit/>
          </a:bodyPr>
          <a:lstStyle/>
          <a:p>
            <a:pPr marL="180975" indent="-180975" eaLnBrk="1" fontAlgn="auto" hangingPunct="1">
              <a:spcBef>
                <a:spcPts val="0"/>
              </a:spcBef>
              <a:spcAft>
                <a:spcPts val="600"/>
              </a:spcAft>
              <a:buFont typeface="Arial" panose="020B0604020202020204" pitchFamily="34" charset="0"/>
              <a:buChar char="•"/>
              <a:defRPr/>
            </a:pPr>
            <a:r>
              <a:rPr lang="en-GB" sz="1300" b="1" dirty="0">
                <a:latin typeface="+mn-lt"/>
                <a:hlinkClick r:id="rId6" action="ppaction://hlinksldjump"/>
              </a:rPr>
              <a:t>What are bushfires?</a:t>
            </a:r>
            <a:endParaRPr lang="en-GB" sz="1300" b="1" dirty="0">
              <a:latin typeface="+mn-lt"/>
            </a:endParaRPr>
          </a:p>
          <a:p>
            <a:pPr marL="180975" indent="-180975" eaLnBrk="1" fontAlgn="auto" hangingPunct="1">
              <a:spcBef>
                <a:spcPts val="0"/>
              </a:spcBef>
              <a:spcAft>
                <a:spcPts val="600"/>
              </a:spcAft>
              <a:buFont typeface="Arial" panose="020B0604020202020204" pitchFamily="34" charset="0"/>
              <a:buChar char="•"/>
              <a:defRPr/>
            </a:pPr>
            <a:r>
              <a:rPr lang="en-GB" sz="1300" b="1" dirty="0">
                <a:latin typeface="+mn-lt"/>
                <a:hlinkClick r:id="rId7" action="ppaction://hlinksldjump"/>
              </a:rPr>
              <a:t>How are people helping?</a:t>
            </a:r>
            <a:endParaRPr lang="en-GB" sz="1300" b="1" dirty="0">
              <a:latin typeface="+mn-lt"/>
            </a:endParaRPr>
          </a:p>
          <a:p>
            <a:pPr marL="180975" indent="-180975" eaLnBrk="1" fontAlgn="auto" hangingPunct="1">
              <a:spcBef>
                <a:spcPts val="0"/>
              </a:spcBef>
              <a:spcAft>
                <a:spcPts val="600"/>
              </a:spcAft>
              <a:buFont typeface="Arial" panose="020B0604020202020204" pitchFamily="34" charset="0"/>
              <a:buChar char="•"/>
              <a:defRPr/>
            </a:pPr>
            <a:r>
              <a:rPr lang="en-GB" sz="1300" b="1" dirty="0">
                <a:latin typeface="+mn-lt"/>
                <a:hlinkClick r:id="rId8" action="ppaction://hlinksldjump"/>
              </a:rPr>
              <a:t>What should I do if I’m upset by the news?</a:t>
            </a:r>
            <a:endParaRPr lang="en-GB" sz="1300" b="1" dirty="0">
              <a:latin typeface="+mn-lt"/>
            </a:endParaRPr>
          </a:p>
        </p:txBody>
      </p:sp>
      <p:grpSp>
        <p:nvGrpSpPr>
          <p:cNvPr id="30" name="Group 2"/>
          <p:cNvGrpSpPr>
            <a:grpSpLocks/>
          </p:cNvGrpSpPr>
          <p:nvPr/>
        </p:nvGrpSpPr>
        <p:grpSpPr bwMode="auto">
          <a:xfrm>
            <a:off x="442913" y="914400"/>
            <a:ext cx="8251825" cy="285750"/>
            <a:chOff x="442823" y="913677"/>
            <a:chExt cx="8252603" cy="286616"/>
          </a:xfrm>
        </p:grpSpPr>
        <p:sp>
          <p:nvSpPr>
            <p:cNvPr id="31" name="TextBox 20"/>
            <p:cNvSpPr txBox="1">
              <a:spLocks noChangeArrowheads="1"/>
            </p:cNvSpPr>
            <p:nvPr/>
          </p:nvSpPr>
          <p:spPr bwMode="auto">
            <a:xfrm>
              <a:off x="619125" y="964652"/>
              <a:ext cx="392199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GB" altLang="en-US" sz="1200" dirty="0">
                  <a:solidFill>
                    <a:schemeClr val="tx1"/>
                  </a:solidFill>
                </a:rPr>
                <a:t>Environment  x    World News   x</a:t>
              </a:r>
              <a:endParaRPr lang="en-GB" altLang="en-US" sz="1200" b="1" dirty="0">
                <a:solidFill>
                  <a:schemeClr val="tx1"/>
                </a:solidFill>
              </a:endParaRPr>
            </a:p>
          </p:txBody>
        </p:sp>
        <p:sp>
          <p:nvSpPr>
            <p:cNvPr id="32" name="TextBox 9"/>
            <p:cNvSpPr txBox="1">
              <a:spLocks noChangeArrowheads="1"/>
            </p:cNvSpPr>
            <p:nvPr/>
          </p:nvSpPr>
          <p:spPr bwMode="auto">
            <a:xfrm>
              <a:off x="4577812" y="964652"/>
              <a:ext cx="399245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algn="r" eaLnBrk="1" hangingPunct="1">
                <a:lnSpc>
                  <a:spcPct val="100000"/>
                </a:lnSpc>
                <a:spcBef>
                  <a:spcPct val="0"/>
                </a:spcBef>
                <a:buFontTx/>
                <a:buNone/>
              </a:pPr>
              <a:r>
                <a:rPr lang="en-GB" altLang="en-US" sz="1200" b="1" dirty="0">
                  <a:solidFill>
                    <a:schemeClr val="tx1"/>
                  </a:solidFill>
                </a:rPr>
                <a:t>8</a:t>
              </a:r>
              <a:r>
                <a:rPr lang="en-GB" altLang="en-US" sz="1200" b="1" baseline="30000" dirty="0">
                  <a:solidFill>
                    <a:schemeClr val="tx1"/>
                  </a:solidFill>
                </a:rPr>
                <a:t>th</a:t>
              </a:r>
              <a:r>
                <a:rPr lang="en-GB" altLang="en-US" sz="1200" b="1" dirty="0">
                  <a:solidFill>
                    <a:schemeClr val="tx1"/>
                  </a:solidFill>
                </a:rPr>
                <a:t> January 2019</a:t>
              </a:r>
            </a:p>
          </p:txBody>
        </p:sp>
        <p:cxnSp>
          <p:nvCxnSpPr>
            <p:cNvPr id="33" name="Straight Connector 32"/>
            <p:cNvCxnSpPr/>
            <p:nvPr/>
          </p:nvCxnSpPr>
          <p:spPr>
            <a:xfrm>
              <a:off x="442823" y="913677"/>
              <a:ext cx="8246252" cy="0"/>
            </a:xfrm>
            <a:prstGeom prst="line">
              <a:avLst/>
            </a:prstGeom>
            <a:ln w="25400">
              <a:solidFill>
                <a:srgbClr val="302524"/>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442823" y="1200293"/>
              <a:ext cx="8252603" cy="0"/>
            </a:xfrm>
            <a:prstGeom prst="line">
              <a:avLst/>
            </a:prstGeom>
            <a:ln w="25400">
              <a:solidFill>
                <a:srgbClr val="302524"/>
              </a:solidFill>
            </a:ln>
          </p:spPr>
          <p:style>
            <a:lnRef idx="1">
              <a:schemeClr val="accent1"/>
            </a:lnRef>
            <a:fillRef idx="0">
              <a:schemeClr val="accent1"/>
            </a:fillRef>
            <a:effectRef idx="0">
              <a:schemeClr val="accent1"/>
            </a:effectRef>
            <a:fontRef idx="minor">
              <a:schemeClr val="tx1"/>
            </a:fontRef>
          </p:style>
        </p:cxnSp>
        <p:pic>
          <p:nvPicPr>
            <p:cNvPr id="35" name="Picture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bwMode="auto">
            <a:xfrm>
              <a:off x="1512608" y="970288"/>
              <a:ext cx="178863"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2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bwMode="auto">
            <a:xfrm>
              <a:off x="2737723" y="969404"/>
              <a:ext cx="178863"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7" name="Picture 36"/>
          <p:cNvPicPr>
            <a:picLocks noChangeAspect="1"/>
          </p:cNvPicPr>
          <p:nvPr/>
        </p:nvPicPr>
        <p:blipFill rotWithShape="1">
          <a:blip r:embed="rId11" cstate="print">
            <a:extLst>
              <a:ext uri="{28A0092B-C50C-407E-A947-70E740481C1C}">
                <a14:useLocalDpi xmlns:a14="http://schemas.microsoft.com/office/drawing/2010/main" val="0"/>
              </a:ext>
            </a:extLst>
          </a:blip>
          <a:srcRect l="-3741" t="-9176" r="-7717" b="-20633"/>
          <a:stretch/>
        </p:blipFill>
        <p:spPr>
          <a:xfrm>
            <a:off x="4274932" y="343384"/>
            <a:ext cx="621056" cy="621480"/>
          </a:xfrm>
          <a:prstGeom prst="ellipse">
            <a:avLst/>
          </a:prstGeom>
          <a:solidFill>
            <a:schemeClr val="accent4"/>
          </a:solidFill>
          <a:ln w="19050">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hlinkClick r:id="rId2" action="ppaction://hlinksldjump"/>
          </p:cNvPr>
          <p:cNvPicPr>
            <a:picLocks noChangeAspect="1"/>
          </p:cNvPicPr>
          <p:nvPr/>
        </p:nvPicPr>
        <p:blipFill rotWithShape="1">
          <a:blip r:embed="rId3" cstate="print">
            <a:extLst>
              <a:ext uri="{28A0092B-C50C-407E-A947-70E740481C1C}">
                <a14:useLocalDpi xmlns:a14="http://schemas.microsoft.com/office/drawing/2010/main" val="0"/>
              </a:ext>
            </a:extLst>
          </a:blip>
          <a:srcRect r="7470"/>
          <a:stretch/>
        </p:blipFill>
        <p:spPr>
          <a:xfrm>
            <a:off x="477801" y="452254"/>
            <a:ext cx="8180424" cy="5929496"/>
          </a:xfrm>
          <a:prstGeom prst="roundRect">
            <a:avLst>
              <a:gd name="adj" fmla="val 3629"/>
            </a:avLst>
          </a:prstGeom>
        </p:spPr>
      </p:pic>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3546475" y="1185863"/>
            <a:ext cx="2919413" cy="1200329"/>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t>High </a:t>
            </a:r>
            <a:r>
              <a:rPr lang="en-GB" dirty="0">
                <a:solidFill>
                  <a:schemeClr val="accent6"/>
                </a:solidFill>
              </a:rPr>
              <a:t>temperatures</a:t>
            </a:r>
            <a:r>
              <a:rPr lang="en-GB" dirty="0"/>
              <a:t>, dry conditions and strong winds mean that they can spread quickly. </a:t>
            </a:r>
          </a:p>
        </p:txBody>
      </p:sp>
      <p:sp>
        <p:nvSpPr>
          <p:cNvPr id="12" name="TextBox 11"/>
          <p:cNvSpPr txBox="1"/>
          <p:nvPr/>
        </p:nvSpPr>
        <p:spPr>
          <a:xfrm>
            <a:off x="534987" y="2462888"/>
            <a:ext cx="2919413" cy="1754326"/>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t>Bushfires can happen naturally in this </a:t>
            </a:r>
            <a:r>
              <a:rPr lang="en-GB" dirty="0">
                <a:solidFill>
                  <a:schemeClr val="accent6"/>
                </a:solidFill>
              </a:rPr>
              <a:t>environment</a:t>
            </a:r>
            <a:r>
              <a:rPr lang="en-GB" dirty="0"/>
              <a:t>. Lightning can spark fires and sometimes very hot, very dry leaves can catch fire. </a:t>
            </a:r>
          </a:p>
        </p:txBody>
      </p:sp>
      <p:sp>
        <p:nvSpPr>
          <p:cNvPr id="8" name="TextBox 7"/>
          <p:cNvSpPr txBox="1"/>
          <p:nvPr/>
        </p:nvSpPr>
        <p:spPr>
          <a:xfrm>
            <a:off x="536575" y="1181100"/>
            <a:ext cx="2919413" cy="1200329"/>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Bushfires are large, uncontrolled fires, which </a:t>
            </a:r>
            <a:r>
              <a:rPr lang="en-GB" dirty="0">
                <a:solidFill>
                  <a:schemeClr val="accent6"/>
                </a:solidFill>
                <a:latin typeface="+mn-lt"/>
              </a:rPr>
              <a:t>occur</a:t>
            </a:r>
            <a:r>
              <a:rPr lang="en-GB" dirty="0">
                <a:latin typeface="+mn-lt"/>
              </a:rPr>
              <a:t> in the Australian bushland. </a:t>
            </a:r>
          </a:p>
        </p:txBody>
      </p:sp>
      <p:cxnSp>
        <p:nvCxnSpPr>
          <p:cNvPr id="14" name="Straight Connector 13"/>
          <p:cNvCxnSpPr/>
          <p:nvPr/>
        </p:nvCxnSpPr>
        <p:spPr>
          <a:xfrm>
            <a:off x="444500" y="1177925"/>
            <a:ext cx="6113463" cy="0"/>
          </a:xfrm>
          <a:prstGeom prst="line">
            <a:avLst/>
          </a:prstGeom>
          <a:ln w="381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557963" y="393913"/>
            <a:ext cx="2012950" cy="791737"/>
          </a:xfrm>
          <a:prstGeom prst="rect">
            <a:avLst/>
          </a:prstGeom>
          <a:solidFill>
            <a:schemeClr val="bg1"/>
          </a:solidFill>
          <a:ln w="28575">
            <a:solidFill>
              <a:srgbClr val="4A3582"/>
            </a:solidFill>
          </a:ln>
        </p:spPr>
        <p:txBody>
          <a:bodyPr lIns="108000" tIns="72000" rIns="108000" bIns="72000" spcCol="360000" anchor="ctr">
            <a:spAutoFit/>
          </a:bodyPr>
          <a:lstStyle/>
          <a:p>
            <a:pPr eaLnBrk="1" fontAlgn="auto" hangingPunct="1">
              <a:spcBef>
                <a:spcPts val="0"/>
              </a:spcBef>
              <a:spcAft>
                <a:spcPts val="0"/>
              </a:spcAft>
              <a:defRPr/>
            </a:pPr>
            <a:r>
              <a:rPr lang="en-GB" sz="1400" kern="1000" dirty="0"/>
              <a:t>occur</a:t>
            </a:r>
          </a:p>
          <a:p>
            <a:pPr eaLnBrk="1" fontAlgn="auto" hangingPunct="1">
              <a:spcBef>
                <a:spcPts val="0"/>
              </a:spcBef>
              <a:spcAft>
                <a:spcPts val="0"/>
              </a:spcAft>
              <a:defRPr/>
            </a:pPr>
            <a:r>
              <a:rPr lang="en-GB" sz="1400" kern="1000" dirty="0"/>
              <a:t>environment</a:t>
            </a:r>
          </a:p>
          <a:p>
            <a:pPr eaLnBrk="1" fontAlgn="auto" hangingPunct="1">
              <a:spcBef>
                <a:spcPts val="0"/>
              </a:spcBef>
              <a:spcAft>
                <a:spcPts val="0"/>
              </a:spcAft>
              <a:defRPr/>
            </a:pPr>
            <a:r>
              <a:rPr lang="en-GB" sz="1400" kern="1000" dirty="0"/>
              <a:t>temperatures</a:t>
            </a:r>
          </a:p>
        </p:txBody>
      </p:sp>
      <p:sp>
        <p:nvSpPr>
          <p:cNvPr id="2" name="Title 1"/>
          <p:cNvSpPr>
            <a:spLocks noGrp="1"/>
          </p:cNvSpPr>
          <p:nvPr>
            <p:ph type="title" idx="4294967295"/>
          </p:nvPr>
        </p:nvSpPr>
        <p:spPr>
          <a:xfrm>
            <a:off x="444500" y="522288"/>
            <a:ext cx="6113463" cy="655637"/>
          </a:xfrm>
          <a:prstGeom prst="roundRect">
            <a:avLst>
              <a:gd name="adj" fmla="val 0"/>
            </a:avLst>
          </a:prstGeom>
        </p:spPr>
        <p:txBody>
          <a:bodyPr/>
          <a:lstStyle/>
          <a:p>
            <a:pPr algn="ctr"/>
            <a:r>
              <a:rPr lang="en-GB" altLang="en-US" sz="2000" dirty="0">
                <a:solidFill>
                  <a:schemeClr val="tx1"/>
                </a:solidFill>
                <a:latin typeface="Twinkl" pitchFamily="2" charset="0"/>
              </a:rPr>
              <a:t>What Are Bushfires?</a:t>
            </a:r>
          </a:p>
        </p:txBody>
      </p:sp>
      <p:sp>
        <p:nvSpPr>
          <p:cNvPr id="19" name="TextBox 18"/>
          <p:cNvSpPr txBox="1">
            <a:spLocks noChangeArrowheads="1"/>
          </p:cNvSpPr>
          <p:nvPr/>
        </p:nvSpPr>
        <p:spPr bwMode="auto">
          <a:xfrm>
            <a:off x="6557963" y="4296225"/>
            <a:ext cx="2012950" cy="1079884"/>
          </a:xfrm>
          <a:prstGeom prst="rect">
            <a:avLst/>
          </a:prstGeom>
          <a:solidFill>
            <a:schemeClr val="bg1"/>
          </a:solidFill>
          <a:ln w="28575">
            <a:solidFill>
              <a:srgbClr val="1C4160"/>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rPr>
              <a:t>Use a map or atlas to find the Australian bushland. </a:t>
            </a:r>
          </a:p>
        </p:txBody>
      </p:sp>
      <p:pic>
        <p:nvPicPr>
          <p:cNvPr id="20" name="Picture 1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8124825" y="4486123"/>
            <a:ext cx="719138"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6557963" y="5464777"/>
            <a:ext cx="2012950" cy="1079884"/>
          </a:xfrm>
          <a:prstGeom prst="rect">
            <a:avLst/>
          </a:prstGeom>
          <a:solidFill>
            <a:schemeClr val="bg1"/>
          </a:solidFill>
          <a:ln w="28575">
            <a:solidFill>
              <a:srgbClr val="18552B"/>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rPr>
              <a:t>What do you know about the Australian bushland?</a:t>
            </a:r>
          </a:p>
        </p:txBody>
      </p:sp>
      <p:pic>
        <p:nvPicPr>
          <p:cNvPr id="22" name="Picture 2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24825" y="5648325"/>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124825" y="428625"/>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25">
            <a:hlinkClick r:id="rId6" action="ppaction://hlinksldjump"/>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hlinkClick r:id="rId8" action="ppaction://hlinksldjump"/>
          </p:cNvPr>
          <p:cNvPicPr>
            <a:picLocks noChangeAspect="1"/>
          </p:cNvPicPr>
          <p:nvPr/>
        </p:nvPicPr>
        <p:blipFill rotWithShape="1">
          <a:blip r:embed="rId9" cstate="print">
            <a:extLst>
              <a:ext uri="{28A0092B-C50C-407E-A947-70E740481C1C}">
                <a14:useLocalDpi xmlns:a14="http://schemas.microsoft.com/office/drawing/2010/main" val="0"/>
              </a:ext>
            </a:extLst>
          </a:blip>
          <a:srcRect l="37601" r="18048" b="1474"/>
          <a:stretch/>
        </p:blipFill>
        <p:spPr bwMode="auto">
          <a:xfrm>
            <a:off x="6554787" y="1254768"/>
            <a:ext cx="2012952" cy="297184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546521" y="5293937"/>
            <a:ext cx="2919413"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They can also have human causes, such as barbecues or fallen electricity poles. </a:t>
            </a:r>
          </a:p>
        </p:txBody>
      </p:sp>
      <p:sp>
        <p:nvSpPr>
          <p:cNvPr id="17" name="TextBox 16"/>
          <p:cNvSpPr txBox="1"/>
          <p:nvPr/>
        </p:nvSpPr>
        <p:spPr>
          <a:xfrm>
            <a:off x="3540916" y="2462888"/>
            <a:ext cx="2919413" cy="1200329"/>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Bushfires can cause serious problems and some states have put in place a total fire ban.  </a:t>
            </a:r>
          </a:p>
        </p:txBody>
      </p:sp>
      <p:sp>
        <p:nvSpPr>
          <p:cNvPr id="18" name="TextBox 17"/>
          <p:cNvSpPr txBox="1"/>
          <p:nvPr/>
        </p:nvSpPr>
        <p:spPr>
          <a:xfrm>
            <a:off x="3548858" y="3739913"/>
            <a:ext cx="2919413" cy="1200329"/>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t>This means that people living in the area can’t light or use a fire in the open. </a:t>
            </a:r>
          </a:p>
        </p:txBody>
      </p:sp>
      <p:sp>
        <p:nvSpPr>
          <p:cNvPr id="25" name="TextBox 24"/>
          <p:cNvSpPr txBox="1"/>
          <p:nvPr/>
        </p:nvSpPr>
        <p:spPr>
          <a:xfrm>
            <a:off x="3540916" y="5016938"/>
            <a:ext cx="2919413" cy="1200329"/>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This includes barbeques which use solid fuel, such as charcoal, as well as campfires.  </a:t>
            </a:r>
          </a:p>
        </p:txBody>
      </p:sp>
      <p:pic>
        <p:nvPicPr>
          <p:cNvPr id="4" name="Picture 3"/>
          <p:cNvPicPr>
            <a:picLocks noChangeAspect="1"/>
          </p:cNvPicPr>
          <p:nvPr/>
        </p:nvPicPr>
        <p:blipFill rotWithShape="1">
          <a:blip r:embed="rId10" cstate="print">
            <a:extLst>
              <a:ext uri="{28A0092B-C50C-407E-A947-70E740481C1C}">
                <a14:useLocalDpi xmlns:a14="http://schemas.microsoft.com/office/drawing/2010/main" val="0"/>
              </a:ext>
            </a:extLst>
          </a:blip>
          <a:srcRect l="905" r="1474" b="31011"/>
          <a:stretch/>
        </p:blipFill>
        <p:spPr>
          <a:xfrm>
            <a:off x="907270" y="4269069"/>
            <a:ext cx="1944988" cy="973012"/>
          </a:xfrm>
          <a:prstGeom prst="ellipse">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10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right)">
                                      <p:cBhvr>
                                        <p:cTn id="16" dur="500"/>
                                        <p:tgtEl>
                                          <p:spTgt spid="2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up)">
                                      <p:cBhvr>
                                        <p:cTn id="30" dur="500"/>
                                        <p:tgtEl>
                                          <p:spTgt spid="12"/>
                                        </p:tgtEl>
                                      </p:cBhvr>
                                    </p:animEffect>
                                  </p:childTnLst>
                                </p:cTn>
                              </p:par>
                            </p:childTnLst>
                          </p:cTn>
                        </p:par>
                        <p:par>
                          <p:cTn id="31" fill="hold" nodeType="withGroup">
                            <p:stCondLst>
                              <p:cond delay="500"/>
                            </p:stCondLst>
                            <p:childTnLst>
                              <p:par>
                                <p:cTn id="32" presetID="10" presetClass="entr" presetSubtype="0"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500"/>
                                        <p:tgtEl>
                                          <p:spTgt spid="15"/>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wipe(up)">
                                      <p:cBhvr>
                                        <p:cTn id="44" dur="500"/>
                                        <p:tgtEl>
                                          <p:spTgt spid="16"/>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1"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up)">
                                      <p:cBhvr>
                                        <p:cTn id="49" dur="500"/>
                                        <p:tgtEl>
                                          <p:spTgt spid="17"/>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22" presetClass="entr" presetSubtype="1" fill="hold" grpId="0" nodeType="click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up)">
                                      <p:cBhvr>
                                        <p:cTn id="54" dur="500"/>
                                        <p:tgtEl>
                                          <p:spTgt spid="18"/>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1" fill="hold" grpId="0" nodeType="click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up)">
                                      <p:cBhvr>
                                        <p:cTn id="59" dur="500"/>
                                        <p:tgtEl>
                                          <p:spTgt spid="25"/>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22" presetClass="entr" presetSubtype="2" fill="hold" grpId="0" nodeType="withEffect">
                                  <p:stCondLst>
                                    <p:cond delay="500"/>
                                  </p:stCondLst>
                                  <p:childTnLst>
                                    <p:set>
                                      <p:cBhvr>
                                        <p:cTn id="66" dur="1" fill="hold">
                                          <p:stCondLst>
                                            <p:cond delay="0"/>
                                          </p:stCondLst>
                                        </p:cTn>
                                        <p:tgtEl>
                                          <p:spTgt spid="19"/>
                                        </p:tgtEl>
                                        <p:attrNameLst>
                                          <p:attrName>style.visibility</p:attrName>
                                        </p:attrNameLst>
                                      </p:cBhvr>
                                      <p:to>
                                        <p:strVal val="visible"/>
                                      </p:to>
                                    </p:set>
                                    <p:animEffect transition="in" filter="wipe(right)">
                                      <p:cBhvr>
                                        <p:cTn id="67" dur="500"/>
                                        <p:tgtEl>
                                          <p:spTgt spid="19"/>
                                        </p:tgtEl>
                                      </p:cBhvr>
                                    </p:animEffect>
                                  </p:childTnLst>
                                </p:cTn>
                              </p:par>
                              <p:par>
                                <p:cTn id="68" presetID="10" presetClass="entr" presetSubtype="0" fill="hold" nodeType="withEffect">
                                  <p:stCondLst>
                                    <p:cond delay="100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500"/>
                                        <p:tgtEl>
                                          <p:spTgt spid="22"/>
                                        </p:tgtEl>
                                      </p:cBhvr>
                                    </p:animEffect>
                                  </p:childTnLst>
                                </p:cTn>
                              </p:par>
                              <p:par>
                                <p:cTn id="71" presetID="22" presetClass="entr" presetSubtype="2" fill="hold" grpId="0" nodeType="withEffect">
                                  <p:stCondLst>
                                    <p:cond delay="1500"/>
                                  </p:stCondLst>
                                  <p:childTnLst>
                                    <p:set>
                                      <p:cBhvr>
                                        <p:cTn id="72" dur="1" fill="hold">
                                          <p:stCondLst>
                                            <p:cond delay="0"/>
                                          </p:stCondLst>
                                        </p:cTn>
                                        <p:tgtEl>
                                          <p:spTgt spid="21"/>
                                        </p:tgtEl>
                                        <p:attrNameLst>
                                          <p:attrName>style.visibility</p:attrName>
                                        </p:attrNameLst>
                                      </p:cBhvr>
                                      <p:to>
                                        <p:strVal val="visible"/>
                                      </p:to>
                                    </p:set>
                                    <p:animEffect transition="in" filter="wipe(right)">
                                      <p:cBhvr>
                                        <p:cTn id="7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8" grpId="0" animBg="1"/>
      <p:bldP spid="24" grpId="0" animBg="1"/>
      <p:bldP spid="2" grpId="0"/>
      <p:bldP spid="19" grpId="0" animBg="1"/>
      <p:bldP spid="21" grpId="0" animBg="1"/>
      <p:bldP spid="15" grpId="0" animBg="1"/>
      <p:bldP spid="17" grpId="0" animBg="1"/>
      <p:bldP spid="18"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338" name="Picture 1">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r="8342"/>
          <a:stretch/>
        </p:blipFill>
        <p:spPr bwMode="auto">
          <a:xfrm>
            <a:off x="476859" y="466118"/>
            <a:ext cx="8171841" cy="5925157"/>
          </a:xfrm>
          <a:prstGeom prst="roundRect">
            <a:avLst>
              <a:gd name="adj" fmla="val 205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3546475" y="1185863"/>
            <a:ext cx="2919413" cy="1200329"/>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t>They are also dropping pink powder. This is a fire retardant and will help stop the fire spreading. </a:t>
            </a:r>
          </a:p>
        </p:txBody>
      </p:sp>
      <p:sp>
        <p:nvSpPr>
          <p:cNvPr id="12" name="TextBox 11"/>
          <p:cNvSpPr txBox="1"/>
          <p:nvPr/>
        </p:nvSpPr>
        <p:spPr>
          <a:xfrm>
            <a:off x="528635" y="3301030"/>
            <a:ext cx="2919413" cy="923330"/>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latin typeface="+mn-lt"/>
              </a:rPr>
              <a:t>This gives firefighters extra </a:t>
            </a:r>
            <a:r>
              <a:rPr lang="en-GB" dirty="0">
                <a:solidFill>
                  <a:schemeClr val="accent6"/>
                </a:solidFill>
                <a:latin typeface="+mn-lt"/>
              </a:rPr>
              <a:t>equipment</a:t>
            </a:r>
            <a:r>
              <a:rPr lang="en-GB" dirty="0">
                <a:latin typeface="+mn-lt"/>
              </a:rPr>
              <a:t> and</a:t>
            </a:r>
            <a:r>
              <a:rPr lang="en-GB" dirty="0"/>
              <a:t> power to tackle the fires. </a:t>
            </a:r>
            <a:endParaRPr lang="en-GB" dirty="0">
              <a:latin typeface="+mn-lt"/>
            </a:endParaRPr>
          </a:p>
        </p:txBody>
      </p:sp>
      <p:sp>
        <p:nvSpPr>
          <p:cNvPr id="8" name="TextBox 7"/>
          <p:cNvSpPr txBox="1"/>
          <p:nvPr/>
        </p:nvSpPr>
        <p:spPr>
          <a:xfrm>
            <a:off x="536575" y="1181100"/>
            <a:ext cx="2919413" cy="2031325"/>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Lots of people are working hard to help those affected by the fires. State</a:t>
            </a:r>
            <a:r>
              <a:rPr lang="en-GB" dirty="0">
                <a:solidFill>
                  <a:srgbClr val="FF0000"/>
                </a:solidFill>
                <a:latin typeface="+mn-lt"/>
              </a:rPr>
              <a:t> </a:t>
            </a:r>
            <a:r>
              <a:rPr lang="en-GB" dirty="0">
                <a:solidFill>
                  <a:schemeClr val="accent6"/>
                </a:solidFill>
                <a:latin typeface="+mn-lt"/>
              </a:rPr>
              <a:t>governments</a:t>
            </a:r>
            <a:r>
              <a:rPr lang="en-GB" dirty="0">
                <a:latin typeface="+mn-lt"/>
              </a:rPr>
              <a:t> have declared a state of emergency over the last few months</a:t>
            </a:r>
          </a:p>
        </p:txBody>
      </p:sp>
      <p:cxnSp>
        <p:nvCxnSpPr>
          <p:cNvPr id="14" name="Straight Connector 13"/>
          <p:cNvCxnSpPr/>
          <p:nvPr/>
        </p:nvCxnSpPr>
        <p:spPr>
          <a:xfrm>
            <a:off x="444500" y="1177925"/>
            <a:ext cx="6113463" cy="0"/>
          </a:xfrm>
          <a:prstGeom prst="line">
            <a:avLst/>
          </a:prstGeom>
          <a:ln w="381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557963" y="393913"/>
            <a:ext cx="2012950" cy="791737"/>
          </a:xfrm>
          <a:prstGeom prst="rect">
            <a:avLst/>
          </a:prstGeom>
          <a:solidFill>
            <a:schemeClr val="bg1"/>
          </a:solidFill>
          <a:ln w="28575">
            <a:solidFill>
              <a:srgbClr val="4A3582"/>
            </a:solidFill>
          </a:ln>
        </p:spPr>
        <p:txBody>
          <a:bodyPr lIns="108000" tIns="72000" rIns="108000" bIns="72000" spcCol="360000" anchor="ctr">
            <a:spAutoFit/>
          </a:bodyPr>
          <a:lstStyle/>
          <a:p>
            <a:pPr eaLnBrk="1" fontAlgn="auto" hangingPunct="1">
              <a:spcBef>
                <a:spcPts val="0"/>
              </a:spcBef>
              <a:spcAft>
                <a:spcPts val="0"/>
              </a:spcAft>
              <a:defRPr/>
            </a:pPr>
            <a:r>
              <a:rPr lang="en-GB" sz="1400" kern="1000" dirty="0"/>
              <a:t>government</a:t>
            </a:r>
          </a:p>
          <a:p>
            <a:pPr eaLnBrk="1" fontAlgn="auto" hangingPunct="1">
              <a:spcBef>
                <a:spcPts val="0"/>
              </a:spcBef>
              <a:spcAft>
                <a:spcPts val="0"/>
              </a:spcAft>
              <a:defRPr/>
            </a:pPr>
            <a:r>
              <a:rPr lang="en-GB" sz="1400" kern="1000" dirty="0"/>
              <a:t>equipment</a:t>
            </a:r>
          </a:p>
          <a:p>
            <a:pPr eaLnBrk="1" fontAlgn="auto" hangingPunct="1">
              <a:spcBef>
                <a:spcPts val="0"/>
              </a:spcBef>
              <a:spcAft>
                <a:spcPts val="0"/>
              </a:spcAft>
              <a:defRPr/>
            </a:pPr>
            <a:r>
              <a:rPr lang="en-GB" sz="1400" kern="1000" dirty="0"/>
              <a:t>community</a:t>
            </a:r>
          </a:p>
        </p:txBody>
      </p:sp>
      <p:sp>
        <p:nvSpPr>
          <p:cNvPr id="2" name="Title 1"/>
          <p:cNvSpPr>
            <a:spLocks noGrp="1"/>
          </p:cNvSpPr>
          <p:nvPr>
            <p:ph type="title" idx="4294967295"/>
          </p:nvPr>
        </p:nvSpPr>
        <p:spPr>
          <a:xfrm>
            <a:off x="444500" y="522288"/>
            <a:ext cx="6113463" cy="655637"/>
          </a:xfrm>
          <a:prstGeom prst="roundRect">
            <a:avLst>
              <a:gd name="adj" fmla="val 0"/>
            </a:avLst>
          </a:prstGeom>
        </p:spPr>
        <p:txBody>
          <a:bodyPr/>
          <a:lstStyle/>
          <a:p>
            <a:pPr algn="ctr"/>
            <a:r>
              <a:rPr lang="en-GB" altLang="en-US" sz="2000" dirty="0">
                <a:solidFill>
                  <a:schemeClr val="tx1"/>
                </a:solidFill>
                <a:latin typeface="Twinkl" pitchFamily="2" charset="0"/>
              </a:rPr>
              <a:t>How Are People Helping?</a:t>
            </a:r>
          </a:p>
        </p:txBody>
      </p:sp>
      <p:sp>
        <p:nvSpPr>
          <p:cNvPr id="19" name="TextBox 18"/>
          <p:cNvSpPr txBox="1">
            <a:spLocks noChangeArrowheads="1"/>
          </p:cNvSpPr>
          <p:nvPr/>
        </p:nvSpPr>
        <p:spPr bwMode="auto">
          <a:xfrm>
            <a:off x="6557963" y="4209283"/>
            <a:ext cx="2012950" cy="1295327"/>
          </a:xfrm>
          <a:prstGeom prst="rect">
            <a:avLst/>
          </a:prstGeom>
          <a:solidFill>
            <a:schemeClr val="bg1"/>
          </a:solidFill>
          <a:ln w="28575">
            <a:solidFill>
              <a:srgbClr val="1C4160"/>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rPr>
              <a:t>Work with a group to come up with ways you could help raise money. </a:t>
            </a:r>
          </a:p>
        </p:txBody>
      </p:sp>
      <p:pic>
        <p:nvPicPr>
          <p:cNvPr id="20" name="Picture 1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8124825" y="4506902"/>
            <a:ext cx="719138"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6557963" y="5572499"/>
            <a:ext cx="2012950" cy="864440"/>
          </a:xfrm>
          <a:prstGeom prst="rect">
            <a:avLst/>
          </a:prstGeom>
          <a:solidFill>
            <a:schemeClr val="bg1"/>
          </a:solidFill>
          <a:ln w="28575">
            <a:solidFill>
              <a:srgbClr val="18552B"/>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rPr>
              <a:t>What could your community do to help? </a:t>
            </a:r>
          </a:p>
        </p:txBody>
      </p:sp>
      <p:pic>
        <p:nvPicPr>
          <p:cNvPr id="22" name="Picture 2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24825" y="5648325"/>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124825" y="428625"/>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1" name="Picture 25">
            <a:hlinkClick r:id="rId6" action="ppaction://hlinksldjump"/>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hlinkClick r:id="rId8" action="ppaction://hlinksldjump"/>
          </p:cNvPr>
          <p:cNvPicPr>
            <a:picLocks noChangeAspect="1"/>
          </p:cNvPicPr>
          <p:nvPr/>
        </p:nvPicPr>
        <p:blipFill rotWithShape="1">
          <a:blip r:embed="rId9" cstate="print">
            <a:extLst>
              <a:ext uri="{28A0092B-C50C-407E-A947-70E740481C1C}">
                <a14:useLocalDpi xmlns:a14="http://schemas.microsoft.com/office/drawing/2010/main" val="0"/>
              </a:ext>
            </a:extLst>
          </a:blip>
          <a:srcRect l="33199" t="223" r="20286" b="-223"/>
          <a:stretch/>
        </p:blipFill>
        <p:spPr bwMode="auto">
          <a:xfrm>
            <a:off x="6564311" y="1251027"/>
            <a:ext cx="2006602" cy="2887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528636" y="4312966"/>
            <a:ext cx="2919413"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Firefighters are using helicopters to drop water on the fires. </a:t>
            </a:r>
            <a:endParaRPr lang="en-GB" dirty="0">
              <a:latin typeface="+mn-lt"/>
            </a:endParaRPr>
          </a:p>
        </p:txBody>
      </p:sp>
      <p:sp>
        <p:nvSpPr>
          <p:cNvPr id="17" name="TextBox 16"/>
          <p:cNvSpPr txBox="1"/>
          <p:nvPr/>
        </p:nvSpPr>
        <p:spPr>
          <a:xfrm>
            <a:off x="3546475" y="2458111"/>
            <a:ext cx="2919412"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Charities are also helping. They have set up centres to support people.</a:t>
            </a:r>
          </a:p>
        </p:txBody>
      </p:sp>
      <p:sp>
        <p:nvSpPr>
          <p:cNvPr id="18" name="TextBox 17"/>
          <p:cNvSpPr txBox="1"/>
          <p:nvPr/>
        </p:nvSpPr>
        <p:spPr>
          <a:xfrm>
            <a:off x="3546474" y="5001071"/>
            <a:ext cx="2919413" cy="1200329"/>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Across the world, people are donating money to help firefighters and the charities involved. </a:t>
            </a:r>
          </a:p>
        </p:txBody>
      </p:sp>
      <p:sp>
        <p:nvSpPr>
          <p:cNvPr id="25" name="TextBox 24"/>
          <p:cNvSpPr txBox="1"/>
          <p:nvPr/>
        </p:nvSpPr>
        <p:spPr>
          <a:xfrm>
            <a:off x="3546474" y="3452592"/>
            <a:ext cx="2919413" cy="1477328"/>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t>These offer support, shelter, food and water. Many people from the </a:t>
            </a:r>
            <a:r>
              <a:rPr lang="en-GB" dirty="0">
                <a:solidFill>
                  <a:schemeClr val="accent6"/>
                </a:solidFill>
              </a:rPr>
              <a:t>community</a:t>
            </a:r>
            <a:r>
              <a:rPr lang="en-GB" dirty="0"/>
              <a:t> have also volunteered to help. </a:t>
            </a:r>
          </a:p>
        </p:txBody>
      </p:sp>
      <p:pic>
        <p:nvPicPr>
          <p:cNvPr id="7" name="Picture 6"/>
          <p:cNvPicPr>
            <a:picLocks noChangeAspect="1"/>
          </p:cNvPicPr>
          <p:nvPr/>
        </p:nvPicPr>
        <p:blipFill rotWithShape="1">
          <a:blip r:embed="rId10" cstate="hqprint">
            <a:extLst>
              <a:ext uri="{28A0092B-C50C-407E-A947-70E740481C1C}">
                <a14:useLocalDpi xmlns:a14="http://schemas.microsoft.com/office/drawing/2010/main"/>
              </a:ext>
            </a:extLst>
          </a:blip>
          <a:srcRect/>
          <a:stretch/>
        </p:blipFill>
        <p:spPr>
          <a:xfrm>
            <a:off x="1951059" y="4926556"/>
            <a:ext cx="1269958" cy="150068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10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right)">
                                      <p:cBhvr>
                                        <p:cTn id="16" dur="500"/>
                                        <p:tgtEl>
                                          <p:spTgt spid="2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up)">
                                      <p:cBhvr>
                                        <p:cTn id="30" dur="500"/>
                                        <p:tgtEl>
                                          <p:spTgt spid="12"/>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up)">
                                      <p:cBhvr>
                                        <p:cTn id="35" dur="500"/>
                                        <p:tgtEl>
                                          <p:spTgt spid="15"/>
                                        </p:tgtEl>
                                      </p:cBhvr>
                                    </p:animEffect>
                                  </p:childTnLst>
                                </p:cTn>
                              </p:par>
                            </p:childTnLst>
                          </p:cTn>
                        </p:par>
                        <p:par>
                          <p:cTn id="36" fill="hold" nodeType="withGroup">
                            <p:stCondLst>
                              <p:cond delay="500"/>
                            </p:stCondLst>
                            <p:childTnLst>
                              <p:par>
                                <p:cTn id="37" presetID="10" presetClass="entr" presetSubtype="0"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500"/>
                                        <p:tgtEl>
                                          <p:spTgt spid="7"/>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wipe(up)">
                                      <p:cBhvr>
                                        <p:cTn id="44" dur="500"/>
                                        <p:tgtEl>
                                          <p:spTgt spid="16"/>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1"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up)">
                                      <p:cBhvr>
                                        <p:cTn id="49" dur="500"/>
                                        <p:tgtEl>
                                          <p:spTgt spid="17"/>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1" fill="hold" grpId="0" nodeType="click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wipe(up)">
                                      <p:cBhvr>
                                        <p:cTn id="54" dur="500"/>
                                        <p:tgtEl>
                                          <p:spTgt spid="25"/>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1" fill="hold" grpId="0" nodeType="click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up)">
                                      <p:cBhvr>
                                        <p:cTn id="59" dur="500"/>
                                        <p:tgtEl>
                                          <p:spTgt spid="18"/>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10" presetClass="entr" presetSubtype="0" fill="hold" nodeType="click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22" presetClass="entr" presetSubtype="2" fill="hold" grpId="0" nodeType="withEffect">
                                  <p:stCondLst>
                                    <p:cond delay="500"/>
                                  </p:stCondLst>
                                  <p:childTnLst>
                                    <p:set>
                                      <p:cBhvr>
                                        <p:cTn id="66" dur="1" fill="hold">
                                          <p:stCondLst>
                                            <p:cond delay="0"/>
                                          </p:stCondLst>
                                        </p:cTn>
                                        <p:tgtEl>
                                          <p:spTgt spid="19"/>
                                        </p:tgtEl>
                                        <p:attrNameLst>
                                          <p:attrName>style.visibility</p:attrName>
                                        </p:attrNameLst>
                                      </p:cBhvr>
                                      <p:to>
                                        <p:strVal val="visible"/>
                                      </p:to>
                                    </p:set>
                                    <p:animEffect transition="in" filter="wipe(right)">
                                      <p:cBhvr>
                                        <p:cTn id="67" dur="500"/>
                                        <p:tgtEl>
                                          <p:spTgt spid="19"/>
                                        </p:tgtEl>
                                      </p:cBhvr>
                                    </p:animEffect>
                                  </p:childTnLst>
                                </p:cTn>
                              </p:par>
                              <p:par>
                                <p:cTn id="68" presetID="10" presetClass="entr" presetSubtype="0" fill="hold" nodeType="withEffect">
                                  <p:stCondLst>
                                    <p:cond delay="100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500"/>
                                        <p:tgtEl>
                                          <p:spTgt spid="22"/>
                                        </p:tgtEl>
                                      </p:cBhvr>
                                    </p:animEffect>
                                  </p:childTnLst>
                                </p:cTn>
                              </p:par>
                              <p:par>
                                <p:cTn id="71" presetID="22" presetClass="entr" presetSubtype="2" fill="hold" grpId="0" nodeType="withEffect">
                                  <p:stCondLst>
                                    <p:cond delay="1500"/>
                                  </p:stCondLst>
                                  <p:childTnLst>
                                    <p:set>
                                      <p:cBhvr>
                                        <p:cTn id="72" dur="1" fill="hold">
                                          <p:stCondLst>
                                            <p:cond delay="0"/>
                                          </p:stCondLst>
                                        </p:cTn>
                                        <p:tgtEl>
                                          <p:spTgt spid="21"/>
                                        </p:tgtEl>
                                        <p:attrNameLst>
                                          <p:attrName>style.visibility</p:attrName>
                                        </p:attrNameLst>
                                      </p:cBhvr>
                                      <p:to>
                                        <p:strVal val="visible"/>
                                      </p:to>
                                    </p:set>
                                    <p:animEffect transition="in" filter="wipe(right)">
                                      <p:cBhvr>
                                        <p:cTn id="7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8" grpId="0" animBg="1"/>
      <p:bldP spid="24" grpId="0" animBg="1"/>
      <p:bldP spid="2" grpId="0"/>
      <p:bldP spid="19" grpId="0" animBg="1"/>
      <p:bldP spid="21" grpId="0" animBg="1"/>
      <p:bldP spid="15" grpId="0" animBg="1"/>
      <p:bldP spid="17" grpId="0" animBg="1"/>
      <p:bldP spid="18" grpId="0" animBg="1"/>
      <p:bldP spid="25"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338" name="Picture 1">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r="7786"/>
          <a:stretch/>
        </p:blipFill>
        <p:spPr bwMode="auto">
          <a:xfrm>
            <a:off x="486383" y="459724"/>
            <a:ext cx="8162667" cy="5924297"/>
          </a:xfrm>
          <a:prstGeom prst="roundRect">
            <a:avLst>
              <a:gd name="adj" fmla="val 205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3544888" y="1193800"/>
            <a:ext cx="2919412" cy="1200329"/>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Remember that terrible or </a:t>
            </a:r>
            <a:r>
              <a:rPr lang="en-GB" dirty="0">
                <a:solidFill>
                  <a:schemeClr val="accent6"/>
                </a:solidFill>
              </a:rPr>
              <a:t>disastrous</a:t>
            </a:r>
            <a:r>
              <a:rPr lang="en-GB" dirty="0"/>
              <a:t> things are very rare – that’s why they’re in the news.</a:t>
            </a:r>
          </a:p>
        </p:txBody>
      </p:sp>
      <p:sp>
        <p:nvSpPr>
          <p:cNvPr id="16" name="TextBox 15"/>
          <p:cNvSpPr txBox="1"/>
          <p:nvPr/>
        </p:nvSpPr>
        <p:spPr>
          <a:xfrm>
            <a:off x="3544888" y="2461309"/>
            <a:ext cx="2919412" cy="1200329"/>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t>Drawing or writing about your worries might also help you to understand your emotions.</a:t>
            </a:r>
          </a:p>
        </p:txBody>
      </p:sp>
      <p:sp>
        <p:nvSpPr>
          <p:cNvPr id="12" name="TextBox 11"/>
          <p:cNvSpPr txBox="1"/>
          <p:nvPr/>
        </p:nvSpPr>
        <p:spPr>
          <a:xfrm>
            <a:off x="531812" y="2184310"/>
            <a:ext cx="2919413" cy="1200329"/>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t>It’s normal to feel upset or worried about the news. Adults </a:t>
            </a:r>
            <a:r>
              <a:rPr lang="en-GB" dirty="0">
                <a:solidFill>
                  <a:schemeClr val="accent6"/>
                </a:solidFill>
              </a:rPr>
              <a:t>frequently</a:t>
            </a:r>
            <a:r>
              <a:rPr lang="en-GB" dirty="0"/>
              <a:t> do as well.</a:t>
            </a:r>
          </a:p>
        </p:txBody>
      </p:sp>
      <p:sp>
        <p:nvSpPr>
          <p:cNvPr id="8" name="TextBox 7"/>
          <p:cNvSpPr txBox="1"/>
          <p:nvPr/>
        </p:nvSpPr>
        <p:spPr>
          <a:xfrm>
            <a:off x="536575" y="1181100"/>
            <a:ext cx="2919413"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Some of the things we see or hear in the news are upsetting. </a:t>
            </a:r>
          </a:p>
        </p:txBody>
      </p:sp>
      <p:cxnSp>
        <p:nvCxnSpPr>
          <p:cNvPr id="14" name="Straight Connector 13"/>
          <p:cNvCxnSpPr/>
          <p:nvPr/>
        </p:nvCxnSpPr>
        <p:spPr>
          <a:xfrm>
            <a:off x="444500" y="1177925"/>
            <a:ext cx="6113463" cy="0"/>
          </a:xfrm>
          <a:prstGeom prst="line">
            <a:avLst/>
          </a:prstGeom>
          <a:ln w="381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557963" y="393913"/>
            <a:ext cx="2012950" cy="791737"/>
          </a:xfrm>
          <a:prstGeom prst="rect">
            <a:avLst/>
          </a:prstGeom>
          <a:solidFill>
            <a:schemeClr val="bg1"/>
          </a:solidFill>
          <a:ln w="28575">
            <a:solidFill>
              <a:srgbClr val="4A3582"/>
            </a:solidFill>
          </a:ln>
        </p:spPr>
        <p:txBody>
          <a:bodyPr lIns="108000" tIns="72000" rIns="108000" bIns="72000" spcCol="360000" anchor="ctr">
            <a:spAutoFit/>
          </a:bodyPr>
          <a:lstStyle/>
          <a:p>
            <a:pPr eaLnBrk="1" fontAlgn="auto" hangingPunct="1">
              <a:spcBef>
                <a:spcPts val="0"/>
              </a:spcBef>
              <a:spcAft>
                <a:spcPts val="0"/>
              </a:spcAft>
              <a:defRPr/>
            </a:pPr>
            <a:r>
              <a:rPr lang="en-GB" sz="1400" kern="1000" dirty="0"/>
              <a:t>frequently</a:t>
            </a:r>
          </a:p>
          <a:p>
            <a:pPr eaLnBrk="1" fontAlgn="auto" hangingPunct="1">
              <a:spcBef>
                <a:spcPts val="0"/>
              </a:spcBef>
              <a:spcAft>
                <a:spcPts val="0"/>
              </a:spcAft>
              <a:defRPr/>
            </a:pPr>
            <a:r>
              <a:rPr lang="en-GB" sz="1400" kern="1000" dirty="0"/>
              <a:t>disastrous</a:t>
            </a:r>
          </a:p>
          <a:p>
            <a:pPr eaLnBrk="1" fontAlgn="auto" hangingPunct="1">
              <a:spcBef>
                <a:spcPts val="0"/>
              </a:spcBef>
              <a:spcAft>
                <a:spcPts val="0"/>
              </a:spcAft>
              <a:defRPr/>
            </a:pPr>
            <a:r>
              <a:rPr lang="en-GB" sz="1400" kern="1000" dirty="0"/>
              <a:t>opportunity</a:t>
            </a:r>
          </a:p>
        </p:txBody>
      </p:sp>
      <p:sp>
        <p:nvSpPr>
          <p:cNvPr id="2" name="Title 1"/>
          <p:cNvSpPr>
            <a:spLocks noGrp="1"/>
          </p:cNvSpPr>
          <p:nvPr>
            <p:ph type="title" idx="4294967295"/>
          </p:nvPr>
        </p:nvSpPr>
        <p:spPr>
          <a:xfrm>
            <a:off x="444500" y="522288"/>
            <a:ext cx="6113463" cy="655637"/>
          </a:xfrm>
          <a:prstGeom prst="roundRect">
            <a:avLst>
              <a:gd name="adj" fmla="val 0"/>
            </a:avLst>
          </a:prstGeom>
        </p:spPr>
        <p:txBody>
          <a:bodyPr/>
          <a:lstStyle/>
          <a:p>
            <a:pPr algn="ctr"/>
            <a:r>
              <a:rPr lang="en-GB" altLang="en-US" sz="2000" dirty="0">
                <a:solidFill>
                  <a:schemeClr val="tx1"/>
                </a:solidFill>
                <a:latin typeface="Twinkl" pitchFamily="2" charset="0"/>
              </a:rPr>
              <a:t>What Should I Do If I’m Upset by the News?</a:t>
            </a:r>
          </a:p>
        </p:txBody>
      </p:sp>
      <p:sp>
        <p:nvSpPr>
          <p:cNvPr id="19" name="TextBox 18"/>
          <p:cNvSpPr txBox="1">
            <a:spLocks noChangeArrowheads="1"/>
          </p:cNvSpPr>
          <p:nvPr/>
        </p:nvSpPr>
        <p:spPr bwMode="auto">
          <a:xfrm>
            <a:off x="6557963" y="4477441"/>
            <a:ext cx="2012950" cy="1079884"/>
          </a:xfrm>
          <a:prstGeom prst="rect">
            <a:avLst/>
          </a:prstGeom>
          <a:solidFill>
            <a:schemeClr val="bg1"/>
          </a:solidFill>
          <a:ln w="28575">
            <a:solidFill>
              <a:srgbClr val="1C4160"/>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rPr>
              <a:t>Learn more about what to do if the news upsets you </a:t>
            </a:r>
            <a:r>
              <a:rPr lang="en-GB" altLang="en-US" sz="1400" dirty="0">
                <a:solidFill>
                  <a:schemeClr val="tx1"/>
                </a:solidFill>
                <a:hlinkClick r:id="rId2"/>
              </a:rPr>
              <a:t>here</a:t>
            </a:r>
            <a:r>
              <a:rPr lang="en-GB" altLang="en-US" sz="1400" dirty="0">
                <a:solidFill>
                  <a:schemeClr val="tx1"/>
                </a:solidFill>
              </a:rPr>
              <a:t>.</a:t>
            </a:r>
          </a:p>
        </p:txBody>
      </p:sp>
      <p:pic>
        <p:nvPicPr>
          <p:cNvPr id="20" name="Picture 1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24825" y="4666546"/>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6557963" y="5646737"/>
            <a:ext cx="2012950" cy="864440"/>
          </a:xfrm>
          <a:prstGeom prst="rect">
            <a:avLst/>
          </a:prstGeom>
          <a:solidFill>
            <a:schemeClr val="bg1"/>
          </a:solidFill>
          <a:ln w="28575">
            <a:solidFill>
              <a:srgbClr val="18552B"/>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rPr>
              <a:t>What do you do when you feel upset?</a:t>
            </a:r>
          </a:p>
        </p:txBody>
      </p:sp>
      <p:pic>
        <p:nvPicPr>
          <p:cNvPr id="22" name="Picture 2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124825" y="5722564"/>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hlinkClick r:id="rId5" action="ppaction://hlinksldjump"/>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124825" y="428625"/>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9" name="Picture 25">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hlinkClick r:id="rId9" action="ppaction://hlinksldjump"/>
          </p:cNvPr>
          <p:cNvPicPr>
            <a:picLocks noChangeAspect="1"/>
          </p:cNvPicPr>
          <p:nvPr/>
        </p:nvPicPr>
        <p:blipFill rotWithShape="1">
          <a:blip r:embed="rId10" cstate="print">
            <a:extLst>
              <a:ext uri="{28A0092B-C50C-407E-A947-70E740481C1C}">
                <a14:useLocalDpi xmlns:a14="http://schemas.microsoft.com/office/drawing/2010/main" val="0"/>
              </a:ext>
            </a:extLst>
          </a:blip>
          <a:srcRect l="57354"/>
          <a:stretch/>
        </p:blipFill>
        <p:spPr bwMode="auto">
          <a:xfrm>
            <a:off x="6553199" y="1238763"/>
            <a:ext cx="2014539" cy="314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16"/>
          <p:cNvSpPr txBox="1"/>
          <p:nvPr/>
        </p:nvSpPr>
        <p:spPr>
          <a:xfrm>
            <a:off x="3544887" y="5031438"/>
            <a:ext cx="2919412" cy="1200329"/>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Ask yourself how you can help. We often feel better if we’ve an </a:t>
            </a:r>
            <a:r>
              <a:rPr lang="en-GB" dirty="0">
                <a:solidFill>
                  <a:schemeClr val="accent6"/>
                </a:solidFill>
              </a:rPr>
              <a:t>opportunity</a:t>
            </a:r>
            <a:r>
              <a:rPr lang="en-GB" dirty="0"/>
              <a:t> to help others. </a:t>
            </a:r>
          </a:p>
        </p:txBody>
      </p:sp>
      <p:sp>
        <p:nvSpPr>
          <p:cNvPr id="25" name="TextBox 24"/>
          <p:cNvSpPr txBox="1"/>
          <p:nvPr/>
        </p:nvSpPr>
        <p:spPr>
          <a:xfrm>
            <a:off x="531812" y="3467693"/>
            <a:ext cx="2919413"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You can find out the facts about the news using child-friendly news sites. </a:t>
            </a:r>
          </a:p>
        </p:txBody>
      </p:sp>
      <p:sp>
        <p:nvSpPr>
          <p:cNvPr id="28" name="TextBox 27"/>
          <p:cNvSpPr txBox="1"/>
          <p:nvPr/>
        </p:nvSpPr>
        <p:spPr>
          <a:xfrm>
            <a:off x="531811" y="4477441"/>
            <a:ext cx="2919413" cy="1754326"/>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t>Talking to a trusted adult can help you to feel safe and help you think of things you can do if you feel worried or upset in the future.</a:t>
            </a:r>
          </a:p>
        </p:txBody>
      </p:sp>
      <p:pic>
        <p:nvPicPr>
          <p:cNvPr id="29" name="Picture 28"/>
          <p:cNvPicPr>
            <a:picLocks noChangeAspect="1"/>
          </p:cNvPicPr>
          <p:nvPr/>
        </p:nvPicPr>
        <p:blipFill>
          <a:blip r:embed="rId11" cstate="hqprint">
            <a:extLst>
              <a:ext uri="{28A0092B-C50C-407E-A947-70E740481C1C}">
                <a14:useLocalDpi xmlns:a14="http://schemas.microsoft.com/office/drawing/2010/main"/>
              </a:ext>
            </a:extLst>
          </a:blip>
          <a:stretch>
            <a:fillRect/>
          </a:stretch>
        </p:blipFill>
        <p:spPr>
          <a:xfrm>
            <a:off x="3703763" y="3639431"/>
            <a:ext cx="2580355" cy="131760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10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right)">
                                      <p:cBhvr>
                                        <p:cTn id="16" dur="500"/>
                                        <p:tgtEl>
                                          <p:spTgt spid="2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par>
                                <p:cTn id="22" presetID="10" presetClass="entr" presetSubtype="0"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up)">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wipe(up)">
                                      <p:cBhvr>
                                        <p:cTn id="34" dur="500"/>
                                        <p:tgtEl>
                                          <p:spTgt spid="25"/>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grpId="0" nodeType="click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wipe(up)">
                                      <p:cBhvr>
                                        <p:cTn id="39" dur="500"/>
                                        <p:tgtEl>
                                          <p:spTgt spid="28"/>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up)">
                                      <p:cBhvr>
                                        <p:cTn id="44" dur="500"/>
                                        <p:tgtEl>
                                          <p:spTgt spid="15"/>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1"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up)">
                                      <p:cBhvr>
                                        <p:cTn id="49" dur="500"/>
                                        <p:tgtEl>
                                          <p:spTgt spid="16"/>
                                        </p:tgtEl>
                                      </p:cBhvr>
                                    </p:animEffect>
                                  </p:childTnLst>
                                </p:cTn>
                              </p:par>
                            </p:childTnLst>
                          </p:cTn>
                        </p:par>
                        <p:par>
                          <p:cTn id="50" fill="hold">
                            <p:stCondLst>
                              <p:cond delay="500"/>
                            </p:stCondLst>
                            <p:childTnLst>
                              <p:par>
                                <p:cTn id="51" presetID="10" presetClass="entr" presetSubtype="0" fill="hold"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500"/>
                                        <p:tgtEl>
                                          <p:spTgt spid="29"/>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22" presetClass="entr" presetSubtype="1" fill="hold" grpId="0" nodeType="click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up)">
                                      <p:cBhvr>
                                        <p:cTn id="58" dur="500"/>
                                        <p:tgtEl>
                                          <p:spTgt spid="17"/>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10" presetClass="entr" presetSubtype="0" fill="hold"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par>
                                <p:cTn id="64" presetID="22" presetClass="entr" presetSubtype="2" fill="hold" grpId="0" nodeType="withEffect">
                                  <p:stCondLst>
                                    <p:cond delay="500"/>
                                  </p:stCondLst>
                                  <p:childTnLst>
                                    <p:set>
                                      <p:cBhvr>
                                        <p:cTn id="65" dur="1" fill="hold">
                                          <p:stCondLst>
                                            <p:cond delay="0"/>
                                          </p:stCondLst>
                                        </p:cTn>
                                        <p:tgtEl>
                                          <p:spTgt spid="19"/>
                                        </p:tgtEl>
                                        <p:attrNameLst>
                                          <p:attrName>style.visibility</p:attrName>
                                        </p:attrNameLst>
                                      </p:cBhvr>
                                      <p:to>
                                        <p:strVal val="visible"/>
                                      </p:to>
                                    </p:set>
                                    <p:animEffect transition="in" filter="wipe(right)">
                                      <p:cBhvr>
                                        <p:cTn id="66" dur="500"/>
                                        <p:tgtEl>
                                          <p:spTgt spid="19"/>
                                        </p:tgtEl>
                                      </p:cBhvr>
                                    </p:animEffect>
                                  </p:childTnLst>
                                </p:cTn>
                              </p:par>
                              <p:par>
                                <p:cTn id="67" presetID="10" presetClass="entr" presetSubtype="0" fill="hold" nodeType="withEffect">
                                  <p:stCondLst>
                                    <p:cond delay="100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par>
                                <p:cTn id="70" presetID="22" presetClass="entr" presetSubtype="2" fill="hold" grpId="0" nodeType="withEffect">
                                  <p:stCondLst>
                                    <p:cond delay="1500"/>
                                  </p:stCondLst>
                                  <p:childTnLst>
                                    <p:set>
                                      <p:cBhvr>
                                        <p:cTn id="71" dur="1" fill="hold">
                                          <p:stCondLst>
                                            <p:cond delay="0"/>
                                          </p:stCondLst>
                                        </p:cTn>
                                        <p:tgtEl>
                                          <p:spTgt spid="21"/>
                                        </p:tgtEl>
                                        <p:attrNameLst>
                                          <p:attrName>style.visibility</p:attrName>
                                        </p:attrNameLst>
                                      </p:cBhvr>
                                      <p:to>
                                        <p:strVal val="visible"/>
                                      </p:to>
                                    </p:set>
                                    <p:animEffect transition="in" filter="wipe(right)">
                                      <p:cBhvr>
                                        <p:cTn id="7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2" grpId="0" animBg="1"/>
      <p:bldP spid="8" grpId="0" animBg="1"/>
      <p:bldP spid="24" grpId="0" animBg="1"/>
      <p:bldP spid="2" grpId="0"/>
      <p:bldP spid="19" grpId="0" animBg="1"/>
      <p:bldP spid="21" grpId="0" animBg="1"/>
      <p:bldP spid="17" grpId="0" animBg="1"/>
      <p:bldP spid="25" grpId="0" animBg="1"/>
      <p:bldP spid="28"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338" name="Picture 1">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r="7946"/>
          <a:stretch/>
        </p:blipFill>
        <p:spPr bwMode="auto">
          <a:xfrm>
            <a:off x="486383" y="464161"/>
            <a:ext cx="8162667" cy="5911472"/>
          </a:xfrm>
          <a:prstGeom prst="roundRect">
            <a:avLst>
              <a:gd name="adj" fmla="val 265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idx="4294967295"/>
          </p:nvPr>
        </p:nvSpPr>
        <p:spPr>
          <a:xfrm>
            <a:off x="457200" y="750888"/>
            <a:ext cx="8220075" cy="371475"/>
          </a:xfrm>
        </p:spPr>
        <p:txBody>
          <a:bodyPr rtlCol="0">
            <a:normAutofit fontScale="90000"/>
          </a:bodyPr>
          <a:lstStyle/>
          <a:p>
            <a:pPr eaLnBrk="1" fontAlgn="auto" hangingPunct="1">
              <a:spcAft>
                <a:spcPts val="0"/>
              </a:spcAft>
              <a:defRPr/>
            </a:pPr>
            <a:r>
              <a:rPr lang="en-GB" sz="2400" dirty="0">
                <a:latin typeface="Twinkl" pitchFamily="2" charset="0"/>
              </a:rPr>
              <a:t>Glossary</a:t>
            </a:r>
          </a:p>
        </p:txBody>
      </p:sp>
      <p:graphicFrame>
        <p:nvGraphicFramePr>
          <p:cNvPr id="9" name="Table 8"/>
          <p:cNvGraphicFramePr>
            <a:graphicFrameLocks noGrp="1"/>
          </p:cNvGraphicFramePr>
          <p:nvPr>
            <p:extLst>
              <p:ext uri="{D42A27DB-BD31-4B8C-83A1-F6EECF244321}">
                <p14:modId xmlns:p14="http://schemas.microsoft.com/office/powerpoint/2010/main" val="2413103917"/>
              </p:ext>
            </p:extLst>
          </p:nvPr>
        </p:nvGraphicFramePr>
        <p:xfrm>
          <a:off x="657225" y="1403350"/>
          <a:ext cx="7820025" cy="2279471"/>
        </p:xfrm>
        <a:graphic>
          <a:graphicData uri="http://schemas.openxmlformats.org/drawingml/2006/table">
            <a:tbl>
              <a:tblPr firstRow="1" bandRow="1">
                <a:tableStyleId>{21E4AEA4-8DFA-4A89-87EB-49C32662AFE0}</a:tableStyleId>
              </a:tblPr>
              <a:tblGrid>
                <a:gridCol w="1272243">
                  <a:extLst>
                    <a:ext uri="{9D8B030D-6E8A-4147-A177-3AD203B41FA5}">
                      <a16:colId xmlns:a16="http://schemas.microsoft.com/office/drawing/2014/main" val="20000"/>
                    </a:ext>
                  </a:extLst>
                </a:gridCol>
                <a:gridCol w="6547782">
                  <a:extLst>
                    <a:ext uri="{9D8B030D-6E8A-4147-A177-3AD203B41FA5}">
                      <a16:colId xmlns:a16="http://schemas.microsoft.com/office/drawing/2014/main" val="20001"/>
                    </a:ext>
                  </a:extLst>
                </a:gridCol>
              </a:tblGrid>
              <a:tr h="407359">
                <a:tc>
                  <a:txBody>
                    <a:bodyPr/>
                    <a:lstStyle/>
                    <a:p>
                      <a:pPr algn="ctr"/>
                      <a:r>
                        <a:rPr lang="en-GB" sz="1800" dirty="0"/>
                        <a:t>Word</a:t>
                      </a:r>
                    </a:p>
                  </a:txBody>
                  <a:tcPr marL="91423" marR="91423" marT="45718" marB="45718"/>
                </a:tc>
                <a:tc>
                  <a:txBody>
                    <a:bodyPr/>
                    <a:lstStyle/>
                    <a:p>
                      <a:pPr algn="ctr"/>
                      <a:r>
                        <a:rPr lang="en-GB" sz="1800" dirty="0"/>
                        <a:t>Definition</a:t>
                      </a:r>
                    </a:p>
                  </a:txBody>
                  <a:tcPr marL="91423" marR="91423" marT="45718" marB="45718"/>
                </a:tc>
                <a:extLst>
                  <a:ext uri="{0D108BD9-81ED-4DB2-BD59-A6C34878D82A}">
                    <a16:rowId xmlns:a16="http://schemas.microsoft.com/office/drawing/2014/main" val="10000"/>
                  </a:ext>
                </a:extLst>
              </a:tr>
              <a:tr h="427531">
                <a:tc>
                  <a:txBody>
                    <a:bodyPr/>
                    <a:lstStyle/>
                    <a:p>
                      <a:pPr algn="r"/>
                      <a:r>
                        <a:rPr lang="en-GB" sz="1800" dirty="0"/>
                        <a:t>emergency</a:t>
                      </a:r>
                      <a:endParaRPr lang="en-GB" sz="1800" b="1" dirty="0">
                        <a:solidFill>
                          <a:schemeClr val="tx1"/>
                        </a:solidFill>
                      </a:endParaRPr>
                    </a:p>
                  </a:txBody>
                  <a:tcPr marL="91423" marR="91423" marT="45718" marB="45718"/>
                </a:tc>
                <a:tc>
                  <a:txBody>
                    <a:bodyPr/>
                    <a:lstStyle/>
                    <a:p>
                      <a:pPr algn="l"/>
                      <a:r>
                        <a:rPr lang="en-GB" sz="1800" dirty="0"/>
                        <a:t>A serious situation which often needs people to take action quickly.</a:t>
                      </a:r>
                    </a:p>
                  </a:txBody>
                  <a:tcPr marL="91423" marR="91423" marT="45718" marB="45718"/>
                </a:tc>
                <a:extLst>
                  <a:ext uri="{0D108BD9-81ED-4DB2-BD59-A6C34878D82A}">
                    <a16:rowId xmlns:a16="http://schemas.microsoft.com/office/drawing/2014/main" val="10001"/>
                  </a:ext>
                </a:extLst>
              </a:tr>
              <a:tr h="413019">
                <a:tc>
                  <a:txBody>
                    <a:bodyPr/>
                    <a:lstStyle/>
                    <a:p>
                      <a:pPr algn="r"/>
                      <a:r>
                        <a:rPr lang="en-GB" sz="1800" dirty="0"/>
                        <a:t>retardant</a:t>
                      </a:r>
                      <a:endParaRPr lang="en-GB" sz="1800" b="1" dirty="0">
                        <a:solidFill>
                          <a:schemeClr val="tx1"/>
                        </a:solidFill>
                      </a:endParaRPr>
                    </a:p>
                  </a:txBody>
                  <a:tcPr marL="91423" marR="91423" marT="45718" marB="45718"/>
                </a:tc>
                <a:tc>
                  <a:txBody>
                    <a:bodyPr/>
                    <a:lstStyle/>
                    <a:p>
                      <a:pPr algn="l"/>
                      <a:r>
                        <a:rPr lang="en-GB" sz="1800" dirty="0"/>
                        <a:t>A material which stops fire from spreading. </a:t>
                      </a:r>
                    </a:p>
                  </a:txBody>
                  <a:tcPr marL="91423" marR="91423" marT="45718" marB="45718"/>
                </a:tc>
                <a:extLst>
                  <a:ext uri="{0D108BD9-81ED-4DB2-BD59-A6C34878D82A}">
                    <a16:rowId xmlns:a16="http://schemas.microsoft.com/office/drawing/2014/main" val="10002"/>
                  </a:ext>
                </a:extLst>
              </a:tr>
              <a:tr h="405998">
                <a:tc>
                  <a:txBody>
                    <a:bodyPr/>
                    <a:lstStyle/>
                    <a:p>
                      <a:pPr algn="r"/>
                      <a:r>
                        <a:rPr lang="en-GB" sz="1800" dirty="0"/>
                        <a:t>evacuated</a:t>
                      </a:r>
                      <a:endParaRPr lang="en-GB" sz="1800" b="1" dirty="0">
                        <a:solidFill>
                          <a:schemeClr val="tx1"/>
                        </a:solidFill>
                      </a:endParaRPr>
                    </a:p>
                  </a:txBody>
                  <a:tcPr marL="91423" marR="91423" marT="45718" marB="45718"/>
                </a:tc>
                <a:tc>
                  <a:txBody>
                    <a:bodyPr/>
                    <a:lstStyle/>
                    <a:p>
                      <a:pPr algn="l"/>
                      <a:r>
                        <a:rPr lang="en-GB" sz="1800" dirty="0"/>
                        <a:t>Removed from a place of danger to a safer space. </a:t>
                      </a:r>
                    </a:p>
                  </a:txBody>
                  <a:tcPr marL="91423" marR="91423" marT="45718" marB="45718"/>
                </a:tc>
                <a:extLst>
                  <a:ext uri="{0D108BD9-81ED-4DB2-BD59-A6C34878D82A}">
                    <a16:rowId xmlns:a16="http://schemas.microsoft.com/office/drawing/2014/main" val="10003"/>
                  </a:ext>
                </a:extLst>
              </a:tr>
              <a:tr h="413019">
                <a:tc>
                  <a:txBody>
                    <a:bodyPr/>
                    <a:lstStyle/>
                    <a:p>
                      <a:pPr algn="r"/>
                      <a:r>
                        <a:rPr lang="en-GB" sz="1800" dirty="0"/>
                        <a:t>shelter</a:t>
                      </a:r>
                      <a:endParaRPr lang="en-GB" sz="1800" b="1" dirty="0">
                        <a:solidFill>
                          <a:schemeClr val="tx1"/>
                        </a:solidFill>
                      </a:endParaRPr>
                    </a:p>
                  </a:txBody>
                  <a:tcPr marL="91423" marR="91423" marT="45718" marB="45718"/>
                </a:tc>
                <a:tc>
                  <a:txBody>
                    <a:bodyPr/>
                    <a:lstStyle/>
                    <a:p>
                      <a:pPr algn="l"/>
                      <a:r>
                        <a:rPr lang="en-GB" sz="1800" dirty="0"/>
                        <a:t>Places that give protection from bad weather or danger.</a:t>
                      </a:r>
                    </a:p>
                  </a:txBody>
                  <a:tcPr marL="91423" marR="91423" marT="45718" marB="45718"/>
                </a:tc>
                <a:extLst>
                  <a:ext uri="{0D108BD9-81ED-4DB2-BD59-A6C34878D82A}">
                    <a16:rowId xmlns:a16="http://schemas.microsoft.com/office/drawing/2014/main" val="10004"/>
                  </a:ext>
                </a:extLst>
              </a:tr>
            </a:tbl>
          </a:graphicData>
        </a:graphic>
      </p:graphicFrame>
      <p:pic>
        <p:nvPicPr>
          <p:cNvPr id="21527" name="Picture 4">
            <a:hlinkClick r:id="rId2" action="ppaction://hlinksldjump"/>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91787ABA-95B0-440C-993C-E939E7AEF8C3}" vid="{BEB5E7E0-7178-41EB-98F0-2873DA34E7C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Twinkl PowerPoint Template no links</Template>
  <TotalTime>400</TotalTime>
  <Words>829</Words>
  <Application>Microsoft Office PowerPoint</Application>
  <PresentationFormat>On-screen Show (4:3)</PresentationFormat>
  <Paragraphs>79</Paragraphs>
  <Slides>11</Slides>
  <Notes>1</Notes>
  <HiddenSlides>4</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Twinkl ExtraBold</vt:lpstr>
      <vt:lpstr>Arial</vt:lpstr>
      <vt:lpstr>Sassoon Infant Rg</vt:lpstr>
      <vt:lpstr>Twinkl</vt:lpstr>
      <vt:lpstr>Calibri</vt:lpstr>
      <vt:lpstr>Twinkl SemiBold</vt:lpstr>
      <vt:lpstr>Office Theme</vt:lpstr>
      <vt:lpstr>PowerPoint Presentation</vt:lpstr>
      <vt:lpstr>PowerPoint Presentation</vt:lpstr>
      <vt:lpstr>PowerPoint Presentation</vt:lpstr>
      <vt:lpstr>What Are Bushfires?</vt:lpstr>
      <vt:lpstr>PowerPoint Presentation</vt:lpstr>
      <vt:lpstr>How Are People Helping?</vt:lpstr>
      <vt:lpstr>PowerPoint Presentation</vt:lpstr>
      <vt:lpstr>What Should I Do If I’m Upset by the News?</vt:lpstr>
      <vt:lpstr>PowerPoint Presentation</vt:lpstr>
      <vt:lpstr>Glossary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 Park</dc:creator>
  <cp:lastModifiedBy>AGibbs</cp:lastModifiedBy>
  <cp:revision>34</cp:revision>
  <dcterms:created xsi:type="dcterms:W3CDTF">2019-11-13T11:37:16Z</dcterms:created>
  <dcterms:modified xsi:type="dcterms:W3CDTF">2020-06-06T12:20:26Z</dcterms:modified>
</cp:coreProperties>
</file>