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handoutMasterIdLst>
    <p:handoutMasterId r:id="rId38"/>
  </p:handoutMasterIdLst>
  <p:sldIdLst>
    <p:sldId id="259" r:id="rId2"/>
    <p:sldId id="262" r:id="rId3"/>
    <p:sldId id="260" r:id="rId4"/>
    <p:sldId id="288" r:id="rId5"/>
    <p:sldId id="261" r:id="rId6"/>
    <p:sldId id="263" r:id="rId7"/>
    <p:sldId id="264" r:id="rId8"/>
    <p:sldId id="265" r:id="rId9"/>
    <p:sldId id="266" r:id="rId10"/>
    <p:sldId id="292" r:id="rId11"/>
    <p:sldId id="285" r:id="rId12"/>
    <p:sldId id="281" r:id="rId13"/>
    <p:sldId id="284" r:id="rId14"/>
    <p:sldId id="294" r:id="rId15"/>
    <p:sldId id="282" r:id="rId16"/>
    <p:sldId id="287" r:id="rId17"/>
    <p:sldId id="268" r:id="rId18"/>
    <p:sldId id="273" r:id="rId19"/>
    <p:sldId id="289" r:id="rId20"/>
    <p:sldId id="277" r:id="rId21"/>
    <p:sldId id="293" r:id="rId22"/>
    <p:sldId id="276" r:id="rId23"/>
    <p:sldId id="280" r:id="rId24"/>
    <p:sldId id="279" r:id="rId25"/>
    <p:sldId id="269" r:id="rId26"/>
    <p:sldId id="278" r:id="rId27"/>
    <p:sldId id="270" r:id="rId28"/>
    <p:sldId id="291" r:id="rId29"/>
    <p:sldId id="271" r:id="rId30"/>
    <p:sldId id="275" r:id="rId31"/>
    <p:sldId id="274" r:id="rId32"/>
    <p:sldId id="272" r:id="rId33"/>
    <p:sldId id="267" r:id="rId34"/>
    <p:sldId id="286" r:id="rId35"/>
    <p:sldId id="283" r:id="rId36"/>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20" y="7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90458" cy="49792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073" y="0"/>
            <a:ext cx="2890458" cy="497923"/>
          </a:xfrm>
          <a:prstGeom prst="rect">
            <a:avLst/>
          </a:prstGeom>
        </p:spPr>
        <p:txBody>
          <a:bodyPr vert="horz" lIns="91440" tIns="45720" rIns="91440" bIns="45720" rtlCol="0"/>
          <a:lstStyle>
            <a:lvl1pPr algn="r">
              <a:defRPr sz="1200"/>
            </a:lvl1pPr>
          </a:lstStyle>
          <a:p>
            <a:fld id="{06930F4F-8A60-4BB8-8AB4-9E59BBFBA38D}" type="datetimeFigureOut">
              <a:rPr lang="en-GB" smtClean="0"/>
              <a:t>02/06/2020</a:t>
            </a:fld>
            <a:endParaRPr lang="en-GB"/>
          </a:p>
        </p:txBody>
      </p:sp>
      <p:sp>
        <p:nvSpPr>
          <p:cNvPr id="4" name="Footer Placeholder 3"/>
          <p:cNvSpPr>
            <a:spLocks noGrp="1"/>
          </p:cNvSpPr>
          <p:nvPr>
            <p:ph type="ftr" sz="quarter" idx="2"/>
          </p:nvPr>
        </p:nvSpPr>
        <p:spPr>
          <a:xfrm>
            <a:off x="1" y="9428716"/>
            <a:ext cx="2890458" cy="49792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073" y="9428716"/>
            <a:ext cx="2890458" cy="497922"/>
          </a:xfrm>
          <a:prstGeom prst="rect">
            <a:avLst/>
          </a:prstGeom>
        </p:spPr>
        <p:txBody>
          <a:bodyPr vert="horz" lIns="91440" tIns="45720" rIns="91440" bIns="45720" rtlCol="0" anchor="b"/>
          <a:lstStyle>
            <a:lvl1pPr algn="r">
              <a:defRPr sz="1200"/>
            </a:lvl1pPr>
          </a:lstStyle>
          <a:p>
            <a:fld id="{94D191A0-99D1-4BBC-B408-A9D833394BA1}" type="slidenum">
              <a:rPr lang="en-GB" smtClean="0"/>
              <a:t>‹#›</a:t>
            </a:fld>
            <a:endParaRPr lang="en-GB"/>
          </a:p>
        </p:txBody>
      </p:sp>
    </p:spTree>
    <p:extLst>
      <p:ext uri="{BB962C8B-B14F-4D97-AF65-F5344CB8AC3E}">
        <p14:creationId xmlns:p14="http://schemas.microsoft.com/office/powerpoint/2010/main" val="21935514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8" y="0"/>
            <a:ext cx="2889938" cy="496332"/>
          </a:xfrm>
          <a:prstGeom prst="rect">
            <a:avLst/>
          </a:prstGeom>
        </p:spPr>
        <p:txBody>
          <a:bodyPr vert="horz" lIns="91440" tIns="45720" rIns="91440" bIns="45720" rtlCol="0"/>
          <a:lstStyle>
            <a:lvl1pPr algn="r">
              <a:defRPr sz="1200"/>
            </a:lvl1pPr>
          </a:lstStyle>
          <a:p>
            <a:fld id="{53A3E5FE-45CD-445D-A3C5-9C83CAA445B5}" type="datetimeFigureOut">
              <a:rPr lang="en-GB" smtClean="0"/>
              <a:t>02/06/2020</a:t>
            </a:fld>
            <a:endParaRPr lang="en-GB"/>
          </a:p>
        </p:txBody>
      </p:sp>
      <p:sp>
        <p:nvSpPr>
          <p:cNvPr id="4" name="Slide Image Placeholder 3"/>
          <p:cNvSpPr>
            <a:spLocks noGrp="1" noRot="1" noChangeAspect="1"/>
          </p:cNvSpPr>
          <p:nvPr>
            <p:ph type="sldImg" idx="2"/>
          </p:nvPr>
        </p:nvSpPr>
        <p:spPr>
          <a:xfrm>
            <a:off x="854075" y="744538"/>
            <a:ext cx="4960938"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715153"/>
            <a:ext cx="533527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889938"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8" y="9428583"/>
            <a:ext cx="2889938" cy="496332"/>
          </a:xfrm>
          <a:prstGeom prst="rect">
            <a:avLst/>
          </a:prstGeom>
        </p:spPr>
        <p:txBody>
          <a:bodyPr vert="horz" lIns="91440" tIns="45720" rIns="91440" bIns="45720" rtlCol="0" anchor="b"/>
          <a:lstStyle>
            <a:lvl1pPr algn="r">
              <a:defRPr sz="1200"/>
            </a:lvl1pPr>
          </a:lstStyle>
          <a:p>
            <a:fld id="{EC0A8DF7-6BDD-4F53-BFA8-1DCDA97E2BC9}" type="slidenum">
              <a:rPr lang="en-GB" smtClean="0"/>
              <a:t>‹#›</a:t>
            </a:fld>
            <a:endParaRPr lang="en-GB"/>
          </a:p>
        </p:txBody>
      </p:sp>
    </p:spTree>
    <p:extLst>
      <p:ext uri="{BB962C8B-B14F-4D97-AF65-F5344CB8AC3E}">
        <p14:creationId xmlns:p14="http://schemas.microsoft.com/office/powerpoint/2010/main" val="27652026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47CA767-5330-4D39-9ED0-B4936D8DF199}"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263720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7CA767-5330-4D39-9ED0-B4936D8DF199}"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3476807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47CA767-5330-4D39-9ED0-B4936D8DF199}"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1512565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47CA767-5330-4D39-9ED0-B4936D8DF199}"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3277218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47CA767-5330-4D39-9ED0-B4936D8DF199}" type="datetimeFigureOut">
              <a:rPr lang="en-GB" smtClean="0"/>
              <a:t>02/06/2020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1876141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47CA767-5330-4D39-9ED0-B4936D8DF199}" type="datetimeFigureOut">
              <a:rPr lang="en-GB" smtClean="0"/>
              <a:t>02/06/2020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4140504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7CA767-5330-4D39-9ED0-B4936D8DF199}" type="datetimeFigureOut">
              <a:rPr lang="en-GB" smtClean="0"/>
              <a:t>02/06/2020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3930717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7CA767-5330-4D39-9ED0-B4936D8DF199}"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146413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7CA767-5330-4D39-9ED0-B4936D8DF199}" type="datetimeFigureOut">
              <a:rPr lang="en-GB" smtClean="0"/>
              <a:t>02/06/2020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3659780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7CA767-5330-4D39-9ED0-B4936D8DF199}"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3777808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7CA767-5330-4D39-9ED0-B4936D8DF199}" type="datetimeFigureOut">
              <a:rPr lang="en-GB" smtClean="0"/>
              <a:t>02/06/2020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FEF91A-0D26-4765-A9D6-E54A8685C90D}" type="slidenum">
              <a:rPr lang="en-GB" smtClean="0"/>
              <a:t>‹#›</a:t>
            </a:fld>
            <a:endParaRPr lang="en-GB"/>
          </a:p>
        </p:txBody>
      </p:sp>
    </p:spTree>
    <p:extLst>
      <p:ext uri="{BB962C8B-B14F-4D97-AF65-F5344CB8AC3E}">
        <p14:creationId xmlns:p14="http://schemas.microsoft.com/office/powerpoint/2010/main" val="1553259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7CA767-5330-4D39-9ED0-B4936D8DF199}" type="datetimeFigureOut">
              <a:rPr lang="en-GB" smtClean="0"/>
              <a:t>02/06/2020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EF91A-0D26-4765-A9D6-E54A8685C90D}" type="slidenum">
              <a:rPr lang="en-GB" smtClean="0"/>
              <a:t>‹#›</a:t>
            </a:fld>
            <a:endParaRPr lang="en-GB"/>
          </a:p>
        </p:txBody>
      </p:sp>
    </p:spTree>
    <p:extLst>
      <p:ext uri="{BB962C8B-B14F-4D97-AF65-F5344CB8AC3E}">
        <p14:creationId xmlns:p14="http://schemas.microsoft.com/office/powerpoint/2010/main" val="35021132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2" name="TextBox 1"/>
          <p:cNvSpPr txBox="1"/>
          <p:nvPr/>
        </p:nvSpPr>
        <p:spPr>
          <a:xfrm>
            <a:off x="179512" y="260648"/>
            <a:ext cx="8136904" cy="6350456"/>
          </a:xfrm>
          <a:prstGeom prst="rect">
            <a:avLst/>
          </a:prstGeom>
          <a:noFill/>
        </p:spPr>
        <p:txBody>
          <a:bodyPr wrap="square" rtlCol="0">
            <a:spAutoFit/>
          </a:bodyPr>
          <a:lstStyle/>
          <a:p>
            <a:pPr>
              <a:lnSpc>
                <a:spcPts val="2800"/>
              </a:lnSpc>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Islamic </a:t>
            </a:r>
            <a:r>
              <a:rPr lang="en-GB" sz="2400" b="1" dirty="0" smtClean="0">
                <a:latin typeface="Tahoma" panose="020B0604030504040204" pitchFamily="34" charset="0"/>
                <a:ea typeface="Tahoma" panose="020B0604030504040204" pitchFamily="34" charset="0"/>
                <a:cs typeface="Tahoma" panose="020B0604030504040204" pitchFamily="34" charset="0"/>
              </a:rPr>
              <a:t>towns, cities and homes </a:t>
            </a:r>
            <a:endParaRPr lang="en-GB" sz="2400" dirty="0">
              <a:latin typeface="Tahoma" panose="020B0604030504040204" pitchFamily="34" charset="0"/>
              <a:ea typeface="Tahoma" panose="020B0604030504040204" pitchFamily="34" charset="0"/>
              <a:cs typeface="Tahoma" panose="020B0604030504040204" pitchFamily="34" charset="0"/>
            </a:endParaRPr>
          </a:p>
          <a:p>
            <a:pPr>
              <a:lnSpc>
                <a:spcPts val="2800"/>
              </a:lnSpc>
              <a:spcAft>
                <a:spcPts val="600"/>
              </a:spcAft>
            </a:pPr>
            <a:r>
              <a:rPr lang="en-GB" sz="2170" dirty="0" smtClean="0">
                <a:latin typeface="Tahoma" panose="020B0604030504040204" pitchFamily="34" charset="0"/>
                <a:ea typeface="Tahoma" panose="020B0604030504040204" pitchFamily="34" charset="0"/>
                <a:cs typeface="Tahoma" panose="020B0604030504040204" pitchFamily="34" charset="0"/>
              </a:rPr>
              <a:t>As Islam spread the </a:t>
            </a:r>
            <a:r>
              <a:rPr lang="en-GB" sz="2170" dirty="0">
                <a:latin typeface="Tahoma" panose="020B0604030504040204" pitchFamily="34" charset="0"/>
                <a:ea typeface="Tahoma" panose="020B0604030504040204" pitchFamily="34" charset="0"/>
                <a:cs typeface="Tahoma" panose="020B0604030504040204" pitchFamily="34" charset="0"/>
              </a:rPr>
              <a:t>first </a:t>
            </a:r>
            <a:r>
              <a:rPr lang="en-GB" sz="2170" dirty="0" smtClean="0">
                <a:latin typeface="Tahoma" panose="020B0604030504040204" pitchFamily="34" charset="0"/>
                <a:ea typeface="Tahoma" panose="020B0604030504040204" pitchFamily="34" charset="0"/>
                <a:cs typeface="Tahoma" panose="020B0604030504040204" pitchFamily="34" charset="0"/>
              </a:rPr>
              <a:t>towns </a:t>
            </a:r>
            <a:r>
              <a:rPr lang="en-GB" sz="2170" dirty="0">
                <a:latin typeface="Tahoma" panose="020B0604030504040204" pitchFamily="34" charset="0"/>
                <a:ea typeface="Tahoma" panose="020B0604030504040204" pitchFamily="34" charset="0"/>
                <a:cs typeface="Tahoma" panose="020B0604030504040204" pitchFamily="34" charset="0"/>
              </a:rPr>
              <a:t>were really military camps built to house soldiers. </a:t>
            </a:r>
            <a:r>
              <a:rPr lang="en-GB" sz="2170" dirty="0" smtClean="0">
                <a:latin typeface="Tahoma" panose="020B0604030504040204" pitchFamily="34" charset="0"/>
                <a:ea typeface="Tahoma" panose="020B0604030504040204" pitchFamily="34" charset="0"/>
                <a:cs typeface="Tahoma" panose="020B0604030504040204" pitchFamily="34" charset="0"/>
              </a:rPr>
              <a:t>Soldiers </a:t>
            </a:r>
            <a:r>
              <a:rPr lang="en-GB" sz="2170" dirty="0">
                <a:latin typeface="Tahoma" panose="020B0604030504040204" pitchFamily="34" charset="0"/>
                <a:ea typeface="Tahoma" panose="020B0604030504040204" pitchFamily="34" charset="0"/>
                <a:cs typeface="Tahoma" panose="020B0604030504040204" pitchFamily="34" charset="0"/>
              </a:rPr>
              <a:t>were well </a:t>
            </a:r>
            <a:r>
              <a:rPr lang="en-GB" sz="2170" dirty="0" smtClean="0">
                <a:latin typeface="Tahoma" panose="020B0604030504040204" pitchFamily="34" charset="0"/>
                <a:ea typeface="Tahoma" panose="020B0604030504040204" pitchFamily="34" charset="0"/>
                <a:cs typeface="Tahoma" panose="020B0604030504040204" pitchFamily="34" charset="0"/>
              </a:rPr>
              <a:t>paid so had </a:t>
            </a:r>
            <a:r>
              <a:rPr lang="en-GB" sz="2170" dirty="0">
                <a:latin typeface="Tahoma" panose="020B0604030504040204" pitchFamily="34" charset="0"/>
                <a:ea typeface="Tahoma" panose="020B0604030504040204" pitchFamily="34" charset="0"/>
                <a:cs typeface="Tahoma" panose="020B0604030504040204" pitchFamily="34" charset="0"/>
              </a:rPr>
              <a:t>money to spend. They </a:t>
            </a:r>
            <a:r>
              <a:rPr lang="en-GB" sz="2170" dirty="0" smtClean="0">
                <a:latin typeface="Tahoma" panose="020B0604030504040204" pitchFamily="34" charset="0"/>
                <a:ea typeface="Tahoma" panose="020B0604030504040204" pitchFamily="34" charset="0"/>
                <a:cs typeface="Tahoma" panose="020B0604030504040204" pitchFamily="34" charset="0"/>
              </a:rPr>
              <a:t>also shared </a:t>
            </a:r>
            <a:r>
              <a:rPr lang="en-GB" sz="2170" dirty="0">
                <a:latin typeface="Tahoma" panose="020B0604030504040204" pitchFamily="34" charset="0"/>
                <a:ea typeface="Tahoma" panose="020B0604030504040204" pitchFamily="34" charset="0"/>
                <a:cs typeface="Tahoma" panose="020B0604030504040204" pitchFamily="34" charset="0"/>
              </a:rPr>
              <a:t>in the booty taken from the people they conquered. </a:t>
            </a:r>
            <a:r>
              <a:rPr lang="en-GB" sz="2170" dirty="0" smtClean="0">
                <a:latin typeface="Tahoma" panose="020B0604030504040204" pitchFamily="34" charset="0"/>
                <a:ea typeface="Tahoma" panose="020B0604030504040204" pitchFamily="34" charset="0"/>
                <a:cs typeface="Tahoma" panose="020B0604030504040204" pitchFamily="34" charset="0"/>
              </a:rPr>
              <a:t>Their spending power encouraged traders to settle. The </a:t>
            </a:r>
            <a:r>
              <a:rPr lang="en-GB" sz="2170" dirty="0">
                <a:latin typeface="Tahoma" panose="020B0604030504040204" pitchFamily="34" charset="0"/>
                <a:ea typeface="Tahoma" panose="020B0604030504040204" pitchFamily="34" charset="0"/>
                <a:cs typeface="Tahoma" panose="020B0604030504040204" pitchFamily="34" charset="0"/>
              </a:rPr>
              <a:t>profits they made </a:t>
            </a:r>
            <a:r>
              <a:rPr lang="en-GB" sz="2170" dirty="0" smtClean="0">
                <a:latin typeface="Tahoma" panose="020B0604030504040204" pitchFamily="34" charset="0"/>
                <a:ea typeface="Tahoma" panose="020B0604030504040204" pitchFamily="34" charset="0"/>
                <a:cs typeface="Tahoma" panose="020B0604030504040204" pitchFamily="34" charset="0"/>
              </a:rPr>
              <a:t>meant </a:t>
            </a:r>
            <a:r>
              <a:rPr lang="en-GB" sz="2170" dirty="0">
                <a:latin typeface="Tahoma" panose="020B0604030504040204" pitchFamily="34" charset="0"/>
                <a:ea typeface="Tahoma" panose="020B0604030504040204" pitchFamily="34" charset="0"/>
                <a:cs typeface="Tahoma" panose="020B0604030504040204" pitchFamily="34" charset="0"/>
              </a:rPr>
              <a:t>that they, too, had money to spend. This attracted even more settlers to the </a:t>
            </a:r>
            <a:r>
              <a:rPr lang="en-GB" sz="2170" dirty="0" smtClean="0">
                <a:latin typeface="Tahoma" panose="020B0604030504040204" pitchFamily="34" charset="0"/>
                <a:ea typeface="Tahoma" panose="020B0604030504040204" pitchFamily="34" charset="0"/>
                <a:cs typeface="Tahoma" panose="020B0604030504040204" pitchFamily="34" charset="0"/>
              </a:rPr>
              <a:t>growing towns. </a:t>
            </a:r>
          </a:p>
          <a:p>
            <a:pPr>
              <a:lnSpc>
                <a:spcPts val="2800"/>
              </a:lnSpc>
              <a:spcAft>
                <a:spcPts val="600"/>
              </a:spcAft>
            </a:pPr>
            <a:r>
              <a:rPr lang="en-GB" sz="2170" dirty="0" smtClean="0">
                <a:latin typeface="Tahoma" panose="020B0604030504040204" pitchFamily="34" charset="0"/>
                <a:ea typeface="Tahoma" panose="020B0604030504040204" pitchFamily="34" charset="0"/>
                <a:cs typeface="Tahoma" panose="020B0604030504040204" pitchFamily="34" charset="0"/>
              </a:rPr>
              <a:t>Ports like Basra and </a:t>
            </a:r>
            <a:r>
              <a:rPr lang="en-GB" sz="2170" dirty="0">
                <a:latin typeface="Tahoma" panose="020B0604030504040204" pitchFamily="34" charset="0"/>
                <a:ea typeface="Tahoma" panose="020B0604030504040204" pitchFamily="34" charset="0"/>
                <a:cs typeface="Tahoma" panose="020B0604030504040204" pitchFamily="34" charset="0"/>
              </a:rPr>
              <a:t>A</a:t>
            </a:r>
            <a:r>
              <a:rPr lang="en-GB" sz="2170" dirty="0" smtClean="0">
                <a:latin typeface="Tahoma" panose="020B0604030504040204" pitchFamily="34" charset="0"/>
                <a:ea typeface="Tahoma" panose="020B0604030504040204" pitchFamily="34" charset="0"/>
                <a:cs typeface="Tahoma" panose="020B0604030504040204" pitchFamily="34" charset="0"/>
              </a:rPr>
              <a:t>lexandria and places on inland trading routes, like Baghdad and Mecca soon became wealthy. As </a:t>
            </a:r>
            <a:r>
              <a:rPr lang="en-GB" sz="2170" dirty="0">
                <a:latin typeface="Tahoma" panose="020B0604030504040204" pitchFamily="34" charset="0"/>
                <a:ea typeface="Tahoma" panose="020B0604030504040204" pitchFamily="34" charset="0"/>
                <a:cs typeface="Tahoma" panose="020B0604030504040204" pitchFamily="34" charset="0"/>
              </a:rPr>
              <a:t>the towns grew, more services were provided for the townspeople, such as baths, schools and street-cleaning. As a result, towns </a:t>
            </a:r>
            <a:r>
              <a:rPr lang="en-GB" sz="2170" dirty="0" smtClean="0">
                <a:latin typeface="Tahoma" panose="020B0604030504040204" pitchFamily="34" charset="0"/>
                <a:ea typeface="Tahoma" panose="020B0604030504040204" pitchFamily="34" charset="0"/>
                <a:cs typeface="Tahoma" panose="020B0604030504040204" pitchFamily="34" charset="0"/>
              </a:rPr>
              <a:t>grew even more. </a:t>
            </a:r>
            <a:r>
              <a:rPr lang="en-GB" sz="2170" dirty="0">
                <a:latin typeface="Tahoma" panose="020B0604030504040204" pitchFamily="34" charset="0"/>
                <a:ea typeface="Tahoma" panose="020B0604030504040204" pitchFamily="34" charset="0"/>
                <a:cs typeface="Tahoma" panose="020B0604030504040204" pitchFamily="34" charset="0"/>
              </a:rPr>
              <a:t>G</a:t>
            </a:r>
            <a:r>
              <a:rPr lang="en-GB" sz="2170" dirty="0" smtClean="0">
                <a:latin typeface="Tahoma" panose="020B0604030504040204" pitchFamily="34" charset="0"/>
                <a:ea typeface="Tahoma" panose="020B0604030504040204" pitchFamily="34" charset="0"/>
                <a:cs typeface="Tahoma" panose="020B0604030504040204" pitchFamily="34" charset="0"/>
              </a:rPr>
              <a:t>reat </a:t>
            </a:r>
            <a:r>
              <a:rPr lang="en-GB" sz="2170" dirty="0">
                <a:latin typeface="Tahoma" panose="020B0604030504040204" pitchFamily="34" charset="0"/>
                <a:ea typeface="Tahoma" panose="020B0604030504040204" pitchFamily="34" charset="0"/>
                <a:cs typeface="Tahoma" panose="020B0604030504040204" pitchFamily="34" charset="0"/>
              </a:rPr>
              <a:t>mosques were built close </a:t>
            </a:r>
            <a:r>
              <a:rPr lang="en-GB" sz="2170" dirty="0" smtClean="0">
                <a:latin typeface="Tahoma" panose="020B0604030504040204" pitchFamily="34" charset="0"/>
                <a:ea typeface="Tahoma" panose="020B0604030504040204" pitchFamily="34" charset="0"/>
                <a:cs typeface="Tahoma" panose="020B0604030504040204" pitchFamily="34" charset="0"/>
              </a:rPr>
              <a:t>to the centre. </a:t>
            </a:r>
            <a:r>
              <a:rPr lang="en-GB" sz="2170" dirty="0">
                <a:latin typeface="Tahoma" panose="020B0604030504040204" pitchFamily="34" charset="0"/>
                <a:ea typeface="Tahoma" panose="020B0604030504040204" pitchFamily="34" charset="0"/>
                <a:cs typeface="Tahoma" panose="020B0604030504040204" pitchFamily="34" charset="0"/>
              </a:rPr>
              <a:t>Other important town-centre buildings included the public baths, the governor's home and government offices. Rich merchants also built their homes near the town centre. Poorer people had further to travel from their homes. They lived in more distant suburbs outside the protection of the city walls. </a:t>
            </a:r>
          </a:p>
        </p:txBody>
      </p:sp>
    </p:spTree>
    <p:extLst>
      <p:ext uri="{BB962C8B-B14F-4D97-AF65-F5344CB8AC3E}">
        <p14:creationId xmlns:p14="http://schemas.microsoft.com/office/powerpoint/2010/main" val="4172051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2" name="TextBox 1"/>
          <p:cNvSpPr txBox="1"/>
          <p:nvPr/>
        </p:nvSpPr>
        <p:spPr>
          <a:xfrm>
            <a:off x="327114" y="524229"/>
            <a:ext cx="7850698" cy="5842625"/>
          </a:xfrm>
          <a:prstGeom prst="rect">
            <a:avLst/>
          </a:prstGeom>
          <a:noFill/>
        </p:spPr>
        <p:txBody>
          <a:bodyPr wrap="square" rtlCol="0">
            <a:spAutoFit/>
          </a:bodyPr>
          <a:lstStyle/>
          <a:p>
            <a:pPr>
              <a:lnSpc>
                <a:spcPts val="2800"/>
              </a:lnSpc>
              <a:spcAft>
                <a:spcPts val="600"/>
              </a:spcAft>
            </a:pPr>
            <a:r>
              <a:rPr lang="en-GB" sz="2800" b="1" dirty="0">
                <a:latin typeface="Tahoma" panose="020B0604030504040204" pitchFamily="34" charset="0"/>
                <a:ea typeface="Tahoma" panose="020B0604030504040204" pitchFamily="34" charset="0"/>
                <a:cs typeface="Tahoma" panose="020B0604030504040204" pitchFamily="34" charset="0"/>
              </a:rPr>
              <a:t>Islamic towns, cities and </a:t>
            </a:r>
            <a:r>
              <a:rPr lang="en-GB" sz="2800" b="1" dirty="0" smtClean="0">
                <a:latin typeface="Tahoma" panose="020B0604030504040204" pitchFamily="34" charset="0"/>
                <a:ea typeface="Tahoma" panose="020B0604030504040204" pitchFamily="34" charset="0"/>
                <a:cs typeface="Tahoma" panose="020B0604030504040204" pitchFamily="34" charset="0"/>
              </a:rPr>
              <a:t>homes - </a:t>
            </a:r>
            <a:r>
              <a:rPr lang="en-GB" sz="2800" b="1" dirty="0">
                <a:latin typeface="Tahoma" panose="020B0604030504040204" pitchFamily="34" charset="0"/>
                <a:ea typeface="Tahoma" panose="020B0604030504040204" pitchFamily="34" charset="0"/>
                <a:cs typeface="Tahoma" panose="020B0604030504040204" pitchFamily="34" charset="0"/>
              </a:rPr>
              <a:t>m</a:t>
            </a:r>
            <a:r>
              <a:rPr lang="en-GB" sz="2800" b="1" dirty="0" smtClean="0">
                <a:latin typeface="Tahoma" panose="020B0604030504040204" pitchFamily="34" charset="0"/>
                <a:ea typeface="Tahoma" panose="020B0604030504040204" pitchFamily="34" charset="0"/>
                <a:cs typeface="Tahoma" panose="020B0604030504040204" pitchFamily="34" charset="0"/>
              </a:rPr>
              <a:t>ajor Islamic cities </a:t>
            </a:r>
            <a:endParaRPr lang="en-GB" sz="28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By 800 CE Baghdad's </a:t>
            </a:r>
            <a:r>
              <a:rPr lang="en-GB" sz="2400" dirty="0">
                <a:latin typeface="Tahoma" panose="020B0604030504040204" pitchFamily="34" charset="0"/>
                <a:ea typeface="Tahoma" panose="020B0604030504040204" pitchFamily="34" charset="0"/>
                <a:cs typeface="Tahoma" panose="020B0604030504040204" pitchFamily="34" charset="0"/>
              </a:rPr>
              <a:t>houses and streets covered an area of over six miles (10 km) wide and its population was between one and two million. </a:t>
            </a:r>
            <a:r>
              <a:rPr lang="en-GB" sz="2400" dirty="0" smtClean="0">
                <a:latin typeface="Tahoma" panose="020B0604030504040204" pitchFamily="34" charset="0"/>
                <a:ea typeface="Tahoma" panose="020B0604030504040204" pitchFamily="34" charset="0"/>
                <a:cs typeface="Tahoma" panose="020B0604030504040204" pitchFamily="34" charset="0"/>
              </a:rPr>
              <a:t>Baghdad was on an inland trade route. By this time its merchants </a:t>
            </a:r>
            <a:r>
              <a:rPr lang="en-GB" sz="2400" smtClean="0">
                <a:latin typeface="Tahoma" panose="020B0604030504040204" pitchFamily="34" charset="0"/>
                <a:ea typeface="Tahoma" panose="020B0604030504040204" pitchFamily="34" charset="0"/>
                <a:cs typeface="Tahoma" panose="020B0604030504040204" pitchFamily="34" charset="0"/>
              </a:rPr>
              <a:t>were already trading </a:t>
            </a:r>
            <a:r>
              <a:rPr lang="en-GB" sz="2400" dirty="0">
                <a:latin typeface="Tahoma" panose="020B0604030504040204" pitchFamily="34" charset="0"/>
                <a:ea typeface="Tahoma" panose="020B0604030504040204" pitchFamily="34" charset="0"/>
                <a:cs typeface="Tahoma" panose="020B0604030504040204" pitchFamily="34" charset="0"/>
              </a:rPr>
              <a:t>with India, </a:t>
            </a:r>
            <a:r>
              <a:rPr lang="en-GB" sz="2400" dirty="0" smtClean="0">
                <a:latin typeface="Tahoma" panose="020B0604030504040204" pitchFamily="34" charset="0"/>
                <a:ea typeface="Tahoma" panose="020B0604030504040204" pitchFamily="34" charset="0"/>
                <a:cs typeface="Tahoma" panose="020B0604030504040204" pitchFamily="34" charset="0"/>
              </a:rPr>
              <a:t>China, Sri Lanka, Madagascar, Russia and Scandinavian [both Viking lands] and even Indonesia. </a:t>
            </a: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Other </a:t>
            </a:r>
            <a:r>
              <a:rPr lang="en-GB" sz="2400" dirty="0">
                <a:latin typeface="Tahoma" panose="020B0604030504040204" pitchFamily="34" charset="0"/>
                <a:ea typeface="Tahoma" panose="020B0604030504040204" pitchFamily="34" charset="0"/>
                <a:cs typeface="Tahoma" panose="020B0604030504040204" pitchFamily="34" charset="0"/>
              </a:rPr>
              <a:t>great cities of medieval Islam were huge but not as big as this. Cairo, Samarkand (Central Asia) and Cordoba in Spain all had about half a million inhabitants each. This was at a time when London had less than 25,000 inhabitants! </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By 814, Baghdad was the world's largest city.</a:t>
            </a:r>
            <a:endParaRPr lang="en-GB"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33342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54004" y="260648"/>
            <a:ext cx="8020222" cy="6109365"/>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2400" b="1" dirty="0" smtClean="0">
                <a:latin typeface="Tahoma" panose="020B0604030504040204" pitchFamily="34" charset="0"/>
                <a:ea typeface="Tahoma" panose="020B0604030504040204" pitchFamily="34" charset="0"/>
                <a:cs typeface="Tahoma" panose="020B0604030504040204" pitchFamily="34" charset="0"/>
              </a:rPr>
              <a:t>- </a:t>
            </a:r>
            <a:r>
              <a:rPr lang="en-GB" sz="2350" b="1" dirty="0" smtClean="0">
                <a:latin typeface="Tahoma" panose="020B0604030504040204" pitchFamily="34" charset="0"/>
                <a:ea typeface="Tahoma" panose="020B0604030504040204" pitchFamily="34" charset="0"/>
                <a:cs typeface="Tahoma" panose="020B0604030504040204" pitchFamily="34" charset="0"/>
              </a:rPr>
              <a:t>Baghdad 1</a:t>
            </a:r>
            <a:endParaRPr lang="en-GB" sz="235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In 762, the caliph, al-Mansur, founded a new capital city, Baghdad in Iraq. It was built where two great rivers, the Tigris and the Euphrates, came closest together, which was an important crossroads for trade. </a:t>
            </a: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Baghdad was built as a round city, about three kilometres across, surrounded by two strong walls. In the centre stood the palace of the caliph. As well as his palace, a mosque, the treasury (where his </a:t>
            </a:r>
            <a:r>
              <a:rPr lang="en-GB" sz="2200" dirty="0" smtClean="0">
                <a:latin typeface="Tahoma" panose="020B0604030504040204" pitchFamily="34" charset="0"/>
                <a:ea typeface="Tahoma" panose="020B0604030504040204" pitchFamily="34" charset="0"/>
                <a:cs typeface="Tahoma" panose="020B0604030504040204" pitchFamily="34" charset="0"/>
              </a:rPr>
              <a:t>money, gold and other treasures were </a:t>
            </a:r>
            <a:r>
              <a:rPr lang="en-GB" sz="2200" dirty="0">
                <a:latin typeface="Tahoma" panose="020B0604030504040204" pitchFamily="34" charset="0"/>
                <a:ea typeface="Tahoma" panose="020B0604030504040204" pitchFamily="34" charset="0"/>
                <a:cs typeface="Tahoma" panose="020B0604030504040204" pitchFamily="34" charset="0"/>
              </a:rPr>
              <a:t>kept) and the barracks for his most trusted soldiers were built inside the walls. They were further protected by a huge deep ditch filled with water from the River Tigris. </a:t>
            </a:r>
            <a:endParaRPr lang="en-GB"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 circular city had </a:t>
            </a:r>
            <a:r>
              <a:rPr lang="en-GB" sz="2200" dirty="0">
                <a:latin typeface="Tahoma" panose="020B0604030504040204" pitchFamily="34" charset="0"/>
                <a:ea typeface="Tahoma" panose="020B0604030504040204" pitchFamily="34" charset="0"/>
                <a:cs typeface="Tahoma" panose="020B0604030504040204" pitchFamily="34" charset="0"/>
              </a:rPr>
              <a:t>four main gates and four main streets crossing the centre. Each street had shops on either side under arcades which provided shelter from the sun. There were canals to supply </a:t>
            </a:r>
            <a:r>
              <a:rPr lang="en-GB" sz="2200" dirty="0" smtClean="0">
                <a:latin typeface="Tahoma" panose="020B0604030504040204" pitchFamily="34" charset="0"/>
                <a:ea typeface="Tahoma" panose="020B0604030504040204" pitchFamily="34" charset="0"/>
                <a:cs typeface="Tahoma" panose="020B0604030504040204" pitchFamily="34" charset="0"/>
              </a:rPr>
              <a:t>water. Ordinary </a:t>
            </a:r>
            <a:r>
              <a:rPr lang="en-GB" sz="2200" dirty="0">
                <a:latin typeface="Tahoma" panose="020B0604030504040204" pitchFamily="34" charset="0"/>
                <a:ea typeface="Tahoma" panose="020B0604030504040204" pitchFamily="34" charset="0"/>
                <a:cs typeface="Tahoma" panose="020B0604030504040204" pitchFamily="34" charset="0"/>
              </a:rPr>
              <a:t>people lived in houses outside the walls, where a vast commercial area grew. </a:t>
            </a:r>
          </a:p>
        </p:txBody>
      </p:sp>
    </p:spTree>
    <p:extLst>
      <p:ext uri="{BB962C8B-B14F-4D97-AF65-F5344CB8AC3E}">
        <p14:creationId xmlns:p14="http://schemas.microsoft.com/office/powerpoint/2010/main" val="1021260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54004" y="260648"/>
            <a:ext cx="8020222" cy="5955476"/>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2350" b="1" dirty="0" smtClean="0">
                <a:latin typeface="Tahoma" panose="020B0604030504040204" pitchFamily="34" charset="0"/>
                <a:ea typeface="Tahoma" panose="020B0604030504040204" pitchFamily="34" charset="0"/>
                <a:cs typeface="Tahoma" panose="020B0604030504040204" pitchFamily="34" charset="0"/>
              </a:rPr>
              <a:t> - Baghdad 2</a:t>
            </a:r>
            <a:endParaRPr lang="en-GB" sz="2350" dirty="0">
              <a:latin typeface="Tahoma" panose="020B0604030504040204" pitchFamily="34" charset="0"/>
              <a:ea typeface="Tahoma" panose="020B0604030504040204" pitchFamily="34" charset="0"/>
              <a:cs typeface="Tahoma" panose="020B0604030504040204" pitchFamily="34" charset="0"/>
            </a:endParaRPr>
          </a:p>
          <a:p>
            <a:r>
              <a:rPr lang="en-GB" sz="2400" dirty="0" smtClean="0">
                <a:latin typeface="Tahoma" panose="020B0604030504040204" pitchFamily="34" charset="0"/>
                <a:ea typeface="Tahoma" panose="020B0604030504040204" pitchFamily="34" charset="0"/>
                <a:cs typeface="Tahoma" panose="020B0604030504040204" pitchFamily="34" charset="0"/>
              </a:rPr>
              <a:t>“I </a:t>
            </a:r>
            <a:r>
              <a:rPr lang="en-GB" sz="2400" dirty="0">
                <a:latin typeface="Tahoma" panose="020B0604030504040204" pitchFamily="34" charset="0"/>
                <a:ea typeface="Tahoma" panose="020B0604030504040204" pitchFamily="34" charset="0"/>
                <a:cs typeface="Tahoma" panose="020B0604030504040204" pitchFamily="34" charset="0"/>
              </a:rPr>
              <a:t>begin with Iraq because it is the centre of the world, and I mention Baghdad first because it is the centre of Iraq, the greatest city, which has no equal in the world in size, wealth, abundance of water or health of climate, and because it is inhabited by all kinds of people. To it they come from all countries, far and near. Goods and foodstuffs come to it by land and by water, so that every kind of merchandise is available, from Muslim and from non-Muslim lands. Goods are brought from India, China, the lands of the Turks, the Ethiopians and others to such an extent that the products of the countries are more plentiful in Baghdad than in the countries from which they come. It is as if all the good things of the earth are sent there</a:t>
            </a:r>
            <a:r>
              <a:rPr lang="en-GB" sz="2400" dirty="0" smtClean="0">
                <a:latin typeface="Tahoma" panose="020B0604030504040204" pitchFamily="34" charset="0"/>
                <a:ea typeface="Tahoma" panose="020B0604030504040204" pitchFamily="34" charset="0"/>
                <a:cs typeface="Tahoma" panose="020B0604030504040204" pitchFamily="34" charset="0"/>
              </a:rPr>
              <a:t>.”</a:t>
            </a:r>
            <a:endParaRPr lang="en-GB" sz="2400" dirty="0">
              <a:latin typeface="Tahoma" panose="020B0604030504040204" pitchFamily="34" charset="0"/>
              <a:ea typeface="Tahoma" panose="020B0604030504040204" pitchFamily="34" charset="0"/>
              <a:cs typeface="Tahoma" panose="020B0604030504040204" pitchFamily="34" charset="0"/>
            </a:endParaRPr>
          </a:p>
          <a:p>
            <a:pPr algn="r"/>
            <a:r>
              <a:rPr lang="en-GB" sz="1600" dirty="0">
                <a:latin typeface="Tahoma" panose="020B0604030504040204" pitchFamily="34" charset="0"/>
                <a:ea typeface="Tahoma" panose="020B0604030504040204" pitchFamily="34" charset="0"/>
                <a:cs typeface="Tahoma" panose="020B0604030504040204" pitchFamily="34" charset="0"/>
              </a:rPr>
              <a:t>Ibn </a:t>
            </a:r>
            <a:r>
              <a:rPr lang="en-GB" sz="1600" dirty="0" err="1">
                <a:latin typeface="Tahoma" panose="020B0604030504040204" pitchFamily="34" charset="0"/>
                <a:ea typeface="Tahoma" panose="020B0604030504040204" pitchFamily="34" charset="0"/>
                <a:cs typeface="Tahoma" panose="020B0604030504040204" pitchFamily="34" charset="0"/>
              </a:rPr>
              <a:t>Wadih</a:t>
            </a:r>
            <a:r>
              <a:rPr lang="en-GB" sz="1600" dirty="0">
                <a:latin typeface="Tahoma" panose="020B0604030504040204" pitchFamily="34" charset="0"/>
                <a:ea typeface="Tahoma" panose="020B0604030504040204" pitchFamily="34" charset="0"/>
                <a:cs typeface="Tahoma" panose="020B0604030504040204" pitchFamily="34" charset="0"/>
              </a:rPr>
              <a:t> al-</a:t>
            </a:r>
            <a:r>
              <a:rPr lang="en-GB" sz="1600" dirty="0" err="1">
                <a:latin typeface="Tahoma" panose="020B0604030504040204" pitchFamily="34" charset="0"/>
                <a:ea typeface="Tahoma" panose="020B0604030504040204" pitchFamily="34" charset="0"/>
                <a:cs typeface="Tahoma" panose="020B0604030504040204" pitchFamily="34" charset="0"/>
              </a:rPr>
              <a:t>Yaqubi</a:t>
            </a:r>
            <a:r>
              <a:rPr lang="en-GB" sz="1600" dirty="0">
                <a:latin typeface="Tahoma" panose="020B0604030504040204" pitchFamily="34" charset="0"/>
                <a:ea typeface="Tahoma" panose="020B0604030504040204" pitchFamily="34" charset="0"/>
                <a:cs typeface="Tahoma" panose="020B0604030504040204" pitchFamily="34" charset="0"/>
              </a:rPr>
              <a:t>, a ninth-century historian in </a:t>
            </a:r>
            <a:r>
              <a:rPr lang="en-GB" sz="1600" i="1" dirty="0">
                <a:latin typeface="Tahoma" panose="020B0604030504040204" pitchFamily="34" charset="0"/>
                <a:ea typeface="Tahoma" panose="020B0604030504040204" pitchFamily="34" charset="0"/>
                <a:cs typeface="Tahoma" panose="020B0604030504040204" pitchFamily="34" charset="0"/>
              </a:rPr>
              <a:t>Universal History. </a:t>
            </a:r>
            <a:endParaRPr lang="en-GB" sz="16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50173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62815" y="133096"/>
            <a:ext cx="8153599" cy="6632585"/>
          </a:xfrm>
          <a:prstGeom prst="rect">
            <a:avLst/>
          </a:prstGeom>
          <a:noFill/>
        </p:spPr>
        <p:txBody>
          <a:bodyPr wrap="square" rtlCol="0">
            <a:spAutoFit/>
          </a:bodyPr>
          <a:lstStyle/>
          <a:p>
            <a:pPr>
              <a:spcAft>
                <a:spcPts val="600"/>
              </a:spcAft>
            </a:pPr>
            <a:r>
              <a:rPr lang="en-GB" sz="20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1850" b="1" dirty="0" smtClean="0">
                <a:latin typeface="Tahoma" panose="020B0604030504040204" pitchFamily="34" charset="0"/>
                <a:ea typeface="Tahoma" panose="020B0604030504040204" pitchFamily="34" charset="0"/>
                <a:cs typeface="Tahoma" panose="020B0604030504040204" pitchFamily="34" charset="0"/>
              </a:rPr>
              <a:t>- Cordoba</a:t>
            </a:r>
            <a:endParaRPr lang="en-GB" sz="185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900" dirty="0">
                <a:latin typeface="Tahoma" panose="020B0604030504040204" pitchFamily="34" charset="0"/>
                <a:ea typeface="Tahoma" panose="020B0604030504040204" pitchFamily="34" charset="0"/>
                <a:cs typeface="Tahoma" panose="020B0604030504040204" pitchFamily="34" charset="0"/>
              </a:rPr>
              <a:t>By the tenth century, part of modern day Spain was ruled by Muslims, they called </a:t>
            </a:r>
            <a:r>
              <a:rPr lang="en-GB" sz="1900" dirty="0" smtClean="0">
                <a:latin typeface="Tahoma" panose="020B0604030504040204" pitchFamily="34" charset="0"/>
                <a:ea typeface="Tahoma" panose="020B0604030504040204" pitchFamily="34" charset="0"/>
                <a:cs typeface="Tahoma" panose="020B0604030504040204" pitchFamily="34" charset="0"/>
              </a:rPr>
              <a:t>this area  </a:t>
            </a:r>
            <a:r>
              <a:rPr lang="en-GB" sz="1900" dirty="0">
                <a:latin typeface="Tahoma" panose="020B0604030504040204" pitchFamily="34" charset="0"/>
                <a:ea typeface="Tahoma" panose="020B0604030504040204" pitchFamily="34" charset="0"/>
                <a:cs typeface="Tahoma" panose="020B0604030504040204" pitchFamily="34" charset="0"/>
              </a:rPr>
              <a:t>al-</a:t>
            </a:r>
            <a:r>
              <a:rPr lang="en-GB" sz="1900" dirty="0" err="1">
                <a:latin typeface="Tahoma" panose="020B0604030504040204" pitchFamily="34" charset="0"/>
                <a:ea typeface="Tahoma" panose="020B0604030504040204" pitchFamily="34" charset="0"/>
                <a:cs typeface="Tahoma" panose="020B0604030504040204" pitchFamily="34" charset="0"/>
              </a:rPr>
              <a:t>Andalus</a:t>
            </a:r>
            <a:r>
              <a:rPr lang="en-GB" sz="1900" dirty="0">
                <a:latin typeface="Tahoma" panose="020B0604030504040204" pitchFamily="34" charset="0"/>
                <a:ea typeface="Tahoma" panose="020B0604030504040204" pitchFamily="34" charset="0"/>
                <a:cs typeface="Tahoma" panose="020B0604030504040204" pitchFamily="34" charset="0"/>
              </a:rPr>
              <a:t>. Forty-four years after the conquest of Spain, </a:t>
            </a:r>
            <a:r>
              <a:rPr lang="en-GB" sz="1900" dirty="0" err="1">
                <a:latin typeface="Tahoma" panose="020B0604030504040204" pitchFamily="34" charset="0"/>
                <a:ea typeface="Tahoma" panose="020B0604030504040204" pitchFamily="34" charset="0"/>
                <a:cs typeface="Tahoma" panose="020B0604030504040204" pitchFamily="34" charset="0"/>
              </a:rPr>
              <a:t>Abd</a:t>
            </a:r>
            <a:r>
              <a:rPr lang="en-GB" sz="1900" dirty="0">
                <a:latin typeface="Tahoma" panose="020B0604030504040204" pitchFamily="34" charset="0"/>
                <a:ea typeface="Tahoma" panose="020B0604030504040204" pitchFamily="34" charset="0"/>
                <a:cs typeface="Tahoma" panose="020B0604030504040204" pitchFamily="34" charset="0"/>
              </a:rPr>
              <a:t> al-Rahman, an Umayyad, built the city of </a:t>
            </a:r>
            <a:r>
              <a:rPr lang="en-GB" sz="1900" dirty="0" smtClean="0">
                <a:latin typeface="Tahoma" panose="020B0604030504040204" pitchFamily="34" charset="0"/>
                <a:ea typeface="Tahoma" panose="020B0604030504040204" pitchFamily="34" charset="0"/>
                <a:cs typeface="Tahoma" panose="020B0604030504040204" pitchFamily="34" charset="0"/>
              </a:rPr>
              <a:t>Cordoba as his </a:t>
            </a:r>
            <a:r>
              <a:rPr lang="en-GB" sz="1900" dirty="0">
                <a:latin typeface="Tahoma" panose="020B0604030504040204" pitchFamily="34" charset="0"/>
                <a:ea typeface="Tahoma" panose="020B0604030504040204" pitchFamily="34" charset="0"/>
                <a:cs typeface="Tahoma" panose="020B0604030504040204" pitchFamily="34" charset="0"/>
              </a:rPr>
              <a:t>capital </a:t>
            </a:r>
            <a:r>
              <a:rPr lang="en-GB" sz="1900" dirty="0" smtClean="0">
                <a:latin typeface="Tahoma" panose="020B0604030504040204" pitchFamily="34" charset="0"/>
                <a:ea typeface="Tahoma" panose="020B0604030504040204" pitchFamily="34" charset="0"/>
                <a:cs typeface="Tahoma" panose="020B0604030504040204" pitchFamily="34" charset="0"/>
              </a:rPr>
              <a:t>city. It </a:t>
            </a:r>
            <a:r>
              <a:rPr lang="en-GB" sz="1900" dirty="0">
                <a:latin typeface="Tahoma" panose="020B0604030504040204" pitchFamily="34" charset="0"/>
                <a:ea typeface="Tahoma" panose="020B0604030504040204" pitchFamily="34" charset="0"/>
                <a:cs typeface="Tahoma" panose="020B0604030504040204" pitchFamily="34" charset="0"/>
              </a:rPr>
              <a:t>was </a:t>
            </a:r>
            <a:r>
              <a:rPr lang="en-GB" sz="1900" dirty="0" smtClean="0">
                <a:latin typeface="Tahoma" panose="020B0604030504040204" pitchFamily="34" charset="0"/>
                <a:ea typeface="Tahoma" panose="020B0604030504040204" pitchFamily="34" charset="0"/>
                <a:cs typeface="Tahoma" panose="020B0604030504040204" pitchFamily="34" charset="0"/>
              </a:rPr>
              <a:t>the most advanced city </a:t>
            </a:r>
            <a:r>
              <a:rPr lang="en-GB" sz="1900" dirty="0">
                <a:latin typeface="Tahoma" panose="020B0604030504040204" pitchFamily="34" charset="0"/>
                <a:ea typeface="Tahoma" panose="020B0604030504040204" pitchFamily="34" charset="0"/>
                <a:cs typeface="Tahoma" panose="020B0604030504040204" pitchFamily="34" charset="0"/>
              </a:rPr>
              <a:t>in Europe and the third best in the world. </a:t>
            </a:r>
          </a:p>
          <a:p>
            <a:pPr>
              <a:spcAft>
                <a:spcPts val="600"/>
              </a:spcAft>
            </a:pPr>
            <a:r>
              <a:rPr lang="en-GB" sz="1900" dirty="0" smtClean="0">
                <a:latin typeface="Tahoma" panose="020B0604030504040204" pitchFamily="34" charset="0"/>
                <a:ea typeface="Tahoma" panose="020B0604030504040204" pitchFamily="34" charset="0"/>
                <a:cs typeface="Tahoma" panose="020B0604030504040204" pitchFamily="34" charset="0"/>
              </a:rPr>
              <a:t>Cordoba at this time </a:t>
            </a:r>
            <a:r>
              <a:rPr lang="en-GB" sz="1900" dirty="0">
                <a:latin typeface="Tahoma" panose="020B0604030504040204" pitchFamily="34" charset="0"/>
                <a:ea typeface="Tahoma" panose="020B0604030504040204" pitchFamily="34" charset="0"/>
                <a:cs typeface="Tahoma" panose="020B0604030504040204" pitchFamily="34" charset="0"/>
              </a:rPr>
              <a:t>had over 214,000 houses and 80,000 shops. The buildings were a mixture of Arab, North African and Roman architecture. Cordoba was bigger than Cairo and richer than Rome. Some said it was even more beautiful than Baghdad. </a:t>
            </a:r>
          </a:p>
          <a:p>
            <a:pPr>
              <a:spcAft>
                <a:spcPts val="600"/>
              </a:spcAft>
            </a:pPr>
            <a:r>
              <a:rPr lang="en-GB" sz="1900" dirty="0">
                <a:latin typeface="Tahoma" panose="020B0604030504040204" pitchFamily="34" charset="0"/>
                <a:ea typeface="Tahoma" panose="020B0604030504040204" pitchFamily="34" charset="0"/>
                <a:cs typeface="Tahoma" panose="020B0604030504040204" pitchFamily="34" charset="0"/>
              </a:rPr>
              <a:t>Unlike </a:t>
            </a:r>
            <a:r>
              <a:rPr lang="en-GB" sz="1900" dirty="0" smtClean="0">
                <a:latin typeface="Tahoma" panose="020B0604030504040204" pitchFamily="34" charset="0"/>
                <a:ea typeface="Tahoma" panose="020B0604030504040204" pitchFamily="34" charset="0"/>
                <a:cs typeface="Tahoma" panose="020B0604030504040204" pitchFamily="34" charset="0"/>
              </a:rPr>
              <a:t>most of </a:t>
            </a:r>
            <a:r>
              <a:rPr lang="en-GB" sz="1900" dirty="0">
                <a:latin typeface="Tahoma" panose="020B0604030504040204" pitchFamily="34" charset="0"/>
                <a:ea typeface="Tahoma" panose="020B0604030504040204" pitchFamily="34" charset="0"/>
                <a:cs typeface="Tahoma" panose="020B0604030504040204" pitchFamily="34" charset="0"/>
              </a:rPr>
              <a:t>Europe, Cordoba was a hygienic and healthy place to live. </a:t>
            </a:r>
            <a:r>
              <a:rPr lang="en-GB" sz="1900" dirty="0" smtClean="0">
                <a:latin typeface="Tahoma" panose="020B0604030504040204" pitchFamily="34" charset="0"/>
                <a:ea typeface="Tahoma" panose="020B0604030504040204" pitchFamily="34" charset="0"/>
                <a:cs typeface="Tahoma" panose="020B0604030504040204" pitchFamily="34" charset="0"/>
              </a:rPr>
              <a:t>There were about </a:t>
            </a:r>
            <a:r>
              <a:rPr lang="en-GB" sz="1900" dirty="0">
                <a:latin typeface="Tahoma" panose="020B0604030504040204" pitchFamily="34" charset="0"/>
                <a:ea typeface="Tahoma" panose="020B0604030504040204" pitchFamily="34" charset="0"/>
                <a:cs typeface="Tahoma" panose="020B0604030504040204" pitchFamily="34" charset="0"/>
              </a:rPr>
              <a:t>300 public </a:t>
            </a:r>
            <a:r>
              <a:rPr lang="en-GB" sz="1900" dirty="0" smtClean="0">
                <a:latin typeface="Tahoma" panose="020B0604030504040204" pitchFamily="34" charset="0"/>
                <a:ea typeface="Tahoma" panose="020B0604030504040204" pitchFamily="34" charset="0"/>
                <a:cs typeface="Tahoma" panose="020B0604030504040204" pitchFamily="34" charset="0"/>
              </a:rPr>
              <a:t>baths, so residents could keep themselves clean too. Richer </a:t>
            </a:r>
            <a:r>
              <a:rPr lang="en-GB" sz="1900" dirty="0">
                <a:latin typeface="Tahoma" panose="020B0604030504040204" pitchFamily="34" charset="0"/>
                <a:ea typeface="Tahoma" panose="020B0604030504040204" pitchFamily="34" charset="0"/>
                <a:cs typeface="Tahoma" panose="020B0604030504040204" pitchFamily="34" charset="0"/>
              </a:rPr>
              <a:t>houses even had their own piped water. </a:t>
            </a:r>
          </a:p>
          <a:p>
            <a:pPr>
              <a:spcAft>
                <a:spcPts val="600"/>
              </a:spcAft>
            </a:pPr>
            <a:r>
              <a:rPr lang="en-GB" sz="1900" dirty="0" smtClean="0">
                <a:latin typeface="Tahoma" panose="020B0604030504040204" pitchFamily="34" charset="0"/>
                <a:ea typeface="Tahoma" panose="020B0604030504040204" pitchFamily="34" charset="0"/>
                <a:cs typeface="Tahoma" panose="020B0604030504040204" pitchFamily="34" charset="0"/>
              </a:rPr>
              <a:t>The </a:t>
            </a:r>
            <a:r>
              <a:rPr lang="en-GB" sz="1900" dirty="0">
                <a:latin typeface="Tahoma" panose="020B0604030504040204" pitchFamily="34" charset="0"/>
                <a:ea typeface="Tahoma" panose="020B0604030504040204" pitchFamily="34" charset="0"/>
                <a:cs typeface="Tahoma" panose="020B0604030504040204" pitchFamily="34" charset="0"/>
              </a:rPr>
              <a:t>Royal Palace had about 400 rooms and apartments. It took about 10,000 workers 25 years to build it. </a:t>
            </a:r>
            <a:r>
              <a:rPr lang="en-GB" sz="1900" dirty="0" smtClean="0">
                <a:latin typeface="Tahoma" panose="020B0604030504040204" pitchFamily="34" charset="0"/>
                <a:ea typeface="Tahoma" panose="020B0604030504040204" pitchFamily="34" charset="0"/>
                <a:cs typeface="Tahoma" panose="020B0604030504040204" pitchFamily="34" charset="0"/>
              </a:rPr>
              <a:t>Some rooms had </a:t>
            </a:r>
            <a:r>
              <a:rPr lang="en-GB" sz="1900" dirty="0">
                <a:latin typeface="Tahoma" panose="020B0604030504040204" pitchFamily="34" charset="0"/>
                <a:ea typeface="Tahoma" panose="020B0604030504040204" pitchFamily="34" charset="0"/>
                <a:cs typeface="Tahoma" panose="020B0604030504040204" pitchFamily="34" charset="0"/>
              </a:rPr>
              <a:t>marble walls decorated with gold. The main door arch was made of </a:t>
            </a:r>
            <a:r>
              <a:rPr lang="en-GB" sz="1900" dirty="0" smtClean="0">
                <a:latin typeface="Tahoma" panose="020B0604030504040204" pitchFamily="34" charset="0"/>
                <a:ea typeface="Tahoma" panose="020B0604030504040204" pitchFamily="34" charset="0"/>
                <a:cs typeface="Tahoma" panose="020B0604030504040204" pitchFamily="34" charset="0"/>
              </a:rPr>
              <a:t>ebony (a </a:t>
            </a:r>
            <a:r>
              <a:rPr lang="en-GB" sz="1900" dirty="0">
                <a:latin typeface="Tahoma" panose="020B0604030504040204" pitchFamily="34" charset="0"/>
                <a:ea typeface="Tahoma" panose="020B0604030504040204" pitchFamily="34" charset="0"/>
                <a:cs typeface="Tahoma" panose="020B0604030504040204" pitchFamily="34" charset="0"/>
              </a:rPr>
              <a:t>rich black </a:t>
            </a:r>
            <a:r>
              <a:rPr lang="en-GB" sz="1900" dirty="0" smtClean="0">
                <a:latin typeface="Tahoma" panose="020B0604030504040204" pitchFamily="34" charset="0"/>
                <a:ea typeface="Tahoma" panose="020B0604030504040204" pitchFamily="34" charset="0"/>
                <a:cs typeface="Tahoma" panose="020B0604030504040204" pitchFamily="34" charset="0"/>
              </a:rPr>
              <a:t>wood) </a:t>
            </a:r>
            <a:r>
              <a:rPr lang="en-GB" sz="1900" dirty="0">
                <a:latin typeface="Tahoma" panose="020B0604030504040204" pitchFamily="34" charset="0"/>
                <a:ea typeface="Tahoma" panose="020B0604030504040204" pitchFamily="34" charset="0"/>
                <a:cs typeface="Tahoma" panose="020B0604030504040204" pitchFamily="34" charset="0"/>
              </a:rPr>
              <a:t>and ivory set with jewels. </a:t>
            </a:r>
          </a:p>
          <a:p>
            <a:r>
              <a:rPr lang="en-GB" sz="1900" dirty="0" smtClean="0">
                <a:latin typeface="Tahoma" panose="020B0604030504040204" pitchFamily="34" charset="0"/>
                <a:ea typeface="Tahoma" panose="020B0604030504040204" pitchFamily="34" charset="0"/>
                <a:cs typeface="Tahoma" panose="020B0604030504040204" pitchFamily="34" charset="0"/>
              </a:rPr>
              <a:t>There were about </a:t>
            </a:r>
            <a:r>
              <a:rPr lang="en-GB" sz="1900" dirty="0">
                <a:latin typeface="Tahoma" panose="020B0604030504040204" pitchFamily="34" charset="0"/>
                <a:ea typeface="Tahoma" panose="020B0604030504040204" pitchFamily="34" charset="0"/>
                <a:cs typeface="Tahoma" panose="020B0604030504040204" pitchFamily="34" charset="0"/>
              </a:rPr>
              <a:t>700 mosques </a:t>
            </a:r>
            <a:r>
              <a:rPr lang="en-GB" sz="1900" dirty="0" smtClean="0">
                <a:latin typeface="Tahoma" panose="020B0604030504040204" pitchFamily="34" charset="0"/>
                <a:ea typeface="Tahoma" panose="020B0604030504040204" pitchFamily="34" charset="0"/>
                <a:cs typeface="Tahoma" panose="020B0604030504040204" pitchFamily="34" charset="0"/>
              </a:rPr>
              <a:t>spread throughout the </a:t>
            </a:r>
            <a:r>
              <a:rPr lang="en-GB" sz="1900" dirty="0">
                <a:latin typeface="Tahoma" panose="020B0604030504040204" pitchFamily="34" charset="0"/>
                <a:ea typeface="Tahoma" panose="020B0604030504040204" pitchFamily="34" charset="0"/>
                <a:cs typeface="Tahoma" panose="020B0604030504040204" pitchFamily="34" charset="0"/>
              </a:rPr>
              <a:t>city </a:t>
            </a:r>
            <a:r>
              <a:rPr lang="en-GB" sz="1900" dirty="0" smtClean="0">
                <a:latin typeface="Tahoma" panose="020B0604030504040204" pitchFamily="34" charset="0"/>
                <a:ea typeface="Tahoma" panose="020B0604030504040204" pitchFamily="34" charset="0"/>
                <a:cs typeface="Tahoma" panose="020B0604030504040204" pitchFamily="34" charset="0"/>
              </a:rPr>
              <a:t>so every one Muslim </a:t>
            </a:r>
            <a:r>
              <a:rPr lang="en-GB" sz="1900" dirty="0">
                <a:latin typeface="Tahoma" panose="020B0604030504040204" pitchFamily="34" charset="0"/>
                <a:ea typeface="Tahoma" panose="020B0604030504040204" pitchFamily="34" charset="0"/>
                <a:cs typeface="Tahoma" panose="020B0604030504040204" pitchFamily="34" charset="0"/>
              </a:rPr>
              <a:t>could worship easily. One mosque </a:t>
            </a:r>
            <a:r>
              <a:rPr lang="en-GB" sz="1900" dirty="0" smtClean="0">
                <a:latin typeface="Tahoma" panose="020B0604030504040204" pitchFamily="34" charset="0"/>
                <a:ea typeface="Tahoma" panose="020B0604030504040204" pitchFamily="34" charset="0"/>
                <a:cs typeface="Tahoma" panose="020B0604030504040204" pitchFamily="34" charset="0"/>
              </a:rPr>
              <a:t>was also a </a:t>
            </a:r>
            <a:r>
              <a:rPr lang="en-GB" sz="1900" dirty="0">
                <a:latin typeface="Tahoma" panose="020B0604030504040204" pitchFamily="34" charset="0"/>
                <a:ea typeface="Tahoma" panose="020B0604030504040204" pitchFamily="34" charset="0"/>
                <a:cs typeface="Tahoma" panose="020B0604030504040204" pitchFamily="34" charset="0"/>
              </a:rPr>
              <a:t>university which attracted students from all over Europe and the Islamic world. Christians, Jews and Muslims all studied there. </a:t>
            </a:r>
          </a:p>
        </p:txBody>
      </p:sp>
    </p:spTree>
    <p:extLst>
      <p:ext uri="{BB962C8B-B14F-4D97-AF65-F5344CB8AC3E}">
        <p14:creationId xmlns:p14="http://schemas.microsoft.com/office/powerpoint/2010/main" val="685577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349036" y="252359"/>
            <a:ext cx="7850698" cy="5924699"/>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2400" b="1" dirty="0" smtClean="0">
                <a:latin typeface="Tahoma" panose="020B0604030504040204" pitchFamily="34" charset="0"/>
                <a:ea typeface="Tahoma" panose="020B0604030504040204" pitchFamily="34" charset="0"/>
                <a:cs typeface="Tahoma" panose="020B0604030504040204" pitchFamily="34" charset="0"/>
              </a:rPr>
              <a:t>-</a:t>
            </a:r>
            <a:r>
              <a:rPr lang="en-GB" sz="2400" b="1" dirty="0">
                <a:latin typeface="Tahoma" panose="020B0604030504040204" pitchFamily="34" charset="0"/>
                <a:ea typeface="Tahoma" panose="020B0604030504040204" pitchFamily="34" charset="0"/>
                <a:cs typeface="Tahoma" panose="020B0604030504040204" pitchFamily="34" charset="0"/>
              </a:rPr>
              <a:t>Entertainment</a:t>
            </a:r>
            <a:endParaRPr lang="en-GB" sz="24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Every town had a public bath-house called a </a:t>
            </a:r>
            <a:r>
              <a:rPr lang="en-GB" sz="2000" i="1" dirty="0" err="1">
                <a:latin typeface="Tahoma" panose="020B0604030504040204" pitchFamily="34" charset="0"/>
                <a:ea typeface="Tahoma" panose="020B0604030504040204" pitchFamily="34" charset="0"/>
                <a:cs typeface="Tahoma" panose="020B0604030504040204" pitchFamily="34" charset="0"/>
              </a:rPr>
              <a:t>hammam</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It was similar to a Roman bath-house. There were changing rooms. Cool, warm and hot rooms, swimming pools, massage rooms, a furnace to supply heat and rest rooms. Men and women used the </a:t>
            </a:r>
            <a:r>
              <a:rPr lang="en-GB" sz="2000" dirty="0" err="1">
                <a:latin typeface="Tahoma" panose="020B0604030504040204" pitchFamily="34" charset="0"/>
                <a:ea typeface="Tahoma" panose="020B0604030504040204" pitchFamily="34" charset="0"/>
                <a:cs typeface="Tahoma" panose="020B0604030504040204" pitchFamily="34" charset="0"/>
              </a:rPr>
              <a:t>hammam</a:t>
            </a:r>
            <a:r>
              <a:rPr lang="en-GB" sz="2000" dirty="0">
                <a:latin typeface="Tahoma" panose="020B0604030504040204" pitchFamily="34" charset="0"/>
                <a:ea typeface="Tahoma" panose="020B0604030504040204" pitchFamily="34" charset="0"/>
                <a:cs typeface="Tahoma" panose="020B0604030504040204" pitchFamily="34" charset="0"/>
              </a:rPr>
              <a:t> on different days. Like Roman baths, they were popular because they were places to meet friends and socialise. For Muslims they were particularly important so they could cleanse themselves thoroughly before prayer. </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In Baghdad people could enjoy a number of sports and entertainments. These included </a:t>
            </a:r>
            <a:r>
              <a:rPr lang="en-GB" sz="2000" dirty="0" smtClean="0">
                <a:latin typeface="Tahoma" panose="020B0604030504040204" pitchFamily="34" charset="0"/>
                <a:ea typeface="Tahoma" panose="020B0604030504040204" pitchFamily="34" charset="0"/>
                <a:cs typeface="Tahoma" panose="020B0604030504040204" pitchFamily="34" charset="0"/>
              </a:rPr>
              <a:t>going </a:t>
            </a:r>
            <a:r>
              <a:rPr lang="en-GB" sz="2000" dirty="0">
                <a:latin typeface="Tahoma" panose="020B0604030504040204" pitchFamily="34" charset="0"/>
                <a:ea typeface="Tahoma" panose="020B0604030504040204" pitchFamily="34" charset="0"/>
                <a:cs typeface="Tahoma" panose="020B0604030504040204" pitchFamily="34" charset="0"/>
              </a:rPr>
              <a:t>to </a:t>
            </a:r>
            <a:r>
              <a:rPr lang="en-GB" sz="2000" dirty="0" smtClean="0">
                <a:latin typeface="Tahoma" panose="020B0604030504040204" pitchFamily="34" charset="0"/>
                <a:ea typeface="Tahoma" panose="020B0604030504040204" pitchFamily="34" charset="0"/>
                <a:cs typeface="Tahoma" panose="020B0604030504040204" pitchFamily="34" charset="0"/>
              </a:rPr>
              <a:t>horse races </a:t>
            </a:r>
            <a:r>
              <a:rPr lang="en-GB" sz="2000" dirty="0">
                <a:latin typeface="Tahoma" panose="020B0604030504040204" pitchFamily="34" charset="0"/>
                <a:ea typeface="Tahoma" panose="020B0604030504040204" pitchFamily="34" charset="0"/>
                <a:cs typeface="Tahoma" panose="020B0604030504040204" pitchFamily="34" charset="0"/>
              </a:rPr>
              <a:t>in the hippodrome, wrestling, weight-lifting, swimming, running, cock-fighting, archery, horse-riding and polo using wooden polo sticks and leather balls. </a:t>
            </a:r>
          </a:p>
          <a:p>
            <a:r>
              <a:rPr lang="en-GB" sz="2000" dirty="0">
                <a:latin typeface="Tahoma" panose="020B0604030504040204" pitchFamily="34" charset="0"/>
                <a:ea typeface="Tahoma" panose="020B0604030504040204" pitchFamily="34" charset="0"/>
                <a:cs typeface="Tahoma" panose="020B0604030504040204" pitchFamily="34" charset="0"/>
              </a:rPr>
              <a:t>Damascus had two walled racecourses close to a river. They were shaded by poplar trees. Ibn </a:t>
            </a:r>
            <a:r>
              <a:rPr lang="en-GB" sz="2000" dirty="0" err="1" smtClean="0">
                <a:latin typeface="Tahoma" panose="020B0604030504040204" pitchFamily="34" charset="0"/>
                <a:ea typeface="Tahoma" panose="020B0604030504040204" pitchFamily="34" charset="0"/>
                <a:cs typeface="Tahoma" panose="020B0604030504040204" pitchFamily="34" charset="0"/>
              </a:rPr>
              <a:t>Jubayr</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said they </a:t>
            </a:r>
            <a:r>
              <a:rPr lang="en-GB" sz="2000" dirty="0" smtClean="0">
                <a:latin typeface="Tahoma" panose="020B0604030504040204" pitchFamily="34" charset="0"/>
                <a:ea typeface="Tahoma" panose="020B0604030504040204" pitchFamily="34" charset="0"/>
                <a:cs typeface="Tahoma" panose="020B0604030504040204" pitchFamily="34" charset="0"/>
              </a:rPr>
              <a:t>were </a:t>
            </a:r>
            <a:r>
              <a:rPr lang="en-GB" sz="2000" dirty="0">
                <a:latin typeface="Tahoma" panose="020B0604030504040204" pitchFamily="34" charset="0"/>
                <a:ea typeface="Tahoma" panose="020B0604030504040204" pitchFamily="34" charset="0"/>
                <a:cs typeface="Tahoma" panose="020B0604030504040204" pitchFamily="34" charset="0"/>
              </a:rPr>
              <a:t>'so green as to seem to be rolls of silk brocade'. The sultan, Salah-al-din, played polo and raced his horses there. </a:t>
            </a:r>
          </a:p>
        </p:txBody>
      </p:sp>
    </p:spTree>
    <p:extLst>
      <p:ext uri="{BB962C8B-B14F-4D97-AF65-F5344CB8AC3E}">
        <p14:creationId xmlns:p14="http://schemas.microsoft.com/office/powerpoint/2010/main" val="120302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7504" y="116632"/>
            <a:ext cx="8066722" cy="6376104"/>
          </a:xfrm>
          <a:prstGeom prst="rect">
            <a:avLst/>
          </a:prstGeom>
          <a:noFill/>
        </p:spPr>
        <p:txBody>
          <a:bodyPr wrap="square" rtlCol="0">
            <a:spAutoFit/>
          </a:bodyPr>
          <a:lstStyle/>
          <a:p>
            <a:pPr>
              <a:spcAft>
                <a:spcPts val="600"/>
              </a:spcAft>
            </a:pPr>
            <a:r>
              <a:rPr lang="en-GB" sz="20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2000" b="1" dirty="0" smtClean="0">
                <a:latin typeface="Tahoma" panose="020B0604030504040204" pitchFamily="34" charset="0"/>
                <a:ea typeface="Tahoma" panose="020B0604030504040204" pitchFamily="34" charset="0"/>
                <a:cs typeface="Tahoma" panose="020B0604030504040204" pitchFamily="34" charset="0"/>
              </a:rPr>
              <a:t>- homes for the rich</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400"/>
              </a:spcAft>
            </a:pPr>
            <a:r>
              <a:rPr lang="en-GB" sz="1850" dirty="0" smtClean="0">
                <a:latin typeface="Tahoma" panose="020B0604030504040204" pitchFamily="34" charset="0"/>
                <a:ea typeface="Tahoma" panose="020B0604030504040204" pitchFamily="34" charset="0"/>
                <a:cs typeface="Tahoma" panose="020B0604030504040204" pitchFamily="34" charset="0"/>
              </a:rPr>
              <a:t>Some richer homes have survived and been </a:t>
            </a:r>
            <a:r>
              <a:rPr lang="en-GB" sz="1850" dirty="0">
                <a:latin typeface="Tahoma" panose="020B0604030504040204" pitchFamily="34" charset="0"/>
                <a:ea typeface="Tahoma" panose="020B0604030504040204" pitchFamily="34" charset="0"/>
                <a:cs typeface="Tahoma" panose="020B0604030504040204" pitchFamily="34" charset="0"/>
              </a:rPr>
              <a:t>excavated by archaeologists. </a:t>
            </a:r>
            <a:r>
              <a:rPr lang="en-GB" sz="1850" dirty="0" smtClean="0">
                <a:latin typeface="Tahoma" panose="020B0604030504040204" pitchFamily="34" charset="0"/>
                <a:ea typeface="Tahoma" panose="020B0604030504040204" pitchFamily="34" charset="0"/>
                <a:cs typeface="Tahoma" panose="020B0604030504040204" pitchFamily="34" charset="0"/>
              </a:rPr>
              <a:t>At </a:t>
            </a:r>
            <a:r>
              <a:rPr lang="en-GB" sz="1850" dirty="0">
                <a:latin typeface="Tahoma" panose="020B0604030504040204" pitchFamily="34" charset="0"/>
                <a:ea typeface="Tahoma" panose="020B0604030504040204" pitchFamily="34" charset="0"/>
                <a:cs typeface="Tahoma" panose="020B0604030504040204" pitchFamily="34" charset="0"/>
              </a:rPr>
              <a:t>Samarra, in central Iraq, </a:t>
            </a:r>
            <a:r>
              <a:rPr lang="en-GB" sz="1850" dirty="0" smtClean="0">
                <a:latin typeface="Tahoma" panose="020B0604030504040204" pitchFamily="34" charset="0"/>
                <a:ea typeface="Tahoma" panose="020B0604030504040204" pitchFamily="34" charset="0"/>
                <a:cs typeface="Tahoma" panose="020B0604030504040204" pitchFamily="34" charset="0"/>
              </a:rPr>
              <a:t>some had </a:t>
            </a:r>
            <a:r>
              <a:rPr lang="en-GB" sz="1850" dirty="0">
                <a:latin typeface="Tahoma" panose="020B0604030504040204" pitchFamily="34" charset="0"/>
                <a:ea typeface="Tahoma" panose="020B0604030504040204" pitchFamily="34" charset="0"/>
                <a:cs typeface="Tahoma" panose="020B0604030504040204" pitchFamily="34" charset="0"/>
              </a:rPr>
              <a:t>as many as 50 </a:t>
            </a:r>
            <a:r>
              <a:rPr lang="en-GB" sz="1850" dirty="0" smtClean="0">
                <a:latin typeface="Tahoma" panose="020B0604030504040204" pitchFamily="34" charset="0"/>
                <a:ea typeface="Tahoma" panose="020B0604030504040204" pitchFamily="34" charset="0"/>
                <a:cs typeface="Tahoma" panose="020B0604030504040204" pitchFamily="34" charset="0"/>
              </a:rPr>
              <a:t>rooms surrounding </a:t>
            </a:r>
            <a:r>
              <a:rPr lang="en-GB" sz="1850" dirty="0">
                <a:latin typeface="Tahoma" panose="020B0604030504040204" pitchFamily="34" charset="0"/>
                <a:ea typeface="Tahoma" panose="020B0604030504040204" pitchFamily="34" charset="0"/>
                <a:cs typeface="Tahoma" panose="020B0604030504040204" pitchFamily="34" charset="0"/>
              </a:rPr>
              <a:t>one or more courtyards. Some </a:t>
            </a:r>
            <a:r>
              <a:rPr lang="en-GB" sz="1850" dirty="0" smtClean="0">
                <a:latin typeface="Tahoma" panose="020B0604030504040204" pitchFamily="34" charset="0"/>
                <a:ea typeface="Tahoma" panose="020B0604030504040204" pitchFamily="34" charset="0"/>
                <a:cs typeface="Tahoma" panose="020B0604030504040204" pitchFamily="34" charset="0"/>
              </a:rPr>
              <a:t>rooms were for storing </a:t>
            </a:r>
            <a:r>
              <a:rPr lang="en-GB" sz="1850" dirty="0">
                <a:latin typeface="Tahoma" panose="020B0604030504040204" pitchFamily="34" charset="0"/>
                <a:ea typeface="Tahoma" panose="020B0604030504040204" pitchFamily="34" charset="0"/>
                <a:cs typeface="Tahoma" panose="020B0604030504040204" pitchFamily="34" charset="0"/>
              </a:rPr>
              <a:t>food. Some were for summer use only, when </a:t>
            </a:r>
            <a:r>
              <a:rPr lang="en-GB" sz="1850" dirty="0" smtClean="0">
                <a:latin typeface="Tahoma" panose="020B0604030504040204" pitchFamily="34" charset="0"/>
                <a:ea typeface="Tahoma" panose="020B0604030504040204" pitchFamily="34" charset="0"/>
                <a:cs typeface="Tahoma" panose="020B0604030504040204" pitchFamily="34" charset="0"/>
              </a:rPr>
              <a:t>it was </a:t>
            </a:r>
            <a:r>
              <a:rPr lang="en-GB" sz="1850" dirty="0">
                <a:latin typeface="Tahoma" panose="020B0604030504040204" pitchFamily="34" charset="0"/>
                <a:ea typeface="Tahoma" panose="020B0604030504040204" pitchFamily="34" charset="0"/>
                <a:cs typeface="Tahoma" panose="020B0604030504040204" pitchFamily="34" charset="0"/>
              </a:rPr>
              <a:t>very hot. </a:t>
            </a:r>
          </a:p>
          <a:p>
            <a:pPr>
              <a:spcAft>
                <a:spcPts val="400"/>
              </a:spcAft>
            </a:pPr>
            <a:r>
              <a:rPr lang="en-GB" sz="1850" dirty="0" smtClean="0">
                <a:latin typeface="Tahoma" panose="020B0604030504040204" pitchFamily="34" charset="0"/>
                <a:ea typeface="Tahoma" panose="020B0604030504040204" pitchFamily="34" charset="0"/>
                <a:cs typeface="Tahoma" panose="020B0604030504040204" pitchFamily="34" charset="0"/>
              </a:rPr>
              <a:t>Rich homes had baths and drainage systems. Water came direct from  rivers, canals, wells or small reservoirs called </a:t>
            </a:r>
            <a:r>
              <a:rPr lang="en-GB" sz="1850" i="1" dirty="0" smtClean="0">
                <a:latin typeface="Tahoma" panose="020B0604030504040204" pitchFamily="34" charset="0"/>
                <a:ea typeface="Tahoma" panose="020B0604030504040204" pitchFamily="34" charset="0"/>
                <a:cs typeface="Tahoma" panose="020B0604030504040204" pitchFamily="34" charset="0"/>
              </a:rPr>
              <a:t>cisterns. </a:t>
            </a:r>
            <a:r>
              <a:rPr lang="en-GB" sz="1850" dirty="0" smtClean="0">
                <a:latin typeface="Tahoma" panose="020B0604030504040204" pitchFamily="34" charset="0"/>
                <a:ea typeface="Tahoma" panose="020B0604030504040204" pitchFamily="34" charset="0"/>
                <a:cs typeface="Tahoma" panose="020B0604030504040204" pitchFamily="34" charset="0"/>
              </a:rPr>
              <a:t>Water-carriers took water in skins to people living some distance away from sources of water. Rainwater was piped into drainage pits underground. There were lavatories away from the house. Some were deep pits like wells which were covered over with stones and earth when full. Others were cleaned out with water at regular intervals by people who earned their living this way. </a:t>
            </a:r>
          </a:p>
          <a:p>
            <a:pPr>
              <a:spcAft>
                <a:spcPts val="400"/>
              </a:spcAft>
            </a:pPr>
            <a:r>
              <a:rPr lang="en-GB" sz="1850" dirty="0" smtClean="0">
                <a:latin typeface="Tahoma" panose="020B0604030504040204" pitchFamily="34" charset="0"/>
                <a:ea typeface="Tahoma" panose="020B0604030504040204" pitchFamily="34" charset="0"/>
                <a:cs typeface="Tahoma" panose="020B0604030504040204" pitchFamily="34" charset="0"/>
              </a:rPr>
              <a:t>Large, canvas sheet-like fans called </a:t>
            </a:r>
            <a:r>
              <a:rPr lang="en-GB" sz="1850" i="1" dirty="0" err="1" smtClean="0">
                <a:latin typeface="Tahoma" panose="020B0604030504040204" pitchFamily="34" charset="0"/>
                <a:ea typeface="Tahoma" panose="020B0604030504040204" pitchFamily="34" charset="0"/>
                <a:cs typeface="Tahoma" panose="020B0604030504040204" pitchFamily="34" charset="0"/>
              </a:rPr>
              <a:t>punkas</a:t>
            </a:r>
            <a:r>
              <a:rPr lang="en-GB" sz="1850" dirty="0" smtClean="0">
                <a:latin typeface="Tahoma" panose="020B0604030504040204" pitchFamily="34" charset="0"/>
                <a:ea typeface="Tahoma" panose="020B0604030504040204" pitchFamily="34" charset="0"/>
                <a:cs typeface="Tahoma" panose="020B0604030504040204" pitchFamily="34" charset="0"/>
              </a:rPr>
              <a:t> were used to keep homes cool. They </a:t>
            </a:r>
            <a:r>
              <a:rPr lang="en-GB" sz="1850" dirty="0">
                <a:latin typeface="Tahoma" panose="020B0604030504040204" pitchFamily="34" charset="0"/>
                <a:ea typeface="Tahoma" panose="020B0604030504040204" pitchFamily="34" charset="0"/>
                <a:cs typeface="Tahoma" panose="020B0604030504040204" pitchFamily="34" charset="0"/>
              </a:rPr>
              <a:t>were </a:t>
            </a:r>
            <a:r>
              <a:rPr lang="en-GB" sz="1850" dirty="0" smtClean="0">
                <a:latin typeface="Tahoma" panose="020B0604030504040204" pitchFamily="34" charset="0"/>
                <a:ea typeface="Tahoma" panose="020B0604030504040204" pitchFamily="34" charset="0"/>
                <a:cs typeface="Tahoma" panose="020B0604030504040204" pitchFamily="34" charset="0"/>
              </a:rPr>
              <a:t>operated </a:t>
            </a:r>
            <a:r>
              <a:rPr lang="en-GB" sz="1850" dirty="0">
                <a:latin typeface="Tahoma" panose="020B0604030504040204" pitchFamily="34" charset="0"/>
                <a:ea typeface="Tahoma" panose="020B0604030504040204" pitchFamily="34" charset="0"/>
                <a:cs typeface="Tahoma" panose="020B0604030504040204" pitchFamily="34" charset="0"/>
              </a:rPr>
              <a:t>by </a:t>
            </a:r>
            <a:r>
              <a:rPr lang="en-GB" sz="1850" dirty="0" smtClean="0">
                <a:latin typeface="Tahoma" panose="020B0604030504040204" pitchFamily="34" charset="0"/>
                <a:ea typeface="Tahoma" panose="020B0604030504040204" pitchFamily="34" charset="0"/>
                <a:cs typeface="Tahoma" panose="020B0604030504040204" pitchFamily="34" charset="0"/>
              </a:rPr>
              <a:t>slaves </a:t>
            </a:r>
            <a:r>
              <a:rPr lang="en-GB" sz="1850" dirty="0">
                <a:latin typeface="Tahoma" panose="020B0604030504040204" pitchFamily="34" charset="0"/>
                <a:ea typeface="Tahoma" panose="020B0604030504040204" pitchFamily="34" charset="0"/>
                <a:cs typeface="Tahoma" panose="020B0604030504040204" pitchFamily="34" charset="0"/>
              </a:rPr>
              <a:t>to create a current of cool air. </a:t>
            </a:r>
            <a:r>
              <a:rPr lang="en-GB" sz="1850" dirty="0" smtClean="0">
                <a:latin typeface="Tahoma" panose="020B0604030504040204" pitchFamily="34" charset="0"/>
                <a:ea typeface="Tahoma" panose="020B0604030504040204" pitchFamily="34" charset="0"/>
                <a:cs typeface="Tahoma" panose="020B0604030504040204" pitchFamily="34" charset="0"/>
              </a:rPr>
              <a:t>Keeping the canvas damp also helped keep houses cooler. </a:t>
            </a:r>
          </a:p>
          <a:p>
            <a:pPr>
              <a:spcAft>
                <a:spcPts val="400"/>
              </a:spcAft>
            </a:pPr>
            <a:r>
              <a:rPr lang="en-GB" sz="1850" dirty="0" smtClean="0">
                <a:latin typeface="Tahoma" panose="020B0604030504040204" pitchFamily="34" charset="0"/>
                <a:ea typeface="Tahoma" panose="020B0604030504040204" pitchFamily="34" charset="0"/>
                <a:cs typeface="Tahoma" panose="020B0604030504040204" pitchFamily="34" charset="0"/>
              </a:rPr>
              <a:t>Some very rich people bought slabs </a:t>
            </a:r>
            <a:r>
              <a:rPr lang="en-GB" sz="1850" dirty="0">
                <a:latin typeface="Tahoma" panose="020B0604030504040204" pitchFamily="34" charset="0"/>
                <a:ea typeface="Tahoma" panose="020B0604030504040204" pitchFamily="34" charset="0"/>
                <a:cs typeface="Tahoma" panose="020B0604030504040204" pitchFamily="34" charset="0"/>
              </a:rPr>
              <a:t>of ice from the mountains </a:t>
            </a:r>
            <a:r>
              <a:rPr lang="en-GB" sz="1850" dirty="0" smtClean="0">
                <a:latin typeface="Tahoma" panose="020B0604030504040204" pitchFamily="34" charset="0"/>
                <a:ea typeface="Tahoma" panose="020B0604030504040204" pitchFamily="34" charset="0"/>
                <a:cs typeface="Tahoma" panose="020B0604030504040204" pitchFamily="34" charset="0"/>
              </a:rPr>
              <a:t>to put in domes </a:t>
            </a:r>
            <a:r>
              <a:rPr lang="en-GB" sz="1850" dirty="0">
                <a:latin typeface="Tahoma" panose="020B0604030504040204" pitchFamily="34" charset="0"/>
                <a:ea typeface="Tahoma" panose="020B0604030504040204" pitchFamily="34" charset="0"/>
                <a:cs typeface="Tahoma" panose="020B0604030504040204" pitchFamily="34" charset="0"/>
              </a:rPr>
              <a:t>inside the roof. </a:t>
            </a:r>
            <a:r>
              <a:rPr lang="en-GB" sz="1850" dirty="0" err="1">
                <a:latin typeface="Tahoma" panose="020B0604030504040204" pitchFamily="34" charset="0"/>
                <a:ea typeface="Tahoma" panose="020B0604030504040204" pitchFamily="34" charset="0"/>
                <a:cs typeface="Tahoma" panose="020B0604030504040204" pitchFamily="34" charset="0"/>
              </a:rPr>
              <a:t>P</a:t>
            </a:r>
            <a:r>
              <a:rPr lang="en-GB" sz="1850" dirty="0" err="1" smtClean="0">
                <a:latin typeface="Tahoma" panose="020B0604030504040204" pitchFamily="34" charset="0"/>
                <a:ea typeface="Tahoma" panose="020B0604030504040204" pitchFamily="34" charset="0"/>
                <a:cs typeface="Tahoma" panose="020B0604030504040204" pitchFamily="34" charset="0"/>
              </a:rPr>
              <a:t>unkas</a:t>
            </a:r>
            <a:r>
              <a:rPr lang="en-GB" sz="1850" dirty="0" smtClean="0">
                <a:latin typeface="Tahoma" panose="020B0604030504040204" pitchFamily="34" charset="0"/>
                <a:ea typeface="Tahoma" panose="020B0604030504040204" pitchFamily="34" charset="0"/>
                <a:cs typeface="Tahoma" panose="020B0604030504040204" pitchFamily="34" charset="0"/>
              </a:rPr>
              <a:t> were used to fan the cooled air into the </a:t>
            </a:r>
            <a:r>
              <a:rPr lang="en-GB" sz="1850" dirty="0">
                <a:latin typeface="Tahoma" panose="020B0604030504040204" pitchFamily="34" charset="0"/>
                <a:ea typeface="Tahoma" panose="020B0604030504040204" pitchFamily="34" charset="0"/>
                <a:cs typeface="Tahoma" panose="020B0604030504040204" pitchFamily="34" charset="0"/>
              </a:rPr>
              <a:t>rooms below. Keeping warm in winter was not usually a problem. Portable braziers burning charcoal </a:t>
            </a:r>
            <a:r>
              <a:rPr lang="en-GB" sz="1850" dirty="0" smtClean="0">
                <a:latin typeface="Tahoma" panose="020B0604030504040204" pitchFamily="34" charset="0"/>
                <a:ea typeface="Tahoma" panose="020B0604030504040204" pitchFamily="34" charset="0"/>
                <a:cs typeface="Tahoma" panose="020B0604030504040204" pitchFamily="34" charset="0"/>
              </a:rPr>
              <a:t>were enough </a:t>
            </a:r>
            <a:r>
              <a:rPr lang="en-GB" sz="1850" dirty="0">
                <a:latin typeface="Tahoma" panose="020B0604030504040204" pitchFamily="34" charset="0"/>
                <a:ea typeface="Tahoma" panose="020B0604030504040204" pitchFamily="34" charset="0"/>
                <a:cs typeface="Tahoma" panose="020B0604030504040204" pitchFamily="34" charset="0"/>
              </a:rPr>
              <a:t>to </a:t>
            </a:r>
            <a:r>
              <a:rPr lang="en-GB" sz="1850" dirty="0" smtClean="0">
                <a:latin typeface="Tahoma" panose="020B0604030504040204" pitchFamily="34" charset="0"/>
                <a:ea typeface="Tahoma" panose="020B0604030504040204" pitchFamily="34" charset="0"/>
                <a:cs typeface="Tahoma" panose="020B0604030504040204" pitchFamily="34" charset="0"/>
              </a:rPr>
              <a:t>warm a house on </a:t>
            </a:r>
            <a:r>
              <a:rPr lang="en-GB" sz="1850" dirty="0">
                <a:latin typeface="Tahoma" panose="020B0604030504040204" pitchFamily="34" charset="0"/>
                <a:ea typeface="Tahoma" panose="020B0604030504040204" pitchFamily="34" charset="0"/>
                <a:cs typeface="Tahoma" panose="020B0604030504040204" pitchFamily="34" charset="0"/>
              </a:rPr>
              <a:t>a chilly night. </a:t>
            </a:r>
          </a:p>
          <a:p>
            <a:r>
              <a:rPr lang="en-GB" sz="1850" dirty="0" smtClean="0">
                <a:latin typeface="Tahoma" panose="020B0604030504040204" pitchFamily="34" charset="0"/>
                <a:ea typeface="Tahoma" panose="020B0604030504040204" pitchFamily="34" charset="0"/>
                <a:cs typeface="Tahoma" panose="020B0604030504040204" pitchFamily="34" charset="0"/>
              </a:rPr>
              <a:t>Inside houses there was very </a:t>
            </a:r>
            <a:r>
              <a:rPr lang="en-GB" sz="1850" dirty="0">
                <a:latin typeface="Tahoma" panose="020B0604030504040204" pitchFamily="34" charset="0"/>
                <a:ea typeface="Tahoma" panose="020B0604030504040204" pitchFamily="34" charset="0"/>
                <a:cs typeface="Tahoma" panose="020B0604030504040204" pitchFamily="34" charset="0"/>
              </a:rPr>
              <a:t>little furniture. Instead there were pillows, cushions, rugs, carpets, curtains and other soft furnishings</a:t>
            </a:r>
            <a:r>
              <a:rPr lang="en-GB" sz="1850" dirty="0" smtClean="0">
                <a:latin typeface="Tahoma" panose="020B0604030504040204" pitchFamily="34" charset="0"/>
                <a:ea typeface="Tahoma" panose="020B0604030504040204" pitchFamily="34" charset="0"/>
                <a:cs typeface="Tahoma" panose="020B0604030504040204" pitchFamily="34" charset="0"/>
              </a:rPr>
              <a:t>.</a:t>
            </a:r>
            <a:endParaRPr lang="en-GB" sz="1850" dirty="0"/>
          </a:p>
        </p:txBody>
      </p:sp>
    </p:spTree>
    <p:extLst>
      <p:ext uri="{BB962C8B-B14F-4D97-AF65-F5344CB8AC3E}">
        <p14:creationId xmlns:p14="http://schemas.microsoft.com/office/powerpoint/2010/main" val="1934160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323528" y="1268760"/>
            <a:ext cx="7660182" cy="2923877"/>
          </a:xfrm>
          <a:prstGeom prst="rect">
            <a:avLst/>
          </a:prstGeom>
          <a:noFill/>
        </p:spPr>
        <p:txBody>
          <a:bodyPr wrap="square" rtlCol="0">
            <a:spAutoFit/>
          </a:bodyPr>
          <a:lstStyle/>
          <a:p>
            <a:pPr>
              <a:spcAft>
                <a:spcPts val="600"/>
              </a:spcAft>
            </a:pPr>
            <a:r>
              <a:rPr lang="en-GB" sz="2000" b="1" dirty="0">
                <a:latin typeface="Tahoma" panose="020B0604030504040204" pitchFamily="34" charset="0"/>
                <a:ea typeface="Tahoma" panose="020B0604030504040204" pitchFamily="34" charset="0"/>
                <a:cs typeface="Tahoma" panose="020B0604030504040204" pitchFamily="34" charset="0"/>
              </a:rPr>
              <a:t>Islamic towns, cities and homes </a:t>
            </a:r>
            <a:r>
              <a:rPr lang="en-GB" sz="2000" b="1" dirty="0" smtClean="0">
                <a:latin typeface="Tahoma" panose="020B0604030504040204" pitchFamily="34" charset="0"/>
                <a:ea typeface="Tahoma" panose="020B0604030504040204" pitchFamily="34" charset="0"/>
                <a:cs typeface="Tahoma" panose="020B0604030504040204" pitchFamily="34" charset="0"/>
              </a:rPr>
              <a:t>- homes of the poor</a:t>
            </a:r>
            <a:endParaRPr lang="en-GB" sz="2000" dirty="0">
              <a:latin typeface="Tahoma" panose="020B0604030504040204" pitchFamily="34" charset="0"/>
              <a:ea typeface="Tahoma" panose="020B0604030504040204" pitchFamily="34" charset="0"/>
              <a:cs typeface="Tahoma" panose="020B0604030504040204" pitchFamily="34" charset="0"/>
            </a:endParaRPr>
          </a:p>
          <a:p>
            <a:r>
              <a:rPr lang="en-GB" sz="2000" dirty="0">
                <a:latin typeface="Tahoma" panose="020B0604030504040204" pitchFamily="34" charset="0"/>
                <a:ea typeface="Tahoma" panose="020B0604030504040204" pitchFamily="34" charset="0"/>
                <a:cs typeface="Tahoma" panose="020B0604030504040204" pitchFamily="34" charset="0"/>
              </a:rPr>
              <a:t>There is very little evidence today of the </a:t>
            </a:r>
            <a:r>
              <a:rPr lang="en-GB" sz="2000" dirty="0" smtClean="0">
                <a:latin typeface="Tahoma" panose="020B0604030504040204" pitchFamily="34" charset="0"/>
                <a:ea typeface="Tahoma" panose="020B0604030504040204" pitchFamily="34" charset="0"/>
                <a:cs typeface="Tahoma" panose="020B0604030504040204" pitchFamily="34" charset="0"/>
              </a:rPr>
              <a:t>homes in </a:t>
            </a:r>
            <a:r>
              <a:rPr lang="en-GB" sz="2000" dirty="0">
                <a:latin typeface="Tahoma" panose="020B0604030504040204" pitchFamily="34" charset="0"/>
                <a:ea typeface="Tahoma" panose="020B0604030504040204" pitchFamily="34" charset="0"/>
                <a:cs typeface="Tahoma" panose="020B0604030504040204" pitchFamily="34" charset="0"/>
              </a:rPr>
              <a:t>which the poor lived. </a:t>
            </a:r>
            <a:r>
              <a:rPr lang="en-GB" sz="2000" dirty="0" smtClean="0">
                <a:latin typeface="Tahoma" panose="020B0604030504040204" pitchFamily="34" charset="0"/>
                <a:ea typeface="Tahoma" panose="020B0604030504040204" pitchFamily="34" charset="0"/>
                <a:cs typeface="Tahoma" panose="020B0604030504040204" pitchFamily="34" charset="0"/>
              </a:rPr>
              <a:t>They </a:t>
            </a:r>
            <a:r>
              <a:rPr lang="en-GB" sz="2000" dirty="0">
                <a:latin typeface="Tahoma" panose="020B0604030504040204" pitchFamily="34" charset="0"/>
                <a:ea typeface="Tahoma" panose="020B0604030504040204" pitchFamily="34" charset="0"/>
                <a:cs typeface="Tahoma" panose="020B0604030504040204" pitchFamily="34" charset="0"/>
              </a:rPr>
              <a:t>were made of baked mud and were only one storey high. </a:t>
            </a:r>
            <a:r>
              <a:rPr lang="en-GB" sz="2000" dirty="0" smtClean="0">
                <a:latin typeface="Tahoma" panose="020B0604030504040204" pitchFamily="34" charset="0"/>
                <a:ea typeface="Tahoma" panose="020B0604030504040204" pitchFamily="34" charset="0"/>
                <a:cs typeface="Tahoma" panose="020B0604030504040204" pitchFamily="34" charset="0"/>
              </a:rPr>
              <a:t>Such materials do not survive, leaving no archaeological evidence.</a:t>
            </a:r>
          </a:p>
          <a:p>
            <a:endParaRPr lang="en-GB" sz="2000" dirty="0" smtClean="0">
              <a:latin typeface="Tahoma" panose="020B0604030504040204" pitchFamily="34" charset="0"/>
              <a:ea typeface="Tahoma" panose="020B0604030504040204" pitchFamily="34" charset="0"/>
              <a:cs typeface="Tahoma" panose="020B0604030504040204" pitchFamily="34" charset="0"/>
            </a:endParaRPr>
          </a:p>
          <a:p>
            <a:r>
              <a:rPr lang="en-GB" sz="2000" dirty="0" smtClean="0">
                <a:latin typeface="Tahoma" panose="020B0604030504040204" pitchFamily="34" charset="0"/>
                <a:ea typeface="Tahoma" panose="020B0604030504040204" pitchFamily="34" charset="0"/>
                <a:cs typeface="Tahoma" panose="020B0604030504040204" pitchFamily="34" charset="0"/>
              </a:rPr>
              <a:t>Water could be obtained from to </a:t>
            </a:r>
            <a:r>
              <a:rPr lang="en-GB" sz="2000" dirty="0">
                <a:latin typeface="Tahoma" panose="020B0604030504040204" pitchFamily="34" charset="0"/>
                <a:ea typeface="Tahoma" panose="020B0604030504040204" pitchFamily="34" charset="0"/>
                <a:cs typeface="Tahoma" panose="020B0604030504040204" pitchFamily="34" charset="0"/>
              </a:rPr>
              <a:t>the public </a:t>
            </a:r>
            <a:r>
              <a:rPr lang="en-GB" sz="2000" dirty="0" smtClean="0">
                <a:latin typeface="Tahoma" panose="020B0604030504040204" pitchFamily="34" charset="0"/>
                <a:ea typeface="Tahoma" panose="020B0604030504040204" pitchFamily="34" charset="0"/>
                <a:cs typeface="Tahoma" panose="020B0604030504040204" pitchFamily="34" charset="0"/>
              </a:rPr>
              <a:t>fountains and large towns and cities had bath houses for washing.  </a:t>
            </a:r>
            <a:endParaRPr lang="en-GB" sz="2000" dirty="0">
              <a:latin typeface="Tahoma" panose="020B0604030504040204" pitchFamily="34" charset="0"/>
              <a:ea typeface="Tahoma" panose="020B0604030504040204" pitchFamily="34" charset="0"/>
              <a:cs typeface="Tahoma" panose="020B0604030504040204" pitchFamily="34" charset="0"/>
            </a:endParaRPr>
          </a:p>
          <a:p>
            <a:endParaRPr lang="en-GB" sz="1900" dirty="0"/>
          </a:p>
        </p:txBody>
      </p:sp>
    </p:spTree>
    <p:extLst>
      <p:ext uri="{BB962C8B-B14F-4D97-AF65-F5344CB8AC3E}">
        <p14:creationId xmlns:p14="http://schemas.microsoft.com/office/powerpoint/2010/main" val="3169639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7504" y="116632"/>
            <a:ext cx="8066721" cy="6186309"/>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Islamic learning </a:t>
            </a:r>
            <a:r>
              <a:rPr lang="en-GB" sz="2400" b="1" dirty="0">
                <a:latin typeface="Tahoma" panose="020B0604030504040204" pitchFamily="34" charset="0"/>
                <a:ea typeface="Tahoma" panose="020B0604030504040204" pitchFamily="34" charset="0"/>
                <a:cs typeface="Tahoma" panose="020B0604030504040204" pitchFamily="34" charset="0"/>
              </a:rPr>
              <a:t>and scholarship</a:t>
            </a:r>
            <a:endParaRPr lang="en-GB" sz="24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Great emphasis was placed on learning and scholarship in Muslim society. </a:t>
            </a:r>
            <a:r>
              <a:rPr lang="en-GB" sz="2200" dirty="0" smtClean="0">
                <a:latin typeface="Tahoma" panose="020B0604030504040204" pitchFamily="34" charset="0"/>
                <a:ea typeface="Tahoma" panose="020B0604030504040204" pitchFamily="34" charset="0"/>
                <a:cs typeface="Tahoma" panose="020B0604030504040204" pitchFamily="34" charset="0"/>
              </a:rPr>
              <a:t>For Muslims the </a:t>
            </a:r>
            <a:r>
              <a:rPr lang="en-GB" sz="2200" dirty="0">
                <a:latin typeface="Tahoma" panose="020B0604030504040204" pitchFamily="34" charset="0"/>
                <a:ea typeface="Tahoma" panose="020B0604030504040204" pitchFamily="34" charset="0"/>
                <a:cs typeface="Tahoma" panose="020B0604030504040204" pitchFamily="34" charset="0"/>
              </a:rPr>
              <a:t>core of all knowledge lay in the Qur'an, and studying the Qur'an and the life of the Prophet Muhammad was an important act of worship. </a:t>
            </a:r>
            <a:r>
              <a:rPr lang="en-GB" sz="2200" dirty="0" smtClean="0">
                <a:latin typeface="Tahoma" panose="020B0604030504040204" pitchFamily="34" charset="0"/>
                <a:ea typeface="Tahoma" panose="020B0604030504040204" pitchFamily="34" charset="0"/>
                <a:cs typeface="Tahoma" panose="020B0604030504040204" pitchFamily="34" charset="0"/>
              </a:rPr>
              <a:t>Islam itself encourages learning, two of the Prophet Muhammad’s sayings were:</a:t>
            </a:r>
          </a:p>
          <a:p>
            <a:pPr>
              <a:spcAft>
                <a:spcPts val="600"/>
              </a:spcAft>
            </a:pPr>
            <a:r>
              <a:rPr lang="en-GB" sz="2200" i="1" dirty="0" smtClean="0">
                <a:latin typeface="Tahoma" panose="020B0604030504040204" pitchFamily="34" charset="0"/>
                <a:ea typeface="Tahoma" panose="020B0604030504040204" pitchFamily="34" charset="0"/>
                <a:cs typeface="Tahoma" panose="020B0604030504040204" pitchFamily="34" charset="0"/>
              </a:rPr>
              <a:t>‘If </a:t>
            </a:r>
            <a:r>
              <a:rPr lang="en-GB" sz="2200" i="1" dirty="0">
                <a:latin typeface="Tahoma" panose="020B0604030504040204" pitchFamily="34" charset="0"/>
                <a:ea typeface="Tahoma" panose="020B0604030504040204" pitchFamily="34" charset="0"/>
                <a:cs typeface="Tahoma" panose="020B0604030504040204" pitchFamily="34" charset="0"/>
              </a:rPr>
              <a:t>anyone travels on a road in search of knowledge, Allah will cause him to travel on one of the roads to Paradise</a:t>
            </a:r>
            <a:r>
              <a:rPr lang="en-GB" sz="2200" i="1" dirty="0" smtClean="0">
                <a:latin typeface="Tahoma" panose="020B0604030504040204" pitchFamily="34" charset="0"/>
                <a:ea typeface="Tahoma" panose="020B0604030504040204" pitchFamily="34" charset="0"/>
                <a:cs typeface="Tahoma" panose="020B0604030504040204" pitchFamily="34" charset="0"/>
              </a:rPr>
              <a:t>.’    </a:t>
            </a:r>
            <a:r>
              <a:rPr lang="en-GB" sz="2200" dirty="0" smtClean="0">
                <a:latin typeface="Tahoma" panose="020B0604030504040204" pitchFamily="34" charset="0"/>
                <a:ea typeface="Tahoma" panose="020B0604030504040204" pitchFamily="34" charset="0"/>
                <a:cs typeface="Tahoma" panose="020B0604030504040204" pitchFamily="34" charset="0"/>
              </a:rPr>
              <a:t>and</a:t>
            </a:r>
            <a:endParaRPr lang="en-GB" sz="2200" i="1"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i="1" dirty="0" smtClean="0">
                <a:latin typeface="Tahoma" panose="020B0604030504040204" pitchFamily="34" charset="0"/>
                <a:ea typeface="Tahoma" panose="020B0604030504040204" pitchFamily="34" charset="0"/>
                <a:cs typeface="Tahoma" panose="020B0604030504040204" pitchFamily="34" charset="0"/>
              </a:rPr>
              <a:t>‘On the day of Resurrection the feet of the son of Adam </a:t>
            </a:r>
            <a:r>
              <a:rPr lang="en-GB" sz="2200" dirty="0" smtClean="0">
                <a:latin typeface="Tahoma" panose="020B0604030504040204" pitchFamily="34" charset="0"/>
                <a:ea typeface="Tahoma" panose="020B0604030504040204" pitchFamily="34" charset="0"/>
                <a:cs typeface="Tahoma" panose="020B0604030504040204" pitchFamily="34" charset="0"/>
              </a:rPr>
              <a:t>[man] </a:t>
            </a:r>
            <a:r>
              <a:rPr lang="en-GB" sz="2200" i="1" dirty="0" smtClean="0">
                <a:latin typeface="Tahoma" panose="020B0604030504040204" pitchFamily="34" charset="0"/>
                <a:ea typeface="Tahoma" panose="020B0604030504040204" pitchFamily="34" charset="0"/>
                <a:cs typeface="Tahoma" panose="020B0604030504040204" pitchFamily="34" charset="0"/>
              </a:rPr>
              <a:t>will not move away till he is questioned about four matters: how he spent his lifetime, how he spent his youth, from where he acquired his wealth and how he spent it, and what he did with his knowledge.’</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This may explain why under the </a:t>
            </a:r>
            <a:r>
              <a:rPr lang="en-GB" sz="2200" dirty="0">
                <a:latin typeface="Tahoma" panose="020B0604030504040204" pitchFamily="34" charset="0"/>
                <a:ea typeface="Tahoma" panose="020B0604030504040204" pitchFamily="34" charset="0"/>
                <a:cs typeface="Tahoma" panose="020B0604030504040204" pitchFamily="34" charset="0"/>
              </a:rPr>
              <a:t>Abbasid dynasty </a:t>
            </a:r>
            <a:r>
              <a:rPr lang="en-GB" sz="2200" dirty="0" smtClean="0">
                <a:latin typeface="Tahoma" panose="020B0604030504040204" pitchFamily="34" charset="0"/>
                <a:ea typeface="Tahoma" panose="020B0604030504040204" pitchFamily="34" charset="0"/>
                <a:cs typeface="Tahoma" panose="020B0604030504040204" pitchFamily="34" charset="0"/>
              </a:rPr>
              <a:t>in 786 CE the </a:t>
            </a:r>
            <a:r>
              <a:rPr lang="en-GB" sz="2200" dirty="0">
                <a:latin typeface="Tahoma" panose="020B0604030504040204" pitchFamily="34" charset="0"/>
                <a:ea typeface="Tahoma" panose="020B0604030504040204" pitchFamily="34" charset="0"/>
                <a:cs typeface="Tahoma" panose="020B0604030504040204" pitchFamily="34" charset="0"/>
              </a:rPr>
              <a:t>Caliph </a:t>
            </a:r>
            <a:r>
              <a:rPr lang="en-GB" sz="2200" dirty="0" err="1" smtClean="0">
                <a:latin typeface="Tahoma" panose="020B0604030504040204" pitchFamily="34" charset="0"/>
                <a:ea typeface="Tahoma" panose="020B0604030504040204" pitchFamily="34" charset="0"/>
                <a:cs typeface="Tahoma" panose="020B0604030504040204" pitchFamily="34" charset="0"/>
              </a:rPr>
              <a:t>Harun</a:t>
            </a:r>
            <a:r>
              <a:rPr lang="en-GB" sz="2200" dirty="0" smtClean="0">
                <a:latin typeface="Tahoma" panose="020B0604030504040204" pitchFamily="34" charset="0"/>
                <a:ea typeface="Tahoma" panose="020B0604030504040204" pitchFamily="34" charset="0"/>
                <a:cs typeface="Tahoma" panose="020B0604030504040204" pitchFamily="34" charset="0"/>
              </a:rPr>
              <a:t> al Rashid established a centre for learning in the capital Baghdad – it was known as </a:t>
            </a:r>
            <a:r>
              <a:rPr lang="en-GB" sz="2200" i="1" dirty="0" smtClean="0">
                <a:latin typeface="Tahoma" panose="020B0604030504040204" pitchFamily="34" charset="0"/>
                <a:ea typeface="Tahoma" panose="020B0604030504040204" pitchFamily="34" charset="0"/>
                <a:cs typeface="Tahoma" panose="020B0604030504040204" pitchFamily="34" charset="0"/>
              </a:rPr>
              <a:t>the </a:t>
            </a:r>
            <a:r>
              <a:rPr lang="en-GB" sz="2200" i="1" dirty="0">
                <a:latin typeface="Tahoma" panose="020B0604030504040204" pitchFamily="34" charset="0"/>
                <a:ea typeface="Tahoma" panose="020B0604030504040204" pitchFamily="34" charset="0"/>
                <a:cs typeface="Tahoma" panose="020B0604030504040204" pitchFamily="34" charset="0"/>
              </a:rPr>
              <a:t>House of </a:t>
            </a:r>
            <a:r>
              <a:rPr lang="en-GB" sz="2200" i="1" dirty="0" smtClean="0">
                <a:latin typeface="Tahoma" panose="020B0604030504040204" pitchFamily="34" charset="0"/>
                <a:ea typeface="Tahoma" panose="020B0604030504040204" pitchFamily="34" charset="0"/>
                <a:cs typeface="Tahoma" panose="020B0604030504040204" pitchFamily="34" charset="0"/>
              </a:rPr>
              <a:t>Wisdom</a:t>
            </a:r>
            <a:r>
              <a:rPr lang="en-GB" sz="2200" dirty="0" smtClean="0">
                <a:latin typeface="Tahoma" panose="020B0604030504040204" pitchFamily="34" charset="0"/>
                <a:ea typeface="Tahoma" panose="020B0604030504040204" pitchFamily="34" charset="0"/>
                <a:cs typeface="Tahoma" panose="020B0604030504040204" pitchFamily="34" charset="0"/>
              </a:rPr>
              <a:t>.</a:t>
            </a:r>
            <a:endParaRPr lang="en-GB" sz="2200" i="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46520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7504" y="113860"/>
            <a:ext cx="8066722" cy="6509474"/>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Islamic learning </a:t>
            </a:r>
            <a:r>
              <a:rPr lang="en-GB" sz="2400" b="1" dirty="0">
                <a:latin typeface="Tahoma" panose="020B0604030504040204" pitchFamily="34" charset="0"/>
                <a:ea typeface="Tahoma" panose="020B0604030504040204" pitchFamily="34" charset="0"/>
                <a:cs typeface="Tahoma" panose="020B0604030504040204" pitchFamily="34" charset="0"/>
              </a:rPr>
              <a:t>and </a:t>
            </a:r>
            <a:r>
              <a:rPr lang="en-GB" sz="2400" b="1" dirty="0" smtClean="0">
                <a:latin typeface="Tahoma" panose="020B0604030504040204" pitchFamily="34" charset="0"/>
                <a:ea typeface="Tahoma" panose="020B0604030504040204" pitchFamily="34" charset="0"/>
                <a:cs typeface="Tahoma" panose="020B0604030504040204" pitchFamily="34" charset="0"/>
              </a:rPr>
              <a:t>scholarship – the House of Wisdom </a:t>
            </a:r>
            <a:r>
              <a:rPr lang="en-GB" sz="2400" dirty="0" smtClean="0">
                <a:latin typeface="Tahoma" panose="020B0604030504040204" pitchFamily="34" charset="0"/>
                <a:ea typeface="Tahoma" panose="020B0604030504040204" pitchFamily="34" charset="0"/>
                <a:cs typeface="Tahoma" panose="020B0604030504040204" pitchFamily="34" charset="0"/>
              </a:rPr>
              <a:t>(Bayt al-</a:t>
            </a:r>
            <a:r>
              <a:rPr lang="en-GB" sz="2400" dirty="0" err="1" smtClean="0">
                <a:latin typeface="Tahoma" panose="020B0604030504040204" pitchFamily="34" charset="0"/>
                <a:ea typeface="Tahoma" panose="020B0604030504040204" pitchFamily="34" charset="0"/>
                <a:cs typeface="Tahoma" panose="020B0604030504040204" pitchFamily="34" charset="0"/>
              </a:rPr>
              <a:t>Hikma</a:t>
            </a:r>
            <a:r>
              <a:rPr lang="en-GB" sz="2400" dirty="0" smtClean="0">
                <a:latin typeface="Tahoma" panose="020B0604030504040204" pitchFamily="34" charset="0"/>
                <a:ea typeface="Tahoma" panose="020B0604030504040204" pitchFamily="34" charset="0"/>
                <a:cs typeface="Tahoma" panose="020B0604030504040204" pitchFamily="34" charset="0"/>
              </a:rPr>
              <a:t>) </a:t>
            </a:r>
            <a:endParaRPr lang="en-GB" sz="24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 </a:t>
            </a:r>
            <a:r>
              <a:rPr lang="en-GB" sz="2200" dirty="0">
                <a:latin typeface="Tahoma" panose="020B0604030504040204" pitchFamily="34" charset="0"/>
                <a:ea typeface="Tahoma" panose="020B0604030504040204" pitchFamily="34" charset="0"/>
                <a:cs typeface="Tahoma" panose="020B0604030504040204" pitchFamily="34" charset="0"/>
              </a:rPr>
              <a:t>House of Wisdom in Baghdad </a:t>
            </a:r>
            <a:r>
              <a:rPr lang="en-GB" sz="2200" dirty="0" smtClean="0">
                <a:latin typeface="Tahoma" panose="020B0604030504040204" pitchFamily="34" charset="0"/>
                <a:ea typeface="Tahoma" panose="020B0604030504040204" pitchFamily="34" charset="0"/>
                <a:cs typeface="Tahoma" panose="020B0604030504040204" pitchFamily="34" charset="0"/>
              </a:rPr>
              <a:t>was designed for </a:t>
            </a:r>
            <a:r>
              <a:rPr lang="en-GB" sz="2200" dirty="0">
                <a:latin typeface="Tahoma" panose="020B0604030504040204" pitchFamily="34" charset="0"/>
                <a:ea typeface="Tahoma" panose="020B0604030504040204" pitchFamily="34" charset="0"/>
                <a:cs typeface="Tahoma" panose="020B0604030504040204" pitchFamily="34" charset="0"/>
              </a:rPr>
              <a:t>the study of the </a:t>
            </a:r>
            <a:r>
              <a:rPr lang="en-GB" sz="2200" dirty="0" smtClean="0">
                <a:latin typeface="Tahoma" panose="020B0604030504040204" pitchFamily="34" charset="0"/>
                <a:ea typeface="Tahoma" panose="020B0604030504040204" pitchFamily="34" charset="0"/>
                <a:cs typeface="Tahoma" panose="020B0604030504040204" pitchFamily="34" charset="0"/>
              </a:rPr>
              <a:t>sciences and the translation </a:t>
            </a:r>
            <a:r>
              <a:rPr lang="en-GB" sz="2000" dirty="0" smtClean="0">
                <a:latin typeface="Tahoma" panose="020B0604030504040204" pitchFamily="34" charset="0"/>
                <a:ea typeface="Tahoma" panose="020B0604030504040204" pitchFamily="34" charset="0"/>
                <a:cs typeface="Tahoma" panose="020B0604030504040204" pitchFamily="34" charset="0"/>
              </a:rPr>
              <a:t>(into Arabic) </a:t>
            </a:r>
            <a:r>
              <a:rPr lang="en-GB" sz="2200" dirty="0" smtClean="0">
                <a:latin typeface="Tahoma" panose="020B0604030504040204" pitchFamily="34" charset="0"/>
                <a:ea typeface="Tahoma" panose="020B0604030504040204" pitchFamily="34" charset="0"/>
                <a:cs typeface="Tahoma" panose="020B0604030504040204" pitchFamily="34" charset="0"/>
              </a:rPr>
              <a:t>of books from ancient cultures. Large sums of public money were used to build, stock and staff it.</a:t>
            </a:r>
            <a:r>
              <a:rPr lang="en-GB" sz="2400" dirty="0">
                <a:latin typeface="Tahoma" panose="020B0604030504040204" pitchFamily="34" charset="0"/>
                <a:ea typeface="Tahoma" panose="020B0604030504040204" pitchFamily="34" charset="0"/>
                <a:cs typeface="Tahoma" panose="020B0604030504040204" pitchFamily="34" charset="0"/>
              </a:rPr>
              <a:t> </a:t>
            </a:r>
            <a:r>
              <a:rPr lang="en-GB" sz="2200" dirty="0">
                <a:latin typeface="Tahoma" panose="020B0604030504040204" pitchFamily="34" charset="0"/>
                <a:ea typeface="Tahoma" panose="020B0604030504040204" pitchFamily="34" charset="0"/>
                <a:cs typeface="Tahoma" panose="020B0604030504040204" pitchFamily="34" charset="0"/>
              </a:rPr>
              <a:t>It included a library of books brought in from all over the Islamic world and beyond. Some had been collected under earlier Caliphs.</a:t>
            </a:r>
            <a:endParaRPr lang="en-GB"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 House of Wisdom was also an academy (in the Greek sense) for scholars and intellectuals from across the Empire. Its overriding purpose was the protection of knowledge from past or different cultures to use and develop for the good of all. Scholars soon had access to books </a:t>
            </a:r>
            <a:r>
              <a:rPr lang="en-GB" sz="2200" dirty="0">
                <a:latin typeface="Tahoma" panose="020B0604030504040204" pitchFamily="34" charset="0"/>
                <a:ea typeface="Tahoma" panose="020B0604030504040204" pitchFamily="34" charset="0"/>
                <a:cs typeface="Tahoma" panose="020B0604030504040204" pitchFamily="34" charset="0"/>
              </a:rPr>
              <a:t>and manuscripts </a:t>
            </a:r>
            <a:r>
              <a:rPr lang="en-GB" sz="2200" dirty="0" smtClean="0">
                <a:latin typeface="Tahoma" panose="020B0604030504040204" pitchFamily="34" charset="0"/>
                <a:ea typeface="Tahoma" panose="020B0604030504040204" pitchFamily="34" charset="0"/>
                <a:cs typeface="Tahoma" panose="020B0604030504040204" pitchFamily="34" charset="0"/>
              </a:rPr>
              <a:t>from sources </a:t>
            </a:r>
            <a:r>
              <a:rPr lang="en-GB" sz="2200" dirty="0">
                <a:latin typeface="Tahoma" panose="020B0604030504040204" pitchFamily="34" charset="0"/>
                <a:ea typeface="Tahoma" panose="020B0604030504040204" pitchFamily="34" charset="0"/>
                <a:cs typeface="Tahoma" panose="020B0604030504040204" pitchFamily="34" charset="0"/>
              </a:rPr>
              <a:t>including ancient Greece, Rome, Persia and India. </a:t>
            </a:r>
            <a:endParaRPr lang="en-GB"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So precious was such knowledge that scholars searched for ancient texts across most of the known world. </a:t>
            </a:r>
            <a:r>
              <a:rPr lang="en-GB" sz="2200" dirty="0" err="1">
                <a:latin typeface="Tahoma" panose="020B0604030504040204" pitchFamily="34" charset="0"/>
                <a:ea typeface="Tahoma" panose="020B0604030504040204" pitchFamily="34" charset="0"/>
                <a:cs typeface="Tahoma" panose="020B0604030504040204" pitchFamily="34" charset="0"/>
              </a:rPr>
              <a:t>Ptolomy’s</a:t>
            </a:r>
            <a:r>
              <a:rPr lang="en-GB" sz="2200" dirty="0">
                <a:latin typeface="Tahoma" panose="020B0604030504040204" pitchFamily="34" charset="0"/>
                <a:ea typeface="Tahoma" panose="020B0604030504040204" pitchFamily="34" charset="0"/>
                <a:cs typeface="Tahoma" panose="020B0604030504040204" pitchFamily="34" charset="0"/>
              </a:rPr>
              <a:t> </a:t>
            </a:r>
            <a:r>
              <a:rPr lang="en-GB" sz="2200" dirty="0" smtClean="0">
                <a:latin typeface="Tahoma" panose="020B0604030504040204" pitchFamily="34" charset="0"/>
                <a:ea typeface="Tahoma" panose="020B0604030504040204" pitchFamily="34" charset="0"/>
                <a:cs typeface="Tahoma" panose="020B0604030504040204" pitchFamily="34" charset="0"/>
              </a:rPr>
              <a:t>(90-168 CE) astronomical text, </a:t>
            </a:r>
            <a:r>
              <a:rPr lang="en-GB" sz="2200" dirty="0">
                <a:latin typeface="Tahoma" panose="020B0604030504040204" pitchFamily="34" charset="0"/>
                <a:ea typeface="Tahoma" panose="020B0604030504040204" pitchFamily="34" charset="0"/>
                <a:cs typeface="Tahoma" panose="020B0604030504040204" pitchFamily="34" charset="0"/>
              </a:rPr>
              <a:t>the </a:t>
            </a:r>
            <a:r>
              <a:rPr lang="en-GB" sz="2200" i="1" dirty="0" smtClean="0">
                <a:latin typeface="Tahoma" panose="020B0604030504040204" pitchFamily="34" charset="0"/>
                <a:ea typeface="Tahoma" panose="020B0604030504040204" pitchFamily="34" charset="0"/>
                <a:cs typeface="Tahoma" panose="020B0604030504040204" pitchFamily="34" charset="0"/>
              </a:rPr>
              <a:t>Almagest, </a:t>
            </a:r>
            <a:r>
              <a:rPr lang="en-GB" sz="2200" dirty="0" smtClean="0">
                <a:latin typeface="Tahoma" panose="020B0604030504040204" pitchFamily="34" charset="0"/>
                <a:ea typeface="Tahoma" panose="020B0604030504040204" pitchFamily="34" charset="0"/>
                <a:cs typeface="Tahoma" panose="020B0604030504040204" pitchFamily="34" charset="0"/>
              </a:rPr>
              <a:t>was </a:t>
            </a:r>
            <a:r>
              <a:rPr lang="en-GB" sz="2200" dirty="0">
                <a:latin typeface="Tahoma" panose="020B0604030504040204" pitchFamily="34" charset="0"/>
                <a:ea typeface="Tahoma" panose="020B0604030504040204" pitchFamily="34" charset="0"/>
                <a:cs typeface="Tahoma" panose="020B0604030504040204" pitchFamily="34" charset="0"/>
              </a:rPr>
              <a:t>obtained as part of a peace treaty between the Islamic and Byzantine </a:t>
            </a:r>
            <a:r>
              <a:rPr lang="en-GB" sz="2200" dirty="0" smtClean="0">
                <a:latin typeface="Tahoma" panose="020B0604030504040204" pitchFamily="34" charset="0"/>
                <a:ea typeface="Tahoma" panose="020B0604030504040204" pitchFamily="34" charset="0"/>
                <a:cs typeface="Tahoma" panose="020B0604030504040204" pitchFamily="34" charset="0"/>
              </a:rPr>
              <a:t>Empires</a:t>
            </a:r>
            <a:r>
              <a:rPr lang="en-GB" sz="22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3239799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73834" y="17694"/>
            <a:ext cx="8100392" cy="6909584"/>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Islamic learning and scholarship </a:t>
            </a:r>
            <a:r>
              <a:rPr lang="en-GB" sz="2400" b="1" dirty="0" smtClean="0">
                <a:latin typeface="Tahoma" panose="020B0604030504040204" pitchFamily="34" charset="0"/>
                <a:ea typeface="Tahoma" panose="020B0604030504040204" pitchFamily="34" charset="0"/>
                <a:cs typeface="Tahoma" panose="020B0604030504040204" pitchFamily="34" charset="0"/>
              </a:rPr>
              <a:t>- translation</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The translation of texts from earlier civilisations such as the ancient Greeks</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and Romans may be one of the most important legacies of the early Islamic civilisation.  </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Works </a:t>
            </a:r>
            <a:r>
              <a:rPr lang="en-GB" sz="2000" dirty="0">
                <a:latin typeface="Tahoma" panose="020B0604030504040204" pitchFamily="34" charset="0"/>
                <a:ea typeface="Tahoma" panose="020B0604030504040204" pitchFamily="34" charset="0"/>
                <a:cs typeface="Tahoma" panose="020B0604030504040204" pitchFamily="34" charset="0"/>
              </a:rPr>
              <a:t>of </a:t>
            </a:r>
            <a:r>
              <a:rPr lang="en-GB" sz="2000" dirty="0" smtClean="0">
                <a:latin typeface="Tahoma" panose="020B0604030504040204" pitchFamily="34" charset="0"/>
                <a:ea typeface="Tahoma" panose="020B0604030504040204" pitchFamily="34" charset="0"/>
                <a:cs typeface="Tahoma" panose="020B0604030504040204" pitchFamily="34" charset="0"/>
              </a:rPr>
              <a:t>ancient </a:t>
            </a:r>
            <a:r>
              <a:rPr lang="en-GB" sz="2000" dirty="0">
                <a:latin typeface="Tahoma" panose="020B0604030504040204" pitchFamily="34" charset="0"/>
                <a:ea typeface="Tahoma" panose="020B0604030504040204" pitchFamily="34" charset="0"/>
                <a:cs typeface="Tahoma" panose="020B0604030504040204" pitchFamily="34" charset="0"/>
              </a:rPr>
              <a:t>scholars </a:t>
            </a:r>
            <a:r>
              <a:rPr lang="en-GB" sz="2000" dirty="0" smtClean="0">
                <a:latin typeface="Tahoma" panose="020B0604030504040204" pitchFamily="34" charset="0"/>
                <a:ea typeface="Tahoma" panose="020B0604030504040204" pitchFamily="34" charset="0"/>
                <a:cs typeface="Tahoma" panose="020B0604030504040204" pitchFamily="34" charset="0"/>
              </a:rPr>
              <a:t>like </a:t>
            </a:r>
            <a:r>
              <a:rPr lang="en-GB" sz="2000" dirty="0">
                <a:latin typeface="Tahoma" panose="020B0604030504040204" pitchFamily="34" charset="0"/>
                <a:ea typeface="Tahoma" panose="020B0604030504040204" pitchFamily="34" charset="0"/>
                <a:cs typeface="Tahoma" panose="020B0604030504040204" pitchFamily="34" charset="0"/>
              </a:rPr>
              <a:t>Hippocrates, Galen Aristotle, </a:t>
            </a:r>
            <a:r>
              <a:rPr lang="en-GB" sz="2000" dirty="0" smtClean="0">
                <a:latin typeface="Tahoma" panose="020B0604030504040204" pitchFamily="34" charset="0"/>
                <a:ea typeface="Tahoma" panose="020B0604030504040204" pitchFamily="34" charset="0"/>
                <a:cs typeface="Tahoma" panose="020B0604030504040204" pitchFamily="34" charset="0"/>
              </a:rPr>
              <a:t>Plato, Socrates, and many others were translated into Arabic at this time. </a:t>
            </a:r>
            <a:r>
              <a:rPr lang="en-GB" sz="2000" dirty="0">
                <a:latin typeface="Tahoma" panose="020B0604030504040204" pitchFamily="34" charset="0"/>
                <a:ea typeface="Tahoma" panose="020B0604030504040204" pitchFamily="34" charset="0"/>
                <a:cs typeface="Tahoma" panose="020B0604030504040204" pitchFamily="34" charset="0"/>
              </a:rPr>
              <a:t>Many of their </a:t>
            </a:r>
            <a:r>
              <a:rPr lang="en-GB" sz="2000" dirty="0" smtClean="0">
                <a:latin typeface="Tahoma" panose="020B0604030504040204" pitchFamily="34" charset="0"/>
                <a:ea typeface="Tahoma" panose="020B0604030504040204" pitchFamily="34" charset="0"/>
                <a:cs typeface="Tahoma" panose="020B0604030504040204" pitchFamily="34" charset="0"/>
              </a:rPr>
              <a:t>ideas, which we can still access today, could </a:t>
            </a:r>
            <a:r>
              <a:rPr lang="en-GB" sz="2000" dirty="0">
                <a:latin typeface="Tahoma" panose="020B0604030504040204" pitchFamily="34" charset="0"/>
                <a:ea typeface="Tahoma" panose="020B0604030504040204" pitchFamily="34" charset="0"/>
                <a:cs typeface="Tahoma" panose="020B0604030504040204" pitchFamily="34" charset="0"/>
              </a:rPr>
              <a:t>have been </a:t>
            </a:r>
            <a:r>
              <a:rPr lang="en-GB" sz="2000" dirty="0" smtClean="0">
                <a:latin typeface="Tahoma" panose="020B0604030504040204" pitchFamily="34" charset="0"/>
                <a:ea typeface="Tahoma" panose="020B0604030504040204" pitchFamily="34" charset="0"/>
                <a:cs typeface="Tahoma" panose="020B0604030504040204" pitchFamily="34" charset="0"/>
              </a:rPr>
              <a:t>lost forever </a:t>
            </a:r>
            <a:r>
              <a:rPr lang="en-GB" sz="2000" dirty="0">
                <a:latin typeface="Tahoma" panose="020B0604030504040204" pitchFamily="34" charset="0"/>
                <a:ea typeface="Tahoma" panose="020B0604030504040204" pitchFamily="34" charset="0"/>
                <a:cs typeface="Tahoma" panose="020B0604030504040204" pitchFamily="34" charset="0"/>
              </a:rPr>
              <a:t>if </a:t>
            </a:r>
            <a:r>
              <a:rPr lang="en-GB" sz="2000" dirty="0" smtClean="0">
                <a:latin typeface="Tahoma" panose="020B0604030504040204" pitchFamily="34" charset="0"/>
                <a:ea typeface="Tahoma" panose="020B0604030504040204" pitchFamily="34" charset="0"/>
                <a:cs typeface="Tahoma" panose="020B0604030504040204" pitchFamily="34" charset="0"/>
              </a:rPr>
              <a:t>it was not for this work as it was often only the Arabic translations that survived into later generations.</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Later, the works of some Islamic scientists were brought to Europe translated into Latin and used to drive discovery there. </a:t>
            </a:r>
            <a:r>
              <a:rPr lang="en-GB" sz="2000" dirty="0">
                <a:latin typeface="Tahoma" panose="020B0604030504040204" pitchFamily="34" charset="0"/>
                <a:ea typeface="Tahoma" panose="020B0604030504040204" pitchFamily="34" charset="0"/>
                <a:cs typeface="Tahoma" panose="020B0604030504040204" pitchFamily="34" charset="0"/>
              </a:rPr>
              <a:t>For example, </a:t>
            </a:r>
            <a:r>
              <a:rPr lang="en-GB" sz="2000" dirty="0" smtClean="0">
                <a:latin typeface="Tahoma" panose="020B0604030504040204" pitchFamily="34" charset="0"/>
                <a:ea typeface="Tahoma" panose="020B0604030504040204" pitchFamily="34" charset="0"/>
                <a:cs typeface="Tahoma" panose="020B0604030504040204" pitchFamily="34" charset="0"/>
              </a:rPr>
              <a:t>in </a:t>
            </a:r>
            <a:r>
              <a:rPr lang="en-GB" sz="2000" dirty="0">
                <a:latin typeface="Tahoma" panose="020B0604030504040204" pitchFamily="34" charset="0"/>
                <a:ea typeface="Tahoma" panose="020B0604030504040204" pitchFamily="34" charset="0"/>
                <a:cs typeface="Tahoma" panose="020B0604030504040204" pitchFamily="34" charset="0"/>
              </a:rPr>
              <a:t>the seventeenth century, King Charles I requested a company that traded across the East to bring Arabic texts back on any ship returning to England because he knew the value of the ideas they might contain. </a:t>
            </a:r>
            <a:r>
              <a:rPr lang="en-GB" sz="2000" dirty="0" smtClean="0">
                <a:latin typeface="Tahoma" panose="020B0604030504040204" pitchFamily="34" charset="0"/>
                <a:ea typeface="Tahoma" panose="020B0604030504040204" pitchFamily="34" charset="0"/>
                <a:cs typeface="Tahoma" panose="020B0604030504040204" pitchFamily="34" charset="0"/>
              </a:rPr>
              <a:t>Sir </a:t>
            </a:r>
            <a:r>
              <a:rPr lang="en-GB" sz="2000" dirty="0">
                <a:latin typeface="Tahoma" panose="020B0604030504040204" pitchFamily="34" charset="0"/>
                <a:ea typeface="Tahoma" panose="020B0604030504040204" pitchFamily="34" charset="0"/>
                <a:cs typeface="Tahoma" panose="020B0604030504040204" pitchFamily="34" charset="0"/>
              </a:rPr>
              <a:t>Edmund Halley</a:t>
            </a:r>
            <a:r>
              <a:rPr lang="en-GB" sz="2000" baseline="30000" dirty="0">
                <a:latin typeface="Tahoma" panose="020B0604030504040204" pitchFamily="34" charset="0"/>
                <a:ea typeface="Tahoma" panose="020B0604030504040204" pitchFamily="34" charset="0"/>
                <a:cs typeface="Tahoma" panose="020B0604030504040204" pitchFamily="34" charset="0"/>
              </a:rPr>
              <a:t>1 </a:t>
            </a:r>
            <a:r>
              <a:rPr lang="en-GB" sz="2000" dirty="0">
                <a:latin typeface="Tahoma" panose="020B0604030504040204" pitchFamily="34" charset="0"/>
                <a:ea typeface="Tahoma" panose="020B0604030504040204" pitchFamily="34" charset="0"/>
                <a:cs typeface="Tahoma" panose="020B0604030504040204" pitchFamily="34" charset="0"/>
              </a:rPr>
              <a:t>translated and used Arabic editions of Greek texts in his work and Sir Isaac Newton had a Latin translation of Ibn al-</a:t>
            </a:r>
            <a:r>
              <a:rPr lang="en-GB" sz="2000" dirty="0" err="1">
                <a:latin typeface="Tahoma" panose="020B0604030504040204" pitchFamily="34" charset="0"/>
                <a:ea typeface="Tahoma" panose="020B0604030504040204" pitchFamily="34" charset="0"/>
                <a:cs typeface="Tahoma" panose="020B0604030504040204" pitchFamily="34" charset="0"/>
              </a:rPr>
              <a:t>Haytham’s</a:t>
            </a:r>
            <a:r>
              <a:rPr lang="en-GB" sz="2000" dirty="0">
                <a:latin typeface="Tahoma" panose="020B0604030504040204" pitchFamily="34" charset="0"/>
                <a:ea typeface="Tahoma" panose="020B0604030504040204" pitchFamily="34" charset="0"/>
                <a:cs typeface="Tahoma" panose="020B0604030504040204" pitchFamily="34" charset="0"/>
              </a:rPr>
              <a:t> book on optics in his library.</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Some people believe without this double transfer of knowledge the Renaissance and the Enlightenment, when Europe came out of the dark ages and began to embrace science, may never have happened. </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1400" baseline="30000" dirty="0" smtClean="0">
                <a:latin typeface="Tahoma" panose="020B0604030504040204" pitchFamily="34" charset="0"/>
                <a:ea typeface="Tahoma" panose="020B0604030504040204" pitchFamily="34" charset="0"/>
                <a:cs typeface="Tahoma" panose="020B0604030504040204" pitchFamily="34" charset="0"/>
              </a:rPr>
              <a:t>1 </a:t>
            </a:r>
            <a:r>
              <a:rPr lang="en-GB" sz="1400" dirty="0" smtClean="0">
                <a:latin typeface="Tahoma" panose="020B0604030504040204" pitchFamily="34" charset="0"/>
                <a:ea typeface="Tahoma" panose="020B0604030504040204" pitchFamily="34" charset="0"/>
                <a:cs typeface="Tahoma" panose="020B0604030504040204" pitchFamily="34" charset="0"/>
              </a:rPr>
              <a:t>British </a:t>
            </a:r>
            <a:r>
              <a:rPr lang="en-GB" sz="1400" dirty="0">
                <a:latin typeface="Tahoma" panose="020B0604030504040204" pitchFamily="34" charset="0"/>
                <a:ea typeface="Tahoma" panose="020B0604030504040204" pitchFamily="34" charset="0"/>
                <a:cs typeface="Tahoma" panose="020B0604030504040204" pitchFamily="34" charset="0"/>
              </a:rPr>
              <a:t>scientist and astronomer after whom Halley’s Comet is </a:t>
            </a:r>
            <a:r>
              <a:rPr lang="en-GB" sz="1400" dirty="0" smtClean="0">
                <a:latin typeface="Tahoma" panose="020B0604030504040204" pitchFamily="34" charset="0"/>
                <a:ea typeface="Tahoma" panose="020B0604030504040204" pitchFamily="34" charset="0"/>
                <a:cs typeface="Tahoma" panose="020B0604030504040204" pitchFamily="34" charset="0"/>
              </a:rPr>
              <a:t>named.</a:t>
            </a:r>
            <a:endParaRPr lang="en-GB" sz="1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44413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72009" y="2958488"/>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7504" y="180804"/>
            <a:ext cx="8584658" cy="6109365"/>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Libraries , </a:t>
            </a:r>
            <a:r>
              <a:rPr lang="en-GB" sz="2400" b="1" dirty="0">
                <a:latin typeface="Tahoma" panose="020B0604030504040204" pitchFamily="34" charset="0"/>
                <a:ea typeface="Tahoma" panose="020B0604030504040204" pitchFamily="34" charset="0"/>
                <a:cs typeface="Tahoma" panose="020B0604030504040204" pitchFamily="34" charset="0"/>
              </a:rPr>
              <a:t>books and </a:t>
            </a:r>
            <a:r>
              <a:rPr lang="en-GB" sz="2400" b="1" dirty="0" smtClean="0">
                <a:latin typeface="Tahoma" panose="020B0604030504040204" pitchFamily="34" charset="0"/>
                <a:ea typeface="Tahoma" panose="020B0604030504040204" pitchFamily="34" charset="0"/>
                <a:cs typeface="Tahoma" panose="020B0604030504040204" pitchFamily="34" charset="0"/>
              </a:rPr>
              <a:t>paper 1</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 library and learning centre in Baghdad was soon copied across the Islamic world. Caliphs in other areas, such as Al-</a:t>
            </a:r>
            <a:r>
              <a:rPr lang="en-GB" sz="2200" dirty="0" err="1" smtClean="0">
                <a:latin typeface="Tahoma" panose="020B0604030504040204" pitchFamily="34" charset="0"/>
                <a:ea typeface="Tahoma" panose="020B0604030504040204" pitchFamily="34" charset="0"/>
                <a:cs typeface="Tahoma" panose="020B0604030504040204" pitchFamily="34" charset="0"/>
              </a:rPr>
              <a:t>Andalus</a:t>
            </a:r>
            <a:r>
              <a:rPr lang="en-GB" sz="2200" dirty="0" smtClean="0">
                <a:latin typeface="Tahoma" panose="020B0604030504040204" pitchFamily="34" charset="0"/>
                <a:ea typeface="Tahoma" panose="020B0604030504040204" pitchFamily="34" charset="0"/>
                <a:cs typeface="Tahoma" panose="020B0604030504040204" pitchFamily="34" charset="0"/>
              </a:rPr>
              <a:t> (Islamic part of </a:t>
            </a:r>
            <a:r>
              <a:rPr lang="en-GB" sz="2200" dirty="0">
                <a:latin typeface="Tahoma" panose="020B0604030504040204" pitchFamily="34" charset="0"/>
                <a:ea typeface="Tahoma" panose="020B0604030504040204" pitchFamily="34" charset="0"/>
                <a:cs typeface="Tahoma" panose="020B0604030504040204" pitchFamily="34" charset="0"/>
              </a:rPr>
              <a:t>S</a:t>
            </a:r>
            <a:r>
              <a:rPr lang="en-GB" sz="2200" dirty="0" smtClean="0">
                <a:latin typeface="Tahoma" panose="020B0604030504040204" pitchFamily="34" charset="0"/>
                <a:ea typeface="Tahoma" panose="020B0604030504040204" pitchFamily="34" charset="0"/>
                <a:cs typeface="Tahoma" panose="020B0604030504040204" pitchFamily="34" charset="0"/>
              </a:rPr>
              <a:t>pain) set up libraries and universities in their capitals and major cities, all doing similar work to the house of wisdom. Some people even developed there own personal libraries. Sometimes their contents were bequeathed to the city libraries when their owner died. </a:t>
            </a: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Religious colleges, known as madrasas also had impressive libraries. Caliphs or other wealthy individuals set up the madrasas and paid teachers good salaries to pass on their knowledge of important texts to their students. In the thirteenth century, when universities were first built in Europe, they followed the model of the madrasas. </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All these learning institutions meant that the </a:t>
            </a:r>
            <a:r>
              <a:rPr lang="en-GB" sz="2200" dirty="0">
                <a:latin typeface="Tahoma" panose="020B0604030504040204" pitchFamily="34" charset="0"/>
                <a:ea typeface="Tahoma" panose="020B0604030504040204" pitchFamily="34" charset="0"/>
                <a:cs typeface="Tahoma" panose="020B0604030504040204" pitchFamily="34" charset="0"/>
              </a:rPr>
              <a:t>development of new ideas and inventions </a:t>
            </a:r>
            <a:r>
              <a:rPr lang="en-GB" sz="2200" dirty="0" smtClean="0">
                <a:latin typeface="Tahoma" panose="020B0604030504040204" pitchFamily="34" charset="0"/>
                <a:ea typeface="Tahoma" panose="020B0604030504040204" pitchFamily="34" charset="0"/>
                <a:cs typeface="Tahoma" panose="020B0604030504040204" pitchFamily="34" charset="0"/>
              </a:rPr>
              <a:t>was </a:t>
            </a:r>
            <a:r>
              <a:rPr lang="en-GB" sz="2200" dirty="0">
                <a:latin typeface="Tahoma" panose="020B0604030504040204" pitchFamily="34" charset="0"/>
                <a:ea typeface="Tahoma" panose="020B0604030504040204" pitchFamily="34" charset="0"/>
                <a:cs typeface="Tahoma" panose="020B0604030504040204" pitchFamily="34" charset="0"/>
              </a:rPr>
              <a:t>galloping ahead. Islamic scholars </a:t>
            </a:r>
            <a:r>
              <a:rPr lang="en-GB" sz="2200" dirty="0" smtClean="0">
                <a:latin typeface="Tahoma" panose="020B0604030504040204" pitchFamily="34" charset="0"/>
                <a:ea typeface="Tahoma" panose="020B0604030504040204" pitchFamily="34" charset="0"/>
                <a:cs typeface="Tahoma" panose="020B0604030504040204" pitchFamily="34" charset="0"/>
              </a:rPr>
              <a:t>wrote </a:t>
            </a:r>
            <a:r>
              <a:rPr lang="en-GB" sz="2200" dirty="0">
                <a:latin typeface="Tahoma" panose="020B0604030504040204" pitchFamily="34" charset="0"/>
                <a:ea typeface="Tahoma" panose="020B0604030504040204" pitchFamily="34" charset="0"/>
                <a:cs typeface="Tahoma" panose="020B0604030504040204" pitchFamily="34" charset="0"/>
              </a:rPr>
              <a:t>their own books </a:t>
            </a:r>
            <a:r>
              <a:rPr lang="en-GB" sz="2200" dirty="0" smtClean="0">
                <a:latin typeface="Tahoma" panose="020B0604030504040204" pitchFamily="34" charset="0"/>
                <a:ea typeface="Tahoma" panose="020B0604030504040204" pitchFamily="34" charset="0"/>
                <a:cs typeface="Tahoma" panose="020B0604030504040204" pitchFamily="34" charset="0"/>
              </a:rPr>
              <a:t>too so </a:t>
            </a:r>
            <a:r>
              <a:rPr lang="en-GB" sz="2200" dirty="0">
                <a:latin typeface="Tahoma" panose="020B0604030504040204" pitchFamily="34" charset="0"/>
                <a:ea typeface="Tahoma" panose="020B0604030504040204" pitchFamily="34" charset="0"/>
                <a:cs typeface="Tahoma" panose="020B0604030504040204" pitchFamily="34" charset="0"/>
              </a:rPr>
              <a:t>their new ideas and inventions </a:t>
            </a:r>
            <a:r>
              <a:rPr lang="en-GB" sz="2200" dirty="0" smtClean="0">
                <a:latin typeface="Tahoma" panose="020B0604030504040204" pitchFamily="34" charset="0"/>
                <a:ea typeface="Tahoma" panose="020B0604030504040204" pitchFamily="34" charset="0"/>
                <a:cs typeface="Tahoma" panose="020B0604030504040204" pitchFamily="34" charset="0"/>
              </a:rPr>
              <a:t>could </a:t>
            </a:r>
            <a:r>
              <a:rPr lang="en-GB" sz="2200" dirty="0">
                <a:latin typeface="Tahoma" panose="020B0604030504040204" pitchFamily="34" charset="0"/>
                <a:ea typeface="Tahoma" panose="020B0604030504040204" pitchFamily="34" charset="0"/>
                <a:cs typeface="Tahoma" panose="020B0604030504040204" pitchFamily="34" charset="0"/>
              </a:rPr>
              <a:t>be </a:t>
            </a:r>
            <a:r>
              <a:rPr lang="en-GB" sz="2200" dirty="0" smtClean="0">
                <a:latin typeface="Tahoma" panose="020B0604030504040204" pitchFamily="34" charset="0"/>
                <a:ea typeface="Tahoma" panose="020B0604030504040204" pitchFamily="34" charset="0"/>
                <a:cs typeface="Tahoma" panose="020B0604030504040204" pitchFamily="34" charset="0"/>
              </a:rPr>
              <a:t>shared. </a:t>
            </a:r>
            <a:endParaRPr lang="en-GB" sz="2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103797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188640"/>
            <a:ext cx="8280920" cy="6370975"/>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Libraries, books and paper 2</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P</a:t>
            </a:r>
            <a:r>
              <a:rPr lang="en-GB" sz="2200" dirty="0" smtClean="0">
                <a:latin typeface="Tahoma" panose="020B0604030504040204" pitchFamily="34" charset="0"/>
                <a:ea typeface="Tahoma" panose="020B0604030504040204" pitchFamily="34" charset="0"/>
                <a:cs typeface="Tahoma" panose="020B0604030504040204" pitchFamily="34" charset="0"/>
              </a:rPr>
              <a:t>aper is so commonplace today, but life </a:t>
            </a:r>
            <a:r>
              <a:rPr lang="en-GB" sz="2200" dirty="0">
                <a:latin typeface="Tahoma" panose="020B0604030504040204" pitchFamily="34" charset="0"/>
                <a:ea typeface="Tahoma" panose="020B0604030504040204" pitchFamily="34" charset="0"/>
                <a:cs typeface="Tahoma" panose="020B0604030504040204" pitchFamily="34" charset="0"/>
              </a:rPr>
              <a:t>would be very different without </a:t>
            </a:r>
            <a:r>
              <a:rPr lang="en-GB" sz="2200" dirty="0" smtClean="0">
                <a:latin typeface="Tahoma" panose="020B0604030504040204" pitchFamily="34" charset="0"/>
                <a:ea typeface="Tahoma" panose="020B0604030504040204" pitchFamily="34" charset="0"/>
                <a:cs typeface="Tahoma" panose="020B0604030504040204" pitchFamily="34" charset="0"/>
              </a:rPr>
              <a:t>it, paper = books. Islamic </a:t>
            </a:r>
            <a:r>
              <a:rPr lang="en-GB" sz="2200" dirty="0">
                <a:latin typeface="Tahoma" panose="020B0604030504040204" pitchFamily="34" charset="0"/>
                <a:ea typeface="Tahoma" panose="020B0604030504040204" pitchFamily="34" charset="0"/>
                <a:cs typeface="Tahoma" panose="020B0604030504040204" pitchFamily="34" charset="0"/>
              </a:rPr>
              <a:t>traders brought </a:t>
            </a:r>
            <a:r>
              <a:rPr lang="en-GB" sz="2200" dirty="0" smtClean="0">
                <a:latin typeface="Tahoma" panose="020B0604030504040204" pitchFamily="34" charset="0"/>
                <a:ea typeface="Tahoma" panose="020B0604030504040204" pitchFamily="34" charset="0"/>
                <a:cs typeface="Tahoma" panose="020B0604030504040204" pitchFamily="34" charset="0"/>
              </a:rPr>
              <a:t>knowledge </a:t>
            </a:r>
            <a:r>
              <a:rPr lang="en-GB" sz="2200" dirty="0">
                <a:latin typeface="Tahoma" panose="020B0604030504040204" pitchFamily="34" charset="0"/>
                <a:ea typeface="Tahoma" panose="020B0604030504040204" pitchFamily="34" charset="0"/>
                <a:cs typeface="Tahoma" panose="020B0604030504040204" pitchFamily="34" charset="0"/>
              </a:rPr>
              <a:t>of paper-making and </a:t>
            </a:r>
            <a:r>
              <a:rPr lang="en-GB" sz="2200" dirty="0" smtClean="0">
                <a:latin typeface="Tahoma" panose="020B0604030504040204" pitchFamily="34" charset="0"/>
                <a:ea typeface="Tahoma" panose="020B0604030504040204" pitchFamily="34" charset="0"/>
                <a:cs typeface="Tahoma" panose="020B0604030504040204" pitchFamily="34" charset="0"/>
              </a:rPr>
              <a:t>printing </a:t>
            </a:r>
            <a:r>
              <a:rPr lang="en-GB" sz="2200" dirty="0">
                <a:latin typeface="Tahoma" panose="020B0604030504040204" pitchFamily="34" charset="0"/>
                <a:ea typeface="Tahoma" panose="020B0604030504040204" pitchFamily="34" charset="0"/>
                <a:cs typeface="Tahoma" panose="020B0604030504040204" pitchFamily="34" charset="0"/>
              </a:rPr>
              <a:t>from China in the eighth century. </a:t>
            </a:r>
            <a:r>
              <a:rPr lang="en-GB" sz="2200" dirty="0" smtClean="0">
                <a:latin typeface="Tahoma" panose="020B0604030504040204" pitchFamily="34" charset="0"/>
                <a:ea typeface="Tahoma" panose="020B0604030504040204" pitchFamily="34" charset="0"/>
                <a:cs typeface="Tahoma" panose="020B0604030504040204" pitchFamily="34" charset="0"/>
              </a:rPr>
              <a:t>From at least 795 paper </a:t>
            </a:r>
            <a:r>
              <a:rPr lang="en-GB" sz="2200" dirty="0">
                <a:latin typeface="Tahoma" panose="020B0604030504040204" pitchFamily="34" charset="0"/>
                <a:ea typeface="Tahoma" panose="020B0604030504040204" pitchFamily="34" charset="0"/>
                <a:cs typeface="Tahoma" panose="020B0604030504040204" pitchFamily="34" charset="0"/>
              </a:rPr>
              <a:t>mills were </a:t>
            </a:r>
            <a:r>
              <a:rPr lang="en-GB" sz="2200" dirty="0" smtClean="0">
                <a:latin typeface="Tahoma" panose="020B0604030504040204" pitchFamily="34" charset="0"/>
                <a:ea typeface="Tahoma" panose="020B0604030504040204" pitchFamily="34" charset="0"/>
                <a:cs typeface="Tahoma" panose="020B0604030504040204" pitchFamily="34" charset="0"/>
              </a:rPr>
              <a:t>present along </a:t>
            </a:r>
            <a:r>
              <a:rPr lang="en-GB" sz="2200" dirty="0">
                <a:latin typeface="Tahoma" panose="020B0604030504040204" pitchFamily="34" charset="0"/>
                <a:ea typeface="Tahoma" panose="020B0604030504040204" pitchFamily="34" charset="0"/>
                <a:cs typeface="Tahoma" panose="020B0604030504040204" pitchFamily="34" charset="0"/>
              </a:rPr>
              <a:t>the banks of the </a:t>
            </a:r>
            <a:r>
              <a:rPr lang="en-GB" sz="2200" dirty="0" smtClean="0">
                <a:latin typeface="Tahoma" panose="020B0604030504040204" pitchFamily="34" charset="0"/>
                <a:ea typeface="Tahoma" panose="020B0604030504040204" pitchFamily="34" charset="0"/>
                <a:cs typeface="Tahoma" panose="020B0604030504040204" pitchFamily="34" charset="0"/>
              </a:rPr>
              <a:t>River Tigris in Baghdad. Paper and printing made </a:t>
            </a:r>
            <a:r>
              <a:rPr lang="en-GB" sz="2200" dirty="0">
                <a:latin typeface="Tahoma" panose="020B0604030504040204" pitchFamily="34" charset="0"/>
                <a:ea typeface="Tahoma" panose="020B0604030504040204" pitchFamily="34" charset="0"/>
                <a:cs typeface="Tahoma" panose="020B0604030504040204" pitchFamily="34" charset="0"/>
              </a:rPr>
              <a:t>it possible to produce lots of copies of the same book </a:t>
            </a:r>
            <a:r>
              <a:rPr lang="en-GB" sz="2200" dirty="0" smtClean="0">
                <a:latin typeface="Tahoma" panose="020B0604030504040204" pitchFamily="34" charset="0"/>
                <a:ea typeface="Tahoma" panose="020B0604030504040204" pitchFamily="34" charset="0"/>
                <a:cs typeface="Tahoma" panose="020B0604030504040204" pitchFamily="34" charset="0"/>
              </a:rPr>
              <a:t>quickly and cheaply</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200" dirty="0" smtClean="0">
                <a:latin typeface="Tahoma" panose="020B0604030504040204" pitchFamily="34" charset="0"/>
                <a:ea typeface="Tahoma" panose="020B0604030504040204" pitchFamily="34" charset="0"/>
                <a:cs typeface="Tahoma" panose="020B0604030504040204" pitchFamily="34" charset="0"/>
              </a:rPr>
              <a:t>The earliest paper mills in Christian Europe date from the 12</a:t>
            </a:r>
            <a:r>
              <a:rPr lang="en-GB" sz="2200" baseline="30000" dirty="0" smtClean="0">
                <a:latin typeface="Tahoma" panose="020B0604030504040204" pitchFamily="34" charset="0"/>
                <a:ea typeface="Tahoma" panose="020B0604030504040204" pitchFamily="34" charset="0"/>
                <a:cs typeface="Tahoma" panose="020B0604030504040204" pitchFamily="34" charset="0"/>
              </a:rPr>
              <a:t>th</a:t>
            </a:r>
            <a:r>
              <a:rPr lang="en-GB" sz="2200" dirty="0" smtClean="0">
                <a:latin typeface="Tahoma" panose="020B0604030504040204" pitchFamily="34" charset="0"/>
                <a:ea typeface="Tahoma" panose="020B0604030504040204" pitchFamily="34" charset="0"/>
                <a:cs typeface="Tahoma" panose="020B0604030504040204" pitchFamily="34" charset="0"/>
              </a:rPr>
              <a:t> or 13</a:t>
            </a:r>
            <a:r>
              <a:rPr lang="en-GB" sz="2200" baseline="30000" dirty="0" smtClean="0">
                <a:latin typeface="Tahoma" panose="020B0604030504040204" pitchFamily="34" charset="0"/>
                <a:ea typeface="Tahoma" panose="020B0604030504040204" pitchFamily="34" charset="0"/>
                <a:cs typeface="Tahoma" panose="020B0604030504040204" pitchFamily="34" charset="0"/>
              </a:rPr>
              <a:t>th</a:t>
            </a:r>
            <a:r>
              <a:rPr lang="en-GB" sz="2200" dirty="0" smtClean="0">
                <a:latin typeface="Tahoma" panose="020B0604030504040204" pitchFamily="34" charset="0"/>
                <a:ea typeface="Tahoma" panose="020B0604030504040204" pitchFamily="34" charset="0"/>
                <a:cs typeface="Tahoma" panose="020B0604030504040204" pitchFamily="34" charset="0"/>
              </a:rPr>
              <a:t> centuries.</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There is an Arab proverb which says: </a:t>
            </a:r>
            <a:r>
              <a:rPr lang="en-GB" sz="2200" i="1" dirty="0" smtClean="0">
                <a:latin typeface="Tahoma" panose="020B0604030504040204" pitchFamily="34" charset="0"/>
                <a:ea typeface="Tahoma" panose="020B0604030504040204" pitchFamily="34" charset="0"/>
                <a:cs typeface="Tahoma" panose="020B0604030504040204" pitchFamily="34" charset="0"/>
              </a:rPr>
              <a:t>‘There can be no education without books.’  </a:t>
            </a:r>
            <a:r>
              <a:rPr lang="en-GB" sz="2200" dirty="0" smtClean="0">
                <a:latin typeface="Tahoma" panose="020B0604030504040204" pitchFamily="34" charset="0"/>
                <a:ea typeface="Tahoma" panose="020B0604030504040204" pitchFamily="34" charset="0"/>
                <a:cs typeface="Tahoma" panose="020B0604030504040204" pitchFamily="34" charset="0"/>
              </a:rPr>
              <a:t>Islamic people obviously took it to heart because Baghdad </a:t>
            </a:r>
            <a:r>
              <a:rPr lang="en-GB" sz="2200" dirty="0">
                <a:latin typeface="Tahoma" panose="020B0604030504040204" pitchFamily="34" charset="0"/>
                <a:ea typeface="Tahoma" panose="020B0604030504040204" pitchFamily="34" charset="0"/>
                <a:cs typeface="Tahoma" panose="020B0604030504040204" pitchFamily="34" charset="0"/>
              </a:rPr>
              <a:t>soon became a city of bookshops and libraries. By the tenth century, the city had over a hundred booksellers. In the late tenth century, the catalogue of one bookseller, Ibn al-</a:t>
            </a:r>
            <a:r>
              <a:rPr lang="en-GB" sz="2200" dirty="0" err="1">
                <a:latin typeface="Tahoma" panose="020B0604030504040204" pitchFamily="34" charset="0"/>
                <a:ea typeface="Tahoma" panose="020B0604030504040204" pitchFamily="34" charset="0"/>
                <a:cs typeface="Tahoma" panose="020B0604030504040204" pitchFamily="34" charset="0"/>
              </a:rPr>
              <a:t>Nadim</a:t>
            </a:r>
            <a:r>
              <a:rPr lang="en-GB" sz="2200" dirty="0">
                <a:latin typeface="Tahoma" panose="020B0604030504040204" pitchFamily="34" charset="0"/>
                <a:ea typeface="Tahoma" panose="020B0604030504040204" pitchFamily="34" charset="0"/>
                <a:cs typeface="Tahoma" panose="020B0604030504040204" pitchFamily="34" charset="0"/>
              </a:rPr>
              <a:t>, listed thousands of books available in Baghdad at that time. Some people </a:t>
            </a:r>
            <a:r>
              <a:rPr lang="en-GB" sz="2200" dirty="0" smtClean="0">
                <a:latin typeface="Tahoma" panose="020B0604030504040204" pitchFamily="34" charset="0"/>
                <a:ea typeface="Tahoma" panose="020B0604030504040204" pitchFamily="34" charset="0"/>
                <a:cs typeface="Tahoma" panose="020B0604030504040204" pitchFamily="34" charset="0"/>
              </a:rPr>
              <a:t>built </a:t>
            </a:r>
            <a:r>
              <a:rPr lang="en-GB" sz="2200" dirty="0">
                <a:latin typeface="Tahoma" panose="020B0604030504040204" pitchFamily="34" charset="0"/>
                <a:ea typeface="Tahoma" panose="020B0604030504040204" pitchFamily="34" charset="0"/>
                <a:cs typeface="Tahoma" panose="020B0604030504040204" pitchFamily="34" charset="0"/>
              </a:rPr>
              <a:t>up huge private libraries. One scholar refused to take a job in another city because </a:t>
            </a:r>
            <a:r>
              <a:rPr lang="en-GB" sz="2200" dirty="0" smtClean="0">
                <a:latin typeface="Tahoma" panose="020B0604030504040204" pitchFamily="34" charset="0"/>
                <a:ea typeface="Tahoma" panose="020B0604030504040204" pitchFamily="34" charset="0"/>
                <a:cs typeface="Tahoma" panose="020B0604030504040204" pitchFamily="34" charset="0"/>
              </a:rPr>
              <a:t>it </a:t>
            </a:r>
            <a:r>
              <a:rPr lang="en-GB" sz="2200" dirty="0">
                <a:latin typeface="Tahoma" panose="020B0604030504040204" pitchFamily="34" charset="0"/>
                <a:ea typeface="Tahoma" panose="020B0604030504040204" pitchFamily="34" charset="0"/>
                <a:cs typeface="Tahoma" panose="020B0604030504040204" pitchFamily="34" charset="0"/>
              </a:rPr>
              <a:t>would take 400 camels to transport his books. </a:t>
            </a:r>
          </a:p>
        </p:txBody>
      </p:sp>
    </p:spTree>
    <p:extLst>
      <p:ext uri="{BB962C8B-B14F-4D97-AF65-F5344CB8AC3E}">
        <p14:creationId xmlns:p14="http://schemas.microsoft.com/office/powerpoint/2010/main" val="14189417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37220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188639"/>
            <a:ext cx="5423194" cy="6524863"/>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Libraries, books and paper </a:t>
            </a:r>
            <a:r>
              <a:rPr lang="en-GB" sz="2400" b="1" dirty="0" smtClean="0">
                <a:latin typeface="Tahoma" panose="020B0604030504040204" pitchFamily="34" charset="0"/>
                <a:ea typeface="Tahoma" panose="020B0604030504040204" pitchFamily="34" charset="0"/>
                <a:cs typeface="Tahoma" panose="020B0604030504040204" pitchFamily="34" charset="0"/>
              </a:rPr>
              <a:t>-calligraphy </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The </a:t>
            </a:r>
            <a:r>
              <a:rPr lang="en-GB" sz="2000" dirty="0">
                <a:latin typeface="Tahoma" panose="020B0604030504040204" pitchFamily="34" charset="0"/>
                <a:ea typeface="Tahoma" panose="020B0604030504040204" pitchFamily="34" charset="0"/>
                <a:cs typeface="Tahoma" panose="020B0604030504040204" pitchFamily="34" charset="0"/>
              </a:rPr>
              <a:t>highest of all the Islamic arts is </a:t>
            </a:r>
            <a:r>
              <a:rPr lang="en-GB" sz="2000" dirty="0" smtClean="0">
                <a:latin typeface="Tahoma" panose="020B0604030504040204" pitchFamily="34" charset="0"/>
                <a:ea typeface="Tahoma" panose="020B0604030504040204" pitchFamily="34" charset="0"/>
                <a:cs typeface="Tahoma" panose="020B0604030504040204" pitchFamily="34" charset="0"/>
              </a:rPr>
              <a:t>calligraphy - the </a:t>
            </a:r>
            <a:r>
              <a:rPr lang="en-GB" sz="2000" dirty="0">
                <a:latin typeface="Tahoma" panose="020B0604030504040204" pitchFamily="34" charset="0"/>
                <a:ea typeface="Tahoma" panose="020B0604030504040204" pitchFamily="34" charset="0"/>
                <a:cs typeface="Tahoma" panose="020B0604030504040204" pitchFamily="34" charset="0"/>
              </a:rPr>
              <a:t>art of beautiful writing. </a:t>
            </a:r>
            <a:r>
              <a:rPr lang="en-GB" sz="2000" dirty="0" smtClean="0">
                <a:latin typeface="Tahoma" panose="020B0604030504040204" pitchFamily="34" charset="0"/>
                <a:ea typeface="Tahoma" panose="020B0604030504040204" pitchFamily="34" charset="0"/>
                <a:cs typeface="Tahoma" panose="020B0604030504040204" pitchFamily="34" charset="0"/>
              </a:rPr>
              <a:t>The </a:t>
            </a:r>
            <a:r>
              <a:rPr lang="en-GB" sz="2000" dirty="0">
                <a:latin typeface="Tahoma" panose="020B0604030504040204" pitchFamily="34" charset="0"/>
                <a:ea typeface="Tahoma" panose="020B0604030504040204" pitchFamily="34" charset="0"/>
                <a:cs typeface="Tahoma" panose="020B0604030504040204" pitchFamily="34" charset="0"/>
              </a:rPr>
              <a:t>importance of calligraphy stemmed from the Muslim belief that the Qur'an is the literal word of Allah. Arabic script is written and read from right to left. </a:t>
            </a:r>
            <a:r>
              <a:rPr lang="en-GB" sz="2000" dirty="0" smtClean="0">
                <a:latin typeface="Tahoma" panose="020B0604030504040204" pitchFamily="34" charset="0"/>
                <a:ea typeface="Tahoma" panose="020B0604030504040204" pitchFamily="34" charset="0"/>
                <a:cs typeface="Tahoma" panose="020B0604030504040204" pitchFamily="34" charset="0"/>
              </a:rPr>
              <a:t>Schools </a:t>
            </a:r>
            <a:r>
              <a:rPr lang="en-GB" sz="2000" dirty="0">
                <a:latin typeface="Tahoma" panose="020B0604030504040204" pitchFamily="34" charset="0"/>
                <a:ea typeface="Tahoma" panose="020B0604030504040204" pitchFamily="34" charset="0"/>
                <a:cs typeface="Tahoma" panose="020B0604030504040204" pitchFamily="34" charset="0"/>
              </a:rPr>
              <a:t>of calligraphy were established throughout the Islamic world, and both men and women became accomplished and famous scribes. </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As </a:t>
            </a:r>
            <a:r>
              <a:rPr lang="en-GB" sz="2000" dirty="0">
                <a:latin typeface="Tahoma" panose="020B0604030504040204" pitchFamily="34" charset="0"/>
                <a:ea typeface="Tahoma" panose="020B0604030504040204" pitchFamily="34" charset="0"/>
                <a:cs typeface="Tahoma" panose="020B0604030504040204" pitchFamily="34" charset="0"/>
              </a:rPr>
              <a:t>schools of calligraphy were </a:t>
            </a:r>
            <a:r>
              <a:rPr lang="en-GB" sz="2000" dirty="0" smtClean="0">
                <a:latin typeface="Tahoma" panose="020B0604030504040204" pitchFamily="34" charset="0"/>
                <a:ea typeface="Tahoma" panose="020B0604030504040204" pitchFamily="34" charset="0"/>
                <a:cs typeface="Tahoma" panose="020B0604030504040204" pitchFamily="34" charset="0"/>
              </a:rPr>
              <a:t>established, different </a:t>
            </a:r>
            <a:r>
              <a:rPr lang="en-GB" sz="2000" dirty="0">
                <a:latin typeface="Tahoma" panose="020B0604030504040204" pitchFamily="34" charset="0"/>
                <a:ea typeface="Tahoma" panose="020B0604030504040204" pitchFamily="34" charset="0"/>
                <a:cs typeface="Tahoma" panose="020B0604030504040204" pitchFamily="34" charset="0"/>
              </a:rPr>
              <a:t>styles of writing emerged. The two oldest styles were </a:t>
            </a:r>
            <a:r>
              <a:rPr lang="en-GB" sz="2000" i="1" dirty="0" err="1">
                <a:latin typeface="Tahoma" panose="020B0604030504040204" pitchFamily="34" charset="0"/>
                <a:ea typeface="Tahoma" panose="020B0604030504040204" pitchFamily="34" charset="0"/>
                <a:cs typeface="Tahoma" panose="020B0604030504040204" pitchFamily="34" charset="0"/>
              </a:rPr>
              <a:t>kufic</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 named after the town of </a:t>
            </a:r>
            <a:r>
              <a:rPr lang="en-GB" sz="2000" dirty="0" err="1">
                <a:latin typeface="Tahoma" panose="020B0604030504040204" pitchFamily="34" charset="0"/>
                <a:ea typeface="Tahoma" panose="020B0604030504040204" pitchFamily="34" charset="0"/>
                <a:cs typeface="Tahoma" panose="020B0604030504040204" pitchFamily="34" charset="0"/>
              </a:rPr>
              <a:t>Kufa</a:t>
            </a:r>
            <a:r>
              <a:rPr lang="en-GB" sz="2000" dirty="0">
                <a:latin typeface="Tahoma" panose="020B0604030504040204" pitchFamily="34" charset="0"/>
                <a:ea typeface="Tahoma" panose="020B0604030504040204" pitchFamily="34" charset="0"/>
                <a:cs typeface="Tahoma" panose="020B0604030504040204" pitchFamily="34" charset="0"/>
              </a:rPr>
              <a:t>, which was an early centre of </a:t>
            </a:r>
            <a:r>
              <a:rPr lang="en-GB" sz="2000" dirty="0" smtClean="0">
                <a:latin typeface="Tahoma" panose="020B0604030504040204" pitchFamily="34" charset="0"/>
                <a:ea typeface="Tahoma" panose="020B0604030504040204" pitchFamily="34" charset="0"/>
                <a:cs typeface="Tahoma" panose="020B0604030504040204" pitchFamily="34" charset="0"/>
              </a:rPr>
              <a:t>calligraphy, and </a:t>
            </a:r>
            <a:r>
              <a:rPr lang="en-GB" sz="2000" i="1" dirty="0" err="1">
                <a:latin typeface="Tahoma" panose="020B0604030504040204" pitchFamily="34" charset="0"/>
                <a:ea typeface="Tahoma" panose="020B0604030504040204" pitchFamily="34" charset="0"/>
                <a:cs typeface="Tahoma" panose="020B0604030504040204" pitchFamily="34" charset="0"/>
              </a:rPr>
              <a:t>naskhi</a:t>
            </a:r>
            <a:r>
              <a:rPr lang="en-GB" sz="2000" i="1" dirty="0">
                <a:latin typeface="Tahoma" panose="020B0604030504040204" pitchFamily="34" charset="0"/>
                <a:ea typeface="Tahoma" panose="020B0604030504040204" pitchFamily="34" charset="0"/>
                <a:cs typeface="Tahoma" panose="020B0604030504040204" pitchFamily="34" charset="0"/>
              </a:rPr>
              <a:t>. Kufic </a:t>
            </a:r>
            <a:r>
              <a:rPr lang="en-GB" sz="2000" dirty="0">
                <a:latin typeface="Tahoma" panose="020B0604030504040204" pitchFamily="34" charset="0"/>
                <a:ea typeface="Tahoma" panose="020B0604030504040204" pitchFamily="34" charset="0"/>
                <a:cs typeface="Tahoma" panose="020B0604030504040204" pitchFamily="34" charset="0"/>
              </a:rPr>
              <a:t>was an angular script, well-suited to surface decoration in stone and mosaic. It was also used for early Qur'ans. </a:t>
            </a:r>
            <a:r>
              <a:rPr lang="en-GB" sz="2000" i="1" dirty="0" err="1">
                <a:latin typeface="Tahoma" panose="020B0604030504040204" pitchFamily="34" charset="0"/>
                <a:ea typeface="Tahoma" panose="020B0604030504040204" pitchFamily="34" charset="0"/>
                <a:cs typeface="Tahoma" panose="020B0604030504040204" pitchFamily="34" charset="0"/>
              </a:rPr>
              <a:t>Naskhi</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was a more flowing style, used also for secular writing.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02706" y="391199"/>
            <a:ext cx="2571520" cy="5414065"/>
          </a:xfrm>
          <a:prstGeom prst="rect">
            <a:avLst/>
          </a:prstGeom>
        </p:spPr>
      </p:pic>
    </p:spTree>
    <p:extLst>
      <p:ext uri="{BB962C8B-B14F-4D97-AF65-F5344CB8AC3E}">
        <p14:creationId xmlns:p14="http://schemas.microsoft.com/office/powerpoint/2010/main" val="1050450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238048" y="188640"/>
            <a:ext cx="7949288" cy="4924425"/>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Libraries, books and paper </a:t>
            </a:r>
            <a:r>
              <a:rPr lang="en-GB" sz="2400" b="1" dirty="0" smtClean="0">
                <a:latin typeface="Tahoma" panose="020B0604030504040204" pitchFamily="34" charset="0"/>
                <a:ea typeface="Tahoma" panose="020B0604030504040204" pitchFamily="34" charset="0"/>
                <a:cs typeface="Tahoma" panose="020B0604030504040204" pitchFamily="34" charset="0"/>
              </a:rPr>
              <a:t>- calligraphy  and art</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Arabic </a:t>
            </a:r>
            <a:r>
              <a:rPr lang="en-GB" sz="2000" dirty="0">
                <a:latin typeface="Tahoma" panose="020B0604030504040204" pitchFamily="34" charset="0"/>
                <a:ea typeface="Tahoma" panose="020B0604030504040204" pitchFamily="34" charset="0"/>
                <a:cs typeface="Tahoma" panose="020B0604030504040204" pitchFamily="34" charset="0"/>
              </a:rPr>
              <a:t>script </a:t>
            </a:r>
            <a:r>
              <a:rPr lang="en-GB" sz="2000" dirty="0" smtClean="0">
                <a:latin typeface="Tahoma" panose="020B0604030504040204" pitchFamily="34" charset="0"/>
                <a:ea typeface="Tahoma" panose="020B0604030504040204" pitchFamily="34" charset="0"/>
                <a:cs typeface="Tahoma" panose="020B0604030504040204" pitchFamily="34" charset="0"/>
              </a:rPr>
              <a:t>became the most popular form in </a:t>
            </a:r>
            <a:r>
              <a:rPr lang="en-GB" sz="2000" dirty="0">
                <a:latin typeface="Tahoma" panose="020B0604030504040204" pitchFamily="34" charset="0"/>
                <a:ea typeface="Tahoma" panose="020B0604030504040204" pitchFamily="34" charset="0"/>
                <a:cs typeface="Tahoma" panose="020B0604030504040204" pitchFamily="34" charset="0"/>
              </a:rPr>
              <a:t>I</a:t>
            </a:r>
            <a:r>
              <a:rPr lang="en-GB" sz="2000" dirty="0" smtClean="0">
                <a:latin typeface="Tahoma" panose="020B0604030504040204" pitchFamily="34" charset="0"/>
                <a:ea typeface="Tahoma" panose="020B0604030504040204" pitchFamily="34" charset="0"/>
                <a:cs typeface="Tahoma" panose="020B0604030504040204" pitchFamily="34" charset="0"/>
              </a:rPr>
              <a:t>slamic art. Images or statues of people were not popular as Muhammad, preached against worshipping idols. The picture is of the Dome of the Rock mosque in Jerusalem. This is one of the most important sites for Muslims as it is built over the rock from where Muslims believe Muhammad ascended to heaven.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Islamic script is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used to decorate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the building.</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Tile work and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mosaics are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another form of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art often seen in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Islamic buildings.</a:t>
            </a:r>
            <a:endParaRPr lang="en-GB" sz="2000"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1114" y="2420888"/>
            <a:ext cx="5746222" cy="4041248"/>
          </a:xfrm>
          <a:prstGeom prst="rect">
            <a:avLst/>
          </a:prstGeom>
        </p:spPr>
      </p:pic>
    </p:spTree>
    <p:extLst>
      <p:ext uri="{BB962C8B-B14F-4D97-AF65-F5344CB8AC3E}">
        <p14:creationId xmlns:p14="http://schemas.microsoft.com/office/powerpoint/2010/main" val="4266797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359764" y="332656"/>
            <a:ext cx="7560840" cy="6294031"/>
          </a:xfrm>
          <a:prstGeom prst="rect">
            <a:avLst/>
          </a:prstGeom>
          <a:noFill/>
        </p:spPr>
        <p:txBody>
          <a:bodyPr wrap="square" rtlCol="0">
            <a:spAutoFit/>
          </a:bodyPr>
          <a:lstStyle/>
          <a:p>
            <a:pPr>
              <a:spcAft>
                <a:spcPts val="600"/>
              </a:spcAft>
            </a:pPr>
            <a:r>
              <a:rPr lang="en-GB" sz="2800" b="1" dirty="0">
                <a:latin typeface="Tahoma" panose="020B0604030504040204" pitchFamily="34" charset="0"/>
                <a:ea typeface="Tahoma" panose="020B0604030504040204" pitchFamily="34" charset="0"/>
                <a:cs typeface="Tahoma" panose="020B0604030504040204" pitchFamily="34" charset="0"/>
              </a:rPr>
              <a:t>S</a:t>
            </a:r>
            <a:r>
              <a:rPr lang="en-GB" sz="2800" b="1" dirty="0" smtClean="0">
                <a:latin typeface="Tahoma" panose="020B0604030504040204" pitchFamily="34" charset="0"/>
                <a:ea typeface="Tahoma" panose="020B0604030504040204" pitchFamily="34" charset="0"/>
                <a:cs typeface="Tahoma" panose="020B0604030504040204" pitchFamily="34" charset="0"/>
              </a:rPr>
              <a:t>cience</a:t>
            </a:r>
            <a:endParaRPr lang="en-GB" sz="28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400" dirty="0">
                <a:latin typeface="Tahoma" panose="020B0604030504040204" pitchFamily="34" charset="0"/>
                <a:ea typeface="Tahoma" panose="020B0604030504040204" pitchFamily="34" charset="0"/>
                <a:cs typeface="Tahoma" panose="020B0604030504040204" pitchFamily="34" charset="0"/>
              </a:rPr>
              <a:t>Muslim scientists were far ahead of others in Europe at this time. </a:t>
            </a:r>
            <a:r>
              <a:rPr lang="en-GB" sz="2400" dirty="0" smtClean="0">
                <a:latin typeface="Tahoma" panose="020B0604030504040204" pitchFamily="34" charset="0"/>
                <a:ea typeface="Tahoma" panose="020B0604030504040204" pitchFamily="34" charset="0"/>
                <a:cs typeface="Tahoma" panose="020B0604030504040204" pitchFamily="34" charset="0"/>
              </a:rPr>
              <a:t>Some </a:t>
            </a:r>
            <a:r>
              <a:rPr lang="en-GB" sz="2400" dirty="0">
                <a:latin typeface="Tahoma" panose="020B0604030504040204" pitchFamily="34" charset="0"/>
                <a:ea typeface="Tahoma" panose="020B0604030504040204" pitchFamily="34" charset="0"/>
                <a:cs typeface="Tahoma" panose="020B0604030504040204" pitchFamily="34" charset="0"/>
              </a:rPr>
              <a:t>of </a:t>
            </a:r>
            <a:r>
              <a:rPr lang="en-GB" sz="2400" dirty="0" smtClean="0">
                <a:latin typeface="Tahoma" panose="020B0604030504040204" pitchFamily="34" charset="0"/>
                <a:ea typeface="Tahoma" panose="020B0604030504040204" pitchFamily="34" charset="0"/>
                <a:cs typeface="Tahoma" panose="020B0604030504040204" pitchFamily="34" charset="0"/>
              </a:rPr>
              <a:t>their knowledge came </a:t>
            </a:r>
            <a:r>
              <a:rPr lang="en-GB" sz="2400" dirty="0">
                <a:latin typeface="Tahoma" panose="020B0604030504040204" pitchFamily="34" charset="0"/>
                <a:ea typeface="Tahoma" panose="020B0604030504040204" pitchFamily="34" charset="0"/>
                <a:cs typeface="Tahoma" panose="020B0604030504040204" pitchFamily="34" charset="0"/>
              </a:rPr>
              <a:t>from China and India. Some came from </a:t>
            </a:r>
            <a:r>
              <a:rPr lang="en-GB" sz="2400" dirty="0" smtClean="0">
                <a:latin typeface="Tahoma" panose="020B0604030504040204" pitchFamily="34" charset="0"/>
                <a:ea typeface="Tahoma" panose="020B0604030504040204" pitchFamily="34" charset="0"/>
                <a:cs typeface="Tahoma" panose="020B0604030504040204" pitchFamily="34" charset="0"/>
              </a:rPr>
              <a:t>translating and studying the </a:t>
            </a:r>
            <a:r>
              <a:rPr lang="en-GB" sz="2400" dirty="0">
                <a:latin typeface="Tahoma" panose="020B0604030504040204" pitchFamily="34" charset="0"/>
                <a:ea typeface="Tahoma" panose="020B0604030504040204" pitchFamily="34" charset="0"/>
                <a:cs typeface="Tahoma" panose="020B0604030504040204" pitchFamily="34" charset="0"/>
              </a:rPr>
              <a:t>writings of Greek and </a:t>
            </a:r>
            <a:r>
              <a:rPr lang="en-GB" sz="2400" dirty="0" smtClean="0">
                <a:latin typeface="Tahoma" panose="020B0604030504040204" pitchFamily="34" charset="0"/>
                <a:ea typeface="Tahoma" panose="020B0604030504040204" pitchFamily="34" charset="0"/>
                <a:cs typeface="Tahoma" panose="020B0604030504040204" pitchFamily="34" charset="0"/>
              </a:rPr>
              <a:t>Roman scientists, such as </a:t>
            </a:r>
            <a:r>
              <a:rPr lang="en-GB" sz="2400" dirty="0" err="1" smtClean="0">
                <a:latin typeface="Tahoma" panose="020B0604030504040204" pitchFamily="34" charset="0"/>
                <a:ea typeface="Tahoma" panose="020B0604030504040204" pitchFamily="34" charset="0"/>
                <a:cs typeface="Tahoma" panose="020B0604030504040204" pitchFamily="34" charset="0"/>
              </a:rPr>
              <a:t>Ptolomy</a:t>
            </a:r>
            <a:r>
              <a:rPr lang="en-GB" sz="2400" dirty="0" smtClean="0">
                <a:latin typeface="Tahoma" panose="020B0604030504040204" pitchFamily="34" charset="0"/>
                <a:ea typeface="Tahoma" panose="020B0604030504040204" pitchFamily="34" charset="0"/>
                <a:cs typeface="Tahoma" panose="020B0604030504040204" pitchFamily="34" charset="0"/>
              </a:rPr>
              <a:t>. </a:t>
            </a: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Although much of their science built on what </a:t>
            </a:r>
            <a:r>
              <a:rPr lang="en-GB" sz="2400" dirty="0">
                <a:latin typeface="Tahoma" panose="020B0604030504040204" pitchFamily="34" charset="0"/>
                <a:ea typeface="Tahoma" panose="020B0604030504040204" pitchFamily="34" charset="0"/>
                <a:cs typeface="Tahoma" panose="020B0604030504040204" pitchFamily="34" charset="0"/>
              </a:rPr>
              <a:t>had been found out </a:t>
            </a:r>
            <a:r>
              <a:rPr lang="en-GB" sz="2400" dirty="0" smtClean="0">
                <a:latin typeface="Tahoma" panose="020B0604030504040204" pitchFamily="34" charset="0"/>
                <a:ea typeface="Tahoma" panose="020B0604030504040204" pitchFamily="34" charset="0"/>
                <a:cs typeface="Tahoma" panose="020B0604030504040204" pitchFamily="34" charset="0"/>
              </a:rPr>
              <a:t>before, in many cases they extended that knowledge or developed completely new ideas</a:t>
            </a:r>
            <a:r>
              <a:rPr lang="en-GB" sz="2400" dirty="0">
                <a:latin typeface="Tahoma" panose="020B0604030504040204" pitchFamily="34" charset="0"/>
                <a:ea typeface="Tahoma" panose="020B0604030504040204" pitchFamily="34" charset="0"/>
                <a:cs typeface="Tahoma" panose="020B0604030504040204" pitchFamily="34" charset="0"/>
              </a:rPr>
              <a:t>.</a:t>
            </a:r>
            <a:r>
              <a:rPr lang="en-GB" sz="2400" dirty="0" smtClean="0">
                <a:latin typeface="Tahoma" panose="020B0604030504040204" pitchFamily="34" charset="0"/>
                <a:ea typeface="Tahoma" panose="020B0604030504040204" pitchFamily="34" charset="0"/>
                <a:cs typeface="Tahoma" panose="020B0604030504040204" pitchFamily="34" charset="0"/>
              </a:rPr>
              <a:t> </a:t>
            </a: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Late in the eleventh century, books by </a:t>
            </a:r>
            <a:r>
              <a:rPr lang="en-GB" sz="2400" dirty="0">
                <a:latin typeface="Tahoma" panose="020B0604030504040204" pitchFamily="34" charset="0"/>
                <a:ea typeface="Tahoma" panose="020B0604030504040204" pitchFamily="34" charset="0"/>
                <a:cs typeface="Tahoma" panose="020B0604030504040204" pitchFamily="34" charset="0"/>
              </a:rPr>
              <a:t>I</a:t>
            </a:r>
            <a:r>
              <a:rPr lang="en-GB" sz="2400" dirty="0" smtClean="0">
                <a:latin typeface="Tahoma" panose="020B0604030504040204" pitchFamily="34" charset="0"/>
                <a:ea typeface="Tahoma" panose="020B0604030504040204" pitchFamily="34" charset="0"/>
                <a:cs typeface="Tahoma" panose="020B0604030504040204" pitchFamily="34" charset="0"/>
              </a:rPr>
              <a:t>slamic scholars began to be translated </a:t>
            </a:r>
            <a:r>
              <a:rPr lang="en-GB" sz="2400" dirty="0">
                <a:latin typeface="Tahoma" panose="020B0604030504040204" pitchFamily="34" charset="0"/>
                <a:ea typeface="Tahoma" panose="020B0604030504040204" pitchFamily="34" charset="0"/>
                <a:cs typeface="Tahoma" panose="020B0604030504040204" pitchFamily="34" charset="0"/>
              </a:rPr>
              <a:t>from Arabic </a:t>
            </a:r>
            <a:r>
              <a:rPr lang="en-GB" sz="2400" dirty="0" smtClean="0">
                <a:latin typeface="Tahoma" panose="020B0604030504040204" pitchFamily="34" charset="0"/>
                <a:ea typeface="Tahoma" panose="020B0604030504040204" pitchFamily="34" charset="0"/>
                <a:cs typeface="Tahoma" panose="020B0604030504040204" pitchFamily="34" charset="0"/>
              </a:rPr>
              <a:t>into </a:t>
            </a:r>
            <a:r>
              <a:rPr lang="en-GB" sz="2400" dirty="0">
                <a:latin typeface="Tahoma" panose="020B0604030504040204" pitchFamily="34" charset="0"/>
                <a:ea typeface="Tahoma" panose="020B0604030504040204" pitchFamily="34" charset="0"/>
                <a:cs typeface="Tahoma" panose="020B0604030504040204" pitchFamily="34" charset="0"/>
              </a:rPr>
              <a:t>Latin </a:t>
            </a:r>
            <a:r>
              <a:rPr lang="en-GB" sz="2400" dirty="0" smtClean="0">
                <a:latin typeface="Tahoma" panose="020B0604030504040204" pitchFamily="34" charset="0"/>
                <a:ea typeface="Tahoma" panose="020B0604030504040204" pitchFamily="34" charset="0"/>
                <a:cs typeface="Tahoma" panose="020B0604030504040204" pitchFamily="34" charset="0"/>
              </a:rPr>
              <a:t>by Christian Europeans. Arabic versions of writings by classical philosophers and scholars (Greek </a:t>
            </a:r>
            <a:r>
              <a:rPr lang="en-GB" sz="2400" dirty="0">
                <a:latin typeface="Tahoma" panose="020B0604030504040204" pitchFamily="34" charset="0"/>
                <a:ea typeface="Tahoma" panose="020B0604030504040204" pitchFamily="34" charset="0"/>
                <a:cs typeface="Tahoma" panose="020B0604030504040204" pitchFamily="34" charset="0"/>
              </a:rPr>
              <a:t>and </a:t>
            </a:r>
            <a:r>
              <a:rPr lang="en-GB" sz="2400" dirty="0" smtClean="0">
                <a:latin typeface="Tahoma" panose="020B0604030504040204" pitchFamily="34" charset="0"/>
                <a:ea typeface="Tahoma" panose="020B0604030504040204" pitchFamily="34" charset="0"/>
                <a:cs typeface="Tahoma" panose="020B0604030504040204" pitchFamily="34" charset="0"/>
              </a:rPr>
              <a:t>Roman) started to filter into Christian </a:t>
            </a:r>
            <a:r>
              <a:rPr lang="en-GB" sz="2400" dirty="0">
                <a:latin typeface="Tahoma" panose="020B0604030504040204" pitchFamily="34" charset="0"/>
                <a:ea typeface="Tahoma" panose="020B0604030504040204" pitchFamily="34" charset="0"/>
                <a:cs typeface="Tahoma" panose="020B0604030504040204" pitchFamily="34" charset="0"/>
              </a:rPr>
              <a:t>Europe in the same way </a:t>
            </a:r>
            <a:r>
              <a:rPr lang="en-GB" sz="2400" dirty="0" smtClean="0">
                <a:latin typeface="Tahoma" panose="020B0604030504040204" pitchFamily="34" charset="0"/>
                <a:ea typeface="Tahoma" panose="020B0604030504040204" pitchFamily="34" charset="0"/>
                <a:cs typeface="Tahoma" panose="020B0604030504040204" pitchFamily="34" charset="0"/>
              </a:rPr>
              <a:t>and at </a:t>
            </a:r>
            <a:r>
              <a:rPr lang="en-GB" sz="2400" dirty="0">
                <a:latin typeface="Tahoma" panose="020B0604030504040204" pitchFamily="34" charset="0"/>
                <a:ea typeface="Tahoma" panose="020B0604030504040204" pitchFamily="34" charset="0"/>
                <a:cs typeface="Tahoma" panose="020B0604030504040204" pitchFamily="34" charset="0"/>
              </a:rPr>
              <a:t>the same time. </a:t>
            </a:r>
            <a:r>
              <a:rPr lang="en-GB" sz="2400" dirty="0" smtClean="0">
                <a:latin typeface="Tahoma" panose="020B0604030504040204" pitchFamily="34" charset="0"/>
                <a:ea typeface="Tahoma" panose="020B0604030504040204" pitchFamily="34" charset="0"/>
                <a:cs typeface="Tahoma" panose="020B0604030504040204" pitchFamily="34" charset="0"/>
              </a:rPr>
              <a:t>Some of these would have been books on science.</a:t>
            </a:r>
          </a:p>
        </p:txBody>
      </p:sp>
    </p:spTree>
    <p:extLst>
      <p:ext uri="{BB962C8B-B14F-4D97-AF65-F5344CB8AC3E}">
        <p14:creationId xmlns:p14="http://schemas.microsoft.com/office/powerpoint/2010/main" val="1500975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37308" y="404664"/>
            <a:ext cx="8036918" cy="6109365"/>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 astronomy 1</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Astronomy, the study of the sun, moon and stars, was particularly important for Muslims as it allowed them to follow their faith correctly. Astronomical observations allowed them to </a:t>
            </a:r>
            <a:r>
              <a:rPr lang="en-GB" sz="2200" dirty="0">
                <a:latin typeface="Tahoma" panose="020B0604030504040204" pitchFamily="34" charset="0"/>
                <a:ea typeface="Tahoma" panose="020B0604030504040204" pitchFamily="34" charset="0"/>
                <a:cs typeface="Tahoma" panose="020B0604030504040204" pitchFamily="34" charset="0"/>
              </a:rPr>
              <a:t>produced </a:t>
            </a:r>
            <a:r>
              <a:rPr lang="en-GB" sz="2200" dirty="0" smtClean="0">
                <a:latin typeface="Tahoma" panose="020B0604030504040204" pitchFamily="34" charset="0"/>
                <a:ea typeface="Tahoma" panose="020B0604030504040204" pitchFamily="34" charset="0"/>
                <a:cs typeface="Tahoma" panose="020B0604030504040204" pitchFamily="34" charset="0"/>
              </a:rPr>
              <a:t>tables </a:t>
            </a:r>
            <a:r>
              <a:rPr lang="en-GB" sz="2200" dirty="0">
                <a:latin typeface="Tahoma" panose="020B0604030504040204" pitchFamily="34" charset="0"/>
                <a:ea typeface="Tahoma" panose="020B0604030504040204" pitchFamily="34" charset="0"/>
                <a:cs typeface="Tahoma" panose="020B0604030504040204" pitchFamily="34" charset="0"/>
              </a:rPr>
              <a:t>which </a:t>
            </a:r>
            <a:r>
              <a:rPr lang="en-GB" sz="2200" dirty="0" smtClean="0">
                <a:latin typeface="Tahoma" panose="020B0604030504040204" pitchFamily="34" charset="0"/>
                <a:ea typeface="Tahoma" panose="020B0604030504040204" pitchFamily="34" charset="0"/>
                <a:cs typeface="Tahoma" panose="020B0604030504040204" pitchFamily="34" charset="0"/>
              </a:rPr>
              <a:t>could be used to </a:t>
            </a:r>
            <a:r>
              <a:rPr lang="en-GB" sz="2200" dirty="0">
                <a:latin typeface="Tahoma" panose="020B0604030504040204" pitchFamily="34" charset="0"/>
                <a:ea typeface="Tahoma" panose="020B0604030504040204" pitchFamily="34" charset="0"/>
                <a:cs typeface="Tahoma" panose="020B0604030504040204" pitchFamily="34" charset="0"/>
              </a:rPr>
              <a:t>calculate the positions of the planets, eclipses, phases of the moon and calendars. </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This meant they could accurately determine the times for daily prayers throughout the year. Prayer times are dawn, midday, afternoon, sunset and evening, so careful observations of sunrises </a:t>
            </a:r>
            <a:r>
              <a:rPr lang="en-GB" sz="2200" dirty="0" err="1" smtClean="0">
                <a:latin typeface="Tahoma" panose="020B0604030504040204" pitchFamily="34" charset="0"/>
                <a:ea typeface="Tahoma" panose="020B0604030504040204" pitchFamily="34" charset="0"/>
                <a:cs typeface="Tahoma" panose="020B0604030504040204" pitchFamily="34" charset="0"/>
              </a:rPr>
              <a:t>etc</a:t>
            </a:r>
            <a:r>
              <a:rPr lang="en-GB" sz="2200" dirty="0" smtClean="0">
                <a:latin typeface="Tahoma" panose="020B0604030504040204" pitchFamily="34" charset="0"/>
                <a:ea typeface="Tahoma" panose="020B0604030504040204" pitchFamily="34" charset="0"/>
                <a:cs typeface="Tahoma" panose="020B0604030504040204" pitchFamily="34" charset="0"/>
              </a:rPr>
              <a:t> could be used to show at what time these would happen in different parts of the Muslim world.</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Secondly all </a:t>
            </a:r>
            <a:r>
              <a:rPr lang="en-GB" sz="2200" dirty="0">
                <a:latin typeface="Tahoma" panose="020B0604030504040204" pitchFamily="34" charset="0"/>
                <a:ea typeface="Tahoma" panose="020B0604030504040204" pitchFamily="34" charset="0"/>
                <a:cs typeface="Tahoma" panose="020B0604030504040204" pitchFamily="34" charset="0"/>
              </a:rPr>
              <a:t>M</a:t>
            </a:r>
            <a:r>
              <a:rPr lang="en-GB" sz="2200" dirty="0" smtClean="0">
                <a:latin typeface="Tahoma" panose="020B0604030504040204" pitchFamily="34" charset="0"/>
                <a:ea typeface="Tahoma" panose="020B0604030504040204" pitchFamily="34" charset="0"/>
                <a:cs typeface="Tahoma" panose="020B0604030504040204" pitchFamily="34" charset="0"/>
              </a:rPr>
              <a:t>uslims needed to know where Mecca was from wherever they might be and this could be determined by observing the moon and the sun. Finally, the Muslim calendar is based on the phases and position of the moon. So access to tables detailing these could show when, for example, the holy month of Ramadan fell.</a:t>
            </a:r>
          </a:p>
        </p:txBody>
      </p:sp>
    </p:spTree>
    <p:extLst>
      <p:ext uri="{BB962C8B-B14F-4D97-AF65-F5344CB8AC3E}">
        <p14:creationId xmlns:p14="http://schemas.microsoft.com/office/powerpoint/2010/main" val="3738771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40894" y="188640"/>
            <a:ext cx="8036918" cy="6232475"/>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–astronomy 2</a:t>
            </a: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Early </a:t>
            </a:r>
            <a:r>
              <a:rPr lang="en-GB" sz="2400" dirty="0">
                <a:latin typeface="Tahoma" panose="020B0604030504040204" pitchFamily="34" charset="0"/>
                <a:ea typeface="Tahoma" panose="020B0604030504040204" pitchFamily="34" charset="0"/>
                <a:cs typeface="Tahoma" panose="020B0604030504040204" pitchFamily="34" charset="0"/>
              </a:rPr>
              <a:t>Islamic astronomers </a:t>
            </a:r>
            <a:r>
              <a:rPr lang="en-GB" sz="2400" dirty="0" smtClean="0">
                <a:latin typeface="Tahoma" panose="020B0604030504040204" pitchFamily="34" charset="0"/>
                <a:ea typeface="Tahoma" panose="020B0604030504040204" pitchFamily="34" charset="0"/>
                <a:cs typeface="Tahoma" panose="020B0604030504040204" pitchFamily="34" charset="0"/>
              </a:rPr>
              <a:t>used ancient </a:t>
            </a:r>
            <a:r>
              <a:rPr lang="en-GB" sz="2400" dirty="0">
                <a:latin typeface="Tahoma" panose="020B0604030504040204" pitchFamily="34" charset="0"/>
                <a:ea typeface="Tahoma" panose="020B0604030504040204" pitchFamily="34" charset="0"/>
                <a:cs typeface="Tahoma" panose="020B0604030504040204" pitchFamily="34" charset="0"/>
              </a:rPr>
              <a:t>Greek </a:t>
            </a:r>
            <a:r>
              <a:rPr lang="en-GB" sz="2400" dirty="0" smtClean="0">
                <a:latin typeface="Tahoma" panose="020B0604030504040204" pitchFamily="34" charset="0"/>
                <a:ea typeface="Tahoma" panose="020B0604030504040204" pitchFamily="34" charset="0"/>
                <a:cs typeface="Tahoma" panose="020B0604030504040204" pitchFamily="34" charset="0"/>
              </a:rPr>
              <a:t>works, such as </a:t>
            </a:r>
            <a:r>
              <a:rPr lang="en-GB" sz="2400" dirty="0" err="1" smtClean="0">
                <a:latin typeface="Tahoma" panose="020B0604030504040204" pitchFamily="34" charset="0"/>
                <a:ea typeface="Tahoma" panose="020B0604030504040204" pitchFamily="34" charset="0"/>
                <a:cs typeface="Tahoma" panose="020B0604030504040204" pitchFamily="34" charset="0"/>
              </a:rPr>
              <a:t>Ptolomy’s</a:t>
            </a:r>
            <a:r>
              <a:rPr lang="en-GB" sz="2400" dirty="0" smtClean="0">
                <a:latin typeface="Tahoma" panose="020B0604030504040204" pitchFamily="34" charset="0"/>
                <a:ea typeface="Tahoma" panose="020B0604030504040204" pitchFamily="34" charset="0"/>
                <a:cs typeface="Tahoma" panose="020B0604030504040204" pitchFamily="34" charset="0"/>
              </a:rPr>
              <a:t>, but also went further by </a:t>
            </a:r>
            <a:r>
              <a:rPr lang="en-GB" sz="2400" dirty="0">
                <a:latin typeface="Tahoma" panose="020B0604030504040204" pitchFamily="34" charset="0"/>
                <a:ea typeface="Tahoma" panose="020B0604030504040204" pitchFamily="34" charset="0"/>
                <a:cs typeface="Tahoma" panose="020B0604030504040204" pitchFamily="34" charset="0"/>
              </a:rPr>
              <a:t>careful, long-term observation and measurement of the objects in the sky.</a:t>
            </a:r>
            <a:r>
              <a:rPr lang="en-GB" sz="2400" dirty="0"/>
              <a:t> </a:t>
            </a:r>
            <a:r>
              <a:rPr lang="en-GB" sz="2400" dirty="0" smtClean="0">
                <a:latin typeface="Tahoma" panose="020B0604030504040204" pitchFamily="34" charset="0"/>
                <a:ea typeface="Tahoma" panose="020B0604030504040204" pitchFamily="34" charset="0"/>
                <a:cs typeface="Tahoma" panose="020B0604030504040204" pitchFamily="34" charset="0"/>
              </a:rPr>
              <a:t>The </a:t>
            </a:r>
            <a:r>
              <a:rPr lang="en-GB" sz="2400" dirty="0">
                <a:latin typeface="Tahoma" panose="020B0604030504040204" pitchFamily="34" charset="0"/>
                <a:ea typeface="Tahoma" panose="020B0604030504040204" pitchFamily="34" charset="0"/>
                <a:cs typeface="Tahoma" panose="020B0604030504040204" pitchFamily="34" charset="0"/>
              </a:rPr>
              <a:t>Caliph Al-</a:t>
            </a:r>
            <a:r>
              <a:rPr lang="en-GB" sz="2400" dirty="0" err="1">
                <a:latin typeface="Tahoma" panose="020B0604030504040204" pitchFamily="34" charset="0"/>
                <a:ea typeface="Tahoma" panose="020B0604030504040204" pitchFamily="34" charset="0"/>
                <a:cs typeface="Tahoma" panose="020B0604030504040204" pitchFamily="34" charset="0"/>
              </a:rPr>
              <a:t>Ma’mum</a:t>
            </a:r>
            <a:r>
              <a:rPr lang="en-GB" sz="2400" dirty="0">
                <a:latin typeface="Tahoma" panose="020B0604030504040204" pitchFamily="34" charset="0"/>
                <a:ea typeface="Tahoma" panose="020B0604030504040204" pitchFamily="34" charset="0"/>
                <a:cs typeface="Tahoma" panose="020B0604030504040204" pitchFamily="34" charset="0"/>
              </a:rPr>
              <a:t> patronised astronomy and built </a:t>
            </a:r>
            <a:r>
              <a:rPr lang="en-GB" sz="2400" dirty="0" smtClean="0">
                <a:latin typeface="Tahoma" panose="020B0604030504040204" pitchFamily="34" charset="0"/>
                <a:ea typeface="Tahoma" panose="020B0604030504040204" pitchFamily="34" charset="0"/>
                <a:cs typeface="Tahoma" panose="020B0604030504040204" pitchFamily="34" charset="0"/>
              </a:rPr>
              <a:t>an observatory </a:t>
            </a:r>
            <a:r>
              <a:rPr lang="en-GB" sz="2400" dirty="0">
                <a:latin typeface="Tahoma" panose="020B0604030504040204" pitchFamily="34" charset="0"/>
                <a:ea typeface="Tahoma" panose="020B0604030504040204" pitchFamily="34" charset="0"/>
                <a:cs typeface="Tahoma" panose="020B0604030504040204" pitchFamily="34" charset="0"/>
              </a:rPr>
              <a:t>in </a:t>
            </a:r>
            <a:r>
              <a:rPr lang="en-GB" sz="2400" dirty="0" smtClean="0">
                <a:latin typeface="Tahoma" panose="020B0604030504040204" pitchFamily="34" charset="0"/>
                <a:ea typeface="Tahoma" panose="020B0604030504040204" pitchFamily="34" charset="0"/>
                <a:cs typeface="Tahoma" panose="020B0604030504040204" pitchFamily="34" charset="0"/>
              </a:rPr>
              <a:t>828, the first in the </a:t>
            </a:r>
            <a:r>
              <a:rPr lang="en-GB" sz="2400" dirty="0">
                <a:latin typeface="Tahoma" panose="020B0604030504040204" pitchFamily="34" charset="0"/>
                <a:ea typeface="Tahoma" panose="020B0604030504040204" pitchFamily="34" charset="0"/>
                <a:cs typeface="Tahoma" panose="020B0604030504040204" pitchFamily="34" charset="0"/>
              </a:rPr>
              <a:t>Muslim world (possibly in the whole world). </a:t>
            </a:r>
            <a:r>
              <a:rPr lang="en-GB" sz="2400" dirty="0" smtClean="0">
                <a:latin typeface="Tahoma" panose="020B0604030504040204" pitchFamily="34" charset="0"/>
                <a:ea typeface="Tahoma" panose="020B0604030504040204" pitchFamily="34" charset="0"/>
                <a:cs typeface="Tahoma" panose="020B0604030504040204" pitchFamily="34" charset="0"/>
              </a:rPr>
              <a:t>Another early observatory was built on </a:t>
            </a:r>
            <a:r>
              <a:rPr lang="en-GB" sz="2400" dirty="0">
                <a:latin typeface="Tahoma" panose="020B0604030504040204" pitchFamily="34" charset="0"/>
                <a:ea typeface="Tahoma" panose="020B0604030504040204" pitchFamily="34" charset="0"/>
                <a:cs typeface="Tahoma" panose="020B0604030504040204" pitchFamily="34" charset="0"/>
              </a:rPr>
              <a:t>Mount </a:t>
            </a:r>
            <a:r>
              <a:rPr lang="en-GB" sz="2400" dirty="0" err="1">
                <a:latin typeface="Tahoma" panose="020B0604030504040204" pitchFamily="34" charset="0"/>
                <a:ea typeface="Tahoma" panose="020B0604030504040204" pitchFamily="34" charset="0"/>
                <a:cs typeface="Tahoma" panose="020B0604030504040204" pitchFamily="34" charset="0"/>
              </a:rPr>
              <a:t>Qasiyum</a:t>
            </a:r>
            <a:r>
              <a:rPr lang="en-GB" sz="2400" dirty="0">
                <a:latin typeface="Tahoma" panose="020B0604030504040204" pitchFamily="34" charset="0"/>
                <a:ea typeface="Tahoma" panose="020B0604030504040204" pitchFamily="34" charset="0"/>
                <a:cs typeface="Tahoma" panose="020B0604030504040204" pitchFamily="34" charset="0"/>
              </a:rPr>
              <a:t> in Damascus. </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400" dirty="0" smtClean="0">
                <a:latin typeface="Tahoma" panose="020B0604030504040204" pitchFamily="34" charset="0"/>
                <a:ea typeface="Tahoma" panose="020B0604030504040204" pitchFamily="34" charset="0"/>
                <a:cs typeface="Tahoma" panose="020B0604030504040204" pitchFamily="34" charset="0"/>
              </a:rPr>
              <a:t>Islamic astronomers produced </a:t>
            </a:r>
            <a:r>
              <a:rPr lang="en-GB" sz="2400" dirty="0">
                <a:latin typeface="Tahoma" panose="020B0604030504040204" pitchFamily="34" charset="0"/>
                <a:ea typeface="Tahoma" panose="020B0604030504040204" pitchFamily="34" charset="0"/>
                <a:cs typeface="Tahoma" panose="020B0604030504040204" pitchFamily="34" charset="0"/>
              </a:rPr>
              <a:t>astronomical </a:t>
            </a:r>
            <a:r>
              <a:rPr lang="en-GB" sz="2400" dirty="0" smtClean="0">
                <a:latin typeface="Tahoma" panose="020B0604030504040204" pitchFamily="34" charset="0"/>
                <a:ea typeface="Tahoma" panose="020B0604030504040204" pitchFamily="34" charset="0"/>
                <a:cs typeface="Tahoma" panose="020B0604030504040204" pitchFamily="34" charset="0"/>
              </a:rPr>
              <a:t>tables</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which continued to be used well into the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15</a:t>
            </a:r>
            <a:r>
              <a:rPr lang="en-GB" sz="2400" baseline="30000" dirty="0" smtClean="0">
                <a:latin typeface="Tahoma" panose="020B0604030504040204" pitchFamily="34" charset="0"/>
                <a:ea typeface="Tahoma" panose="020B0604030504040204" pitchFamily="34" charset="0"/>
                <a:cs typeface="Tahoma" panose="020B0604030504040204" pitchFamily="34" charset="0"/>
              </a:rPr>
              <a:t>th</a:t>
            </a:r>
            <a:r>
              <a:rPr lang="en-GB" sz="2400" dirty="0" smtClean="0">
                <a:latin typeface="Tahoma" panose="020B0604030504040204" pitchFamily="34" charset="0"/>
                <a:ea typeface="Tahoma" panose="020B0604030504040204" pitchFamily="34" charset="0"/>
                <a:cs typeface="Tahoma" panose="020B0604030504040204" pitchFamily="34" charset="0"/>
              </a:rPr>
              <a:t> and 16</a:t>
            </a:r>
            <a:r>
              <a:rPr lang="en-GB" sz="2400" baseline="30000" dirty="0" smtClean="0">
                <a:latin typeface="Tahoma" panose="020B0604030504040204" pitchFamily="34" charset="0"/>
                <a:ea typeface="Tahoma" panose="020B0604030504040204" pitchFamily="34" charset="0"/>
                <a:cs typeface="Tahoma" panose="020B0604030504040204" pitchFamily="34" charset="0"/>
              </a:rPr>
              <a:t>th</a:t>
            </a:r>
            <a:r>
              <a:rPr lang="en-GB" sz="2400" dirty="0" smtClean="0">
                <a:latin typeface="Tahoma" panose="020B0604030504040204" pitchFamily="34" charset="0"/>
                <a:ea typeface="Tahoma" panose="020B0604030504040204" pitchFamily="34" charset="0"/>
                <a:cs typeface="Tahoma" panose="020B0604030504040204" pitchFamily="34" charset="0"/>
              </a:rPr>
              <a:t> centuries. Some astronomical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tables </a:t>
            </a:r>
            <a:r>
              <a:rPr lang="en-GB" sz="2400" dirty="0">
                <a:latin typeface="Tahoma" panose="020B0604030504040204" pitchFamily="34" charset="0"/>
                <a:ea typeface="Tahoma" panose="020B0604030504040204" pitchFamily="34" charset="0"/>
                <a:cs typeface="Tahoma" panose="020B0604030504040204" pitchFamily="34" charset="0"/>
              </a:rPr>
              <a:t>included </a:t>
            </a:r>
            <a:r>
              <a:rPr lang="en-GB" sz="2400" dirty="0" smtClean="0">
                <a:latin typeface="Tahoma" panose="020B0604030504040204" pitchFamily="34" charset="0"/>
                <a:ea typeface="Tahoma" panose="020B0604030504040204" pitchFamily="34" charset="0"/>
                <a:cs typeface="Tahoma" panose="020B0604030504040204" pitchFamily="34" charset="0"/>
              </a:rPr>
              <a:t>star catalogues </a:t>
            </a:r>
            <a:r>
              <a:rPr lang="en-GB" sz="2400" dirty="0">
                <a:latin typeface="Tahoma" panose="020B0604030504040204" pitchFamily="34" charset="0"/>
                <a:ea typeface="Tahoma" panose="020B0604030504040204" pitchFamily="34" charset="0"/>
                <a:cs typeface="Tahoma" panose="020B0604030504040204" pitchFamily="34" charset="0"/>
              </a:rPr>
              <a:t>and </a:t>
            </a:r>
            <a:r>
              <a:rPr lang="en-GB" sz="2400" dirty="0" smtClean="0">
                <a:latin typeface="Tahoma" panose="020B0604030504040204" pitchFamily="34" charset="0"/>
                <a:ea typeface="Tahoma" panose="020B0604030504040204" pitchFamily="34" charset="0"/>
                <a:cs typeface="Tahoma" panose="020B0604030504040204" pitchFamily="34" charset="0"/>
              </a:rPr>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explanations </a:t>
            </a:r>
            <a:r>
              <a:rPr lang="en-GB" sz="2400" dirty="0">
                <a:latin typeface="Tahoma" panose="020B0604030504040204" pitchFamily="34" charset="0"/>
                <a:ea typeface="Tahoma" panose="020B0604030504040204" pitchFamily="34" charset="0"/>
                <a:cs typeface="Tahoma" panose="020B0604030504040204" pitchFamily="34" charset="0"/>
              </a:rPr>
              <a:t>of astronomical </a:t>
            </a:r>
            <a:r>
              <a:rPr lang="en-GB" sz="2400" dirty="0" smtClean="0">
                <a:latin typeface="Tahoma" panose="020B0604030504040204" pitchFamily="34" charset="0"/>
                <a:ea typeface="Tahoma" panose="020B0604030504040204" pitchFamily="34" charset="0"/>
                <a:cs typeface="Tahoma" panose="020B0604030504040204" pitchFamily="34" charset="0"/>
              </a:rPr>
              <a:t>instruments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like </a:t>
            </a:r>
            <a:r>
              <a:rPr lang="en-GB" sz="2400" i="1" dirty="0">
                <a:latin typeface="Tahoma" panose="020B0604030504040204" pitchFamily="34" charset="0"/>
                <a:ea typeface="Tahoma" panose="020B0604030504040204" pitchFamily="34" charset="0"/>
                <a:cs typeface="Tahoma" panose="020B0604030504040204" pitchFamily="34" charset="0"/>
              </a:rPr>
              <a:t>sextants</a:t>
            </a:r>
            <a:r>
              <a:rPr lang="en-GB" sz="2400" dirty="0">
                <a:latin typeface="Tahoma" panose="020B0604030504040204" pitchFamily="34" charset="0"/>
                <a:ea typeface="Tahoma" panose="020B0604030504040204" pitchFamily="34" charset="0"/>
                <a:cs typeface="Tahoma" panose="020B0604030504040204" pitchFamily="34" charset="0"/>
              </a:rPr>
              <a:t> and </a:t>
            </a:r>
            <a:r>
              <a:rPr lang="en-GB" sz="2400" i="1" dirty="0">
                <a:latin typeface="Tahoma" panose="020B0604030504040204" pitchFamily="34" charset="0"/>
                <a:ea typeface="Tahoma" panose="020B0604030504040204" pitchFamily="34" charset="0"/>
                <a:cs typeface="Tahoma" panose="020B0604030504040204" pitchFamily="34" charset="0"/>
              </a:rPr>
              <a:t>quadrants</a:t>
            </a:r>
            <a:r>
              <a:rPr lang="en-GB" sz="2400" dirty="0">
                <a:latin typeface="Tahoma" panose="020B0604030504040204" pitchFamily="34" charset="0"/>
                <a:ea typeface="Tahoma" panose="020B0604030504040204" pitchFamily="34" charset="0"/>
                <a:cs typeface="Tahoma" panose="020B0604030504040204" pitchFamily="34" charset="0"/>
              </a:rPr>
              <a:t> </a:t>
            </a:r>
            <a:r>
              <a:rPr lang="en-GB" sz="2400" dirty="0" smtClean="0">
                <a:latin typeface="Tahoma" panose="020B0604030504040204" pitchFamily="34" charset="0"/>
                <a:ea typeface="Tahoma" panose="020B0604030504040204" pitchFamily="34" charset="0"/>
                <a:cs typeface="Tahoma" panose="020B0604030504040204" pitchFamily="34" charset="0"/>
              </a:rPr>
              <a:t>which were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used </a:t>
            </a:r>
            <a:r>
              <a:rPr lang="en-GB" sz="2400" dirty="0">
                <a:latin typeface="Tahoma" panose="020B0604030504040204" pitchFamily="34" charset="0"/>
                <a:ea typeface="Tahoma" panose="020B0604030504040204" pitchFamily="34" charset="0"/>
                <a:cs typeface="Tahoma" panose="020B0604030504040204" pitchFamily="34" charset="0"/>
              </a:rPr>
              <a:t>to measure the altitude of stars </a:t>
            </a:r>
            <a:r>
              <a:rPr lang="en-GB" sz="2400" dirty="0" err="1">
                <a:latin typeface="Tahoma" panose="020B0604030504040204" pitchFamily="34" charset="0"/>
                <a:ea typeface="Tahoma" panose="020B0604030504040204" pitchFamily="34" charset="0"/>
                <a:cs typeface="Tahoma" panose="020B0604030504040204" pitchFamily="34" charset="0"/>
              </a:rPr>
              <a:t>etc</a:t>
            </a:r>
            <a:r>
              <a:rPr lang="en-GB" sz="2400" dirty="0">
                <a:latin typeface="Tahoma" panose="020B0604030504040204" pitchFamily="34" charset="0"/>
                <a:ea typeface="Tahoma" panose="020B0604030504040204" pitchFamily="34" charset="0"/>
                <a:cs typeface="Tahoma" panose="020B0604030504040204" pitchFamily="34" charset="0"/>
              </a:rPr>
              <a:t> </a:t>
            </a:r>
            <a:r>
              <a:rPr lang="en-GB" sz="2400" dirty="0" smtClean="0">
                <a:latin typeface="Tahoma" panose="020B0604030504040204" pitchFamily="34" charset="0"/>
                <a:ea typeface="Tahoma" panose="020B0604030504040204" pitchFamily="34" charset="0"/>
                <a:cs typeface="Tahoma" panose="020B0604030504040204" pitchFamily="34" charset="0"/>
              </a:rPr>
              <a:t/>
            </a:r>
            <a:br>
              <a:rPr lang="en-GB" sz="2400" dirty="0" smtClean="0">
                <a:latin typeface="Tahoma" panose="020B0604030504040204" pitchFamily="34" charset="0"/>
                <a:ea typeface="Tahoma" panose="020B0604030504040204" pitchFamily="34" charset="0"/>
                <a:cs typeface="Tahoma" panose="020B0604030504040204" pitchFamily="34" charset="0"/>
              </a:rPr>
            </a:br>
            <a:r>
              <a:rPr lang="en-GB" sz="2400" dirty="0" smtClean="0">
                <a:latin typeface="Tahoma" panose="020B0604030504040204" pitchFamily="34" charset="0"/>
                <a:ea typeface="Tahoma" panose="020B0604030504040204" pitchFamily="34" charset="0"/>
                <a:cs typeface="Tahoma" panose="020B0604030504040204" pitchFamily="34" charset="0"/>
              </a:rPr>
              <a:t>above </a:t>
            </a:r>
            <a:r>
              <a:rPr lang="en-GB" sz="2400" dirty="0">
                <a:latin typeface="Tahoma" panose="020B0604030504040204" pitchFamily="34" charset="0"/>
                <a:ea typeface="Tahoma" panose="020B0604030504040204" pitchFamily="34" charset="0"/>
                <a:cs typeface="Tahoma" panose="020B0604030504040204" pitchFamily="34" charset="0"/>
              </a:rPr>
              <a:t>the horizon.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8339" y="3986902"/>
            <a:ext cx="2000661" cy="2434213"/>
          </a:xfrm>
          <a:prstGeom prst="rect">
            <a:avLst/>
          </a:prstGeom>
        </p:spPr>
      </p:pic>
    </p:spTree>
    <p:extLst>
      <p:ext uri="{BB962C8B-B14F-4D97-AF65-F5344CB8AC3E}">
        <p14:creationId xmlns:p14="http://schemas.microsoft.com/office/powerpoint/2010/main" val="4082283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37308" y="93024"/>
            <a:ext cx="8179108" cy="6755696"/>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-astronomical instruments 1</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Islamic scientists rediscovered and made improvements to astronomical instruments such as sextants, quadrants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and </a:t>
            </a:r>
            <a:r>
              <a:rPr lang="en-GB" sz="2100" dirty="0">
                <a:latin typeface="Tahoma" panose="020B0604030504040204" pitchFamily="34" charset="0"/>
                <a:ea typeface="Tahoma" panose="020B0604030504040204" pitchFamily="34" charset="0"/>
                <a:cs typeface="Tahoma" panose="020B0604030504040204" pitchFamily="34" charset="0"/>
              </a:rPr>
              <a:t>the </a:t>
            </a:r>
            <a:r>
              <a:rPr lang="en-GB" sz="2100" dirty="0" smtClean="0">
                <a:latin typeface="Tahoma" panose="020B0604030504040204" pitchFamily="34" charset="0"/>
                <a:ea typeface="Tahoma" panose="020B0604030504040204" pitchFamily="34" charset="0"/>
                <a:cs typeface="Tahoma" panose="020B0604030504040204" pitchFamily="34" charset="0"/>
              </a:rPr>
              <a:t>astrolabe. These were probably first made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in ancient Greece but, like much ancient knowledge,</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they may never have reached the west if they had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not been rediscovered</a:t>
            </a:r>
            <a:r>
              <a:rPr lang="en-GB" sz="2100" dirty="0">
                <a:latin typeface="Tahoma" panose="020B0604030504040204" pitchFamily="34" charset="0"/>
                <a:ea typeface="Tahoma" panose="020B0604030504040204" pitchFamily="34" charset="0"/>
                <a:cs typeface="Tahoma" panose="020B0604030504040204" pitchFamily="34" charset="0"/>
              </a:rPr>
              <a:t> </a:t>
            </a:r>
            <a:r>
              <a:rPr lang="en-GB" sz="2100" dirty="0" smtClean="0">
                <a:latin typeface="Tahoma" panose="020B0604030504040204" pitchFamily="34" charset="0"/>
                <a:ea typeface="Tahoma" panose="020B0604030504040204" pitchFamily="34" charset="0"/>
                <a:cs typeface="Tahoma" panose="020B0604030504040204" pitchFamily="34" charset="0"/>
              </a:rPr>
              <a:t>by Islamic scientists.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Extensive geometrical calculations were required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to make such instruments so astrolabe makers, such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as Maryam </a:t>
            </a:r>
            <a:r>
              <a:rPr lang="en-GB" sz="2100" dirty="0" err="1" smtClean="0">
                <a:latin typeface="Tahoma" panose="020B0604030504040204" pitchFamily="34" charset="0"/>
                <a:ea typeface="Tahoma" panose="020B0604030504040204" pitchFamily="34" charset="0"/>
                <a:cs typeface="Tahoma" panose="020B0604030504040204" pitchFamily="34" charset="0"/>
              </a:rPr>
              <a:t>Astrulabi</a:t>
            </a:r>
            <a:r>
              <a:rPr lang="en-GB" sz="2100" dirty="0" smtClean="0">
                <a:latin typeface="Tahoma" panose="020B0604030504040204" pitchFamily="34" charset="0"/>
                <a:ea typeface="Tahoma" panose="020B0604030504040204" pitchFamily="34" charset="0"/>
                <a:cs typeface="Tahoma" panose="020B0604030504040204" pitchFamily="34" charset="0"/>
              </a:rPr>
              <a:t> and her father, had to be experts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in mathematics, astronomy </a:t>
            </a:r>
            <a:r>
              <a:rPr lang="en-GB" sz="2100" i="1" dirty="0" smtClean="0">
                <a:latin typeface="Tahoma" panose="020B0604030504040204" pitchFamily="34" charset="0"/>
                <a:ea typeface="Tahoma" panose="020B0604030504040204" pitchFamily="34" charset="0"/>
                <a:cs typeface="Tahoma" panose="020B0604030504040204" pitchFamily="34" charset="0"/>
              </a:rPr>
              <a:t>and </a:t>
            </a:r>
            <a:r>
              <a:rPr lang="en-GB" sz="2100" dirty="0" smtClean="0">
                <a:latin typeface="Tahoma" panose="020B0604030504040204" pitchFamily="34" charset="0"/>
                <a:ea typeface="Tahoma" panose="020B0604030504040204" pitchFamily="34" charset="0"/>
                <a:cs typeface="Tahoma" panose="020B0604030504040204" pitchFamily="34" charset="0"/>
              </a:rPr>
              <a:t>precision engraving.</a:t>
            </a: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When astrolabes first began to filter into Christian Europe their full potential was often </a:t>
            </a:r>
            <a:r>
              <a:rPr lang="en-GB" sz="2100" dirty="0">
                <a:latin typeface="Tahoma" panose="020B0604030504040204" pitchFamily="34" charset="0"/>
                <a:ea typeface="Tahoma" panose="020B0604030504040204" pitchFamily="34" charset="0"/>
                <a:cs typeface="Tahoma" panose="020B0604030504040204" pitchFamily="34" charset="0"/>
              </a:rPr>
              <a:t>not </a:t>
            </a:r>
            <a:r>
              <a:rPr lang="en-GB" sz="2100" dirty="0" smtClean="0">
                <a:latin typeface="Tahoma" panose="020B0604030504040204" pitchFamily="34" charset="0"/>
                <a:ea typeface="Tahoma" panose="020B0604030504040204" pitchFamily="34" charset="0"/>
                <a:cs typeface="Tahoma" panose="020B0604030504040204" pitchFamily="34" charset="0"/>
              </a:rPr>
              <a:t>recognised, </a:t>
            </a:r>
            <a:r>
              <a:rPr lang="en-GB" sz="2100" dirty="0">
                <a:latin typeface="Tahoma" panose="020B0604030504040204" pitchFamily="34" charset="0"/>
                <a:ea typeface="Tahoma" panose="020B0604030504040204" pitchFamily="34" charset="0"/>
                <a:cs typeface="Tahoma" panose="020B0604030504040204" pitchFamily="34" charset="0"/>
              </a:rPr>
              <a:t>partly </a:t>
            </a:r>
            <a:r>
              <a:rPr lang="en-GB" sz="2100" dirty="0" smtClean="0">
                <a:latin typeface="Tahoma" panose="020B0604030504040204" pitchFamily="34" charset="0"/>
                <a:ea typeface="Tahoma" panose="020B0604030504040204" pitchFamily="34" charset="0"/>
                <a:cs typeface="Tahoma" panose="020B0604030504040204" pitchFamily="34" charset="0"/>
              </a:rPr>
              <a:t>because instructions </a:t>
            </a:r>
            <a:r>
              <a:rPr lang="en-GB" sz="2100" dirty="0">
                <a:latin typeface="Tahoma" panose="020B0604030504040204" pitchFamily="34" charset="0"/>
                <a:ea typeface="Tahoma" panose="020B0604030504040204" pitchFamily="34" charset="0"/>
                <a:cs typeface="Tahoma" panose="020B0604030504040204" pitchFamily="34" charset="0"/>
              </a:rPr>
              <a:t>for their use were written in Arabic</a:t>
            </a:r>
            <a:r>
              <a:rPr lang="en-GB" sz="2100" dirty="0" smtClean="0">
                <a:latin typeface="Tahoma" panose="020B0604030504040204" pitchFamily="34" charset="0"/>
                <a:ea typeface="Tahoma" panose="020B0604030504040204" pitchFamily="34" charset="0"/>
                <a:cs typeface="Tahoma" panose="020B0604030504040204" pitchFamily="34" charset="0"/>
              </a:rPr>
              <a:t>. Hence they were often only used to calculate important </a:t>
            </a:r>
            <a:r>
              <a:rPr lang="en-GB" sz="2100" dirty="0">
                <a:latin typeface="Tahoma" panose="020B0604030504040204" pitchFamily="34" charset="0"/>
                <a:ea typeface="Tahoma" panose="020B0604030504040204" pitchFamily="34" charset="0"/>
                <a:cs typeface="Tahoma" panose="020B0604030504040204" pitchFamily="34" charset="0"/>
              </a:rPr>
              <a:t>C</a:t>
            </a:r>
            <a:r>
              <a:rPr lang="en-GB" sz="2100" dirty="0" smtClean="0">
                <a:latin typeface="Tahoma" panose="020B0604030504040204" pitchFamily="34" charset="0"/>
                <a:ea typeface="Tahoma" panose="020B0604030504040204" pitchFamily="34" charset="0"/>
                <a:cs typeface="Tahoma" panose="020B0604030504040204" pitchFamily="34" charset="0"/>
              </a:rPr>
              <a:t>hristian dates, such as Easter, not for astronomical observation. Eventually, when some Europeans tried to follow the Islamic lead and embark upon true observational science they fell foul of the Roman Catholic Church, for example, the work of Nicolaus Copernicus on a sun centred universe published in 1543, resulted in him being imprisoned for blasphemy.</a:t>
            </a:r>
            <a:endParaRPr lang="en-GB" sz="2100" dirty="0">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209396" y="680126"/>
            <a:ext cx="2426495" cy="2952328"/>
          </a:xfrm>
          <a:prstGeom prst="rect">
            <a:avLst/>
          </a:prstGeom>
          <a:noFill/>
        </p:spPr>
      </p:pic>
    </p:spTree>
    <p:extLst>
      <p:ext uri="{BB962C8B-B14F-4D97-AF65-F5344CB8AC3E}">
        <p14:creationId xmlns:p14="http://schemas.microsoft.com/office/powerpoint/2010/main" val="2268249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37308" y="836712"/>
            <a:ext cx="3570596" cy="4524315"/>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-astronomical instruments 2</a:t>
            </a:r>
          </a:p>
          <a:p>
            <a:pPr>
              <a:spcAft>
                <a:spcPts val="600"/>
              </a:spcAft>
            </a:pPr>
            <a:endParaRPr lang="en-US"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US" sz="2200" dirty="0" smtClean="0">
                <a:latin typeface="Tahoma" panose="020B0604030504040204" pitchFamily="34" charset="0"/>
                <a:ea typeface="Tahoma" panose="020B0604030504040204" pitchFamily="34" charset="0"/>
                <a:cs typeface="Tahoma" panose="020B0604030504040204" pitchFamily="34" charset="0"/>
              </a:rPr>
              <a:t>This picture shows Muslim astronomers at work. </a:t>
            </a:r>
          </a:p>
          <a:p>
            <a:pPr>
              <a:spcAft>
                <a:spcPts val="600"/>
              </a:spcAft>
            </a:pPr>
            <a:r>
              <a:rPr lang="en-US" sz="2200" dirty="0" smtClean="0">
                <a:latin typeface="Tahoma" panose="020B0604030504040204" pitchFamily="34" charset="0"/>
                <a:ea typeface="Tahoma" panose="020B0604030504040204" pitchFamily="34" charset="0"/>
                <a:cs typeface="Tahoma" panose="020B0604030504040204" pitchFamily="34" charset="0"/>
              </a:rPr>
              <a:t>Can you work out how many different astronomical instruments they are using and what some of them are?</a:t>
            </a:r>
          </a:p>
          <a:p>
            <a:pPr>
              <a:spcAft>
                <a:spcPts val="600"/>
              </a:spcAft>
            </a:pPr>
            <a:r>
              <a:rPr lang="en-US" sz="2200" dirty="0" smtClean="0">
                <a:latin typeface="Tahoma" panose="020B0604030504040204" pitchFamily="34" charset="0"/>
                <a:ea typeface="Tahoma" panose="020B0604030504040204" pitchFamily="34" charset="0"/>
                <a:cs typeface="Tahoma" panose="020B0604030504040204" pitchFamily="34" charset="0"/>
              </a:rPr>
              <a:t>You might need to look at other sources to help you.</a:t>
            </a:r>
            <a:endParaRPr lang="en-GB" sz="2200"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5440" y="34751"/>
            <a:ext cx="4249251" cy="6858000"/>
          </a:xfrm>
          <a:prstGeom prst="rect">
            <a:avLst/>
          </a:prstGeom>
        </p:spPr>
      </p:pic>
    </p:spTree>
    <p:extLst>
      <p:ext uri="{BB962C8B-B14F-4D97-AF65-F5344CB8AC3E}">
        <p14:creationId xmlns:p14="http://schemas.microsoft.com/office/powerpoint/2010/main" val="3089014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260648"/>
            <a:ext cx="7994714" cy="6186309"/>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 astronomers</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Islamic astronomers knew the Earth was spherical. Tenth century Islamic astronomers Al-Battani and Ibn </a:t>
            </a:r>
            <a:r>
              <a:rPr lang="en-GB" sz="2200" dirty="0" err="1">
                <a:latin typeface="Tahoma" panose="020B0604030504040204" pitchFamily="34" charset="0"/>
                <a:ea typeface="Tahoma" panose="020B0604030504040204" pitchFamily="34" charset="0"/>
                <a:cs typeface="Tahoma" panose="020B0604030504040204" pitchFamily="34" charset="0"/>
              </a:rPr>
              <a:t>Yunus</a:t>
            </a:r>
            <a:r>
              <a:rPr lang="en-GB" sz="2200" dirty="0">
                <a:latin typeface="Tahoma" panose="020B0604030504040204" pitchFamily="34" charset="0"/>
                <a:ea typeface="Tahoma" panose="020B0604030504040204" pitchFamily="34" charset="0"/>
                <a:cs typeface="Tahoma" panose="020B0604030504040204" pitchFamily="34" charset="0"/>
              </a:rPr>
              <a:t> calculated the time of the Earth’s rotation around the sun almost as accurately as we have </a:t>
            </a:r>
            <a:r>
              <a:rPr lang="en-GB" sz="2200" dirty="0" smtClean="0">
                <a:latin typeface="Tahoma" panose="020B0604030504040204" pitchFamily="34" charset="0"/>
                <a:ea typeface="Tahoma" panose="020B0604030504040204" pitchFamily="34" charset="0"/>
                <a:cs typeface="Tahoma" panose="020B0604030504040204" pitchFamily="34" charset="0"/>
              </a:rPr>
              <a:t>today.</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Al-</a:t>
            </a:r>
            <a:r>
              <a:rPr lang="en-GB" sz="2200" dirty="0" err="1" smtClean="0">
                <a:latin typeface="Tahoma" panose="020B0604030504040204" pitchFamily="34" charset="0"/>
                <a:ea typeface="Tahoma" panose="020B0604030504040204" pitchFamily="34" charset="0"/>
                <a:cs typeface="Tahoma" panose="020B0604030504040204" pitchFamily="34" charset="0"/>
              </a:rPr>
              <a:t>Khujandi</a:t>
            </a:r>
            <a:r>
              <a:rPr lang="en-GB" sz="2200" dirty="0" smtClean="0">
                <a:latin typeface="Tahoma" panose="020B0604030504040204" pitchFamily="34" charset="0"/>
                <a:ea typeface="Tahoma" panose="020B0604030504040204" pitchFamily="34" charset="0"/>
                <a:cs typeface="Tahoma" panose="020B0604030504040204" pitchFamily="34" charset="0"/>
              </a:rPr>
              <a:t> </a:t>
            </a:r>
            <a:r>
              <a:rPr lang="en-GB" sz="2200" dirty="0">
                <a:latin typeface="Tahoma" panose="020B0604030504040204" pitchFamily="34" charset="0"/>
                <a:ea typeface="Tahoma" panose="020B0604030504040204" pitchFamily="34" charset="0"/>
                <a:cs typeface="Tahoma" panose="020B0604030504040204" pitchFamily="34" charset="0"/>
              </a:rPr>
              <a:t>calculated the tilt of the Earth on its axis with similar accuracy and used his figures to compile a list of latitudes of major cities. Al-</a:t>
            </a:r>
            <a:r>
              <a:rPr lang="en-GB" sz="2200" dirty="0" err="1">
                <a:latin typeface="Tahoma" panose="020B0604030504040204" pitchFamily="34" charset="0"/>
                <a:ea typeface="Tahoma" panose="020B0604030504040204" pitchFamily="34" charset="0"/>
                <a:cs typeface="Tahoma" panose="020B0604030504040204" pitchFamily="34" charset="0"/>
              </a:rPr>
              <a:t>Biruni</a:t>
            </a:r>
            <a:r>
              <a:rPr lang="en-GB" sz="2200" dirty="0">
                <a:latin typeface="Tahoma" panose="020B0604030504040204" pitchFamily="34" charset="0"/>
                <a:ea typeface="Tahoma" panose="020B0604030504040204" pitchFamily="34" charset="0"/>
                <a:cs typeface="Tahoma" panose="020B0604030504040204" pitchFamily="34" charset="0"/>
              </a:rPr>
              <a:t> also used mathematics to measure the Earth’s circumference. </a:t>
            </a:r>
            <a:endParaRPr lang="en-GB"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Al-Sufi </a:t>
            </a:r>
            <a:r>
              <a:rPr lang="en-GB" sz="2200" dirty="0">
                <a:latin typeface="Tahoma" panose="020B0604030504040204" pitchFamily="34" charset="0"/>
                <a:ea typeface="Tahoma" panose="020B0604030504040204" pitchFamily="34" charset="0"/>
                <a:cs typeface="Tahoma" panose="020B0604030504040204" pitchFamily="34" charset="0"/>
              </a:rPr>
              <a:t>was the first person ever to record anything outside our galaxy, describing the Andromeda galaxy in 964. Together Islamic astronomers named and recorded the magnitudes of 1,022 stars and constellations. </a:t>
            </a:r>
            <a:endParaRPr lang="en-GB" sz="22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Today </a:t>
            </a:r>
            <a:r>
              <a:rPr lang="en-GB" sz="2200" dirty="0">
                <a:latin typeface="Tahoma" panose="020B0604030504040204" pitchFamily="34" charset="0"/>
                <a:ea typeface="Tahoma" panose="020B0604030504040204" pitchFamily="34" charset="0"/>
                <a:cs typeface="Tahoma" panose="020B0604030504040204" pitchFamily="34" charset="0"/>
              </a:rPr>
              <a:t>at least 165 stars still have names linked to their Arabic names. It is likely that the first ever planetarium dates </a:t>
            </a:r>
            <a:r>
              <a:rPr lang="en-GB" sz="2200" dirty="0" smtClean="0">
                <a:latin typeface="Tahoma" panose="020B0604030504040204" pitchFamily="34" charset="0"/>
                <a:ea typeface="Tahoma" panose="020B0604030504040204" pitchFamily="34" charset="0"/>
                <a:cs typeface="Tahoma" panose="020B0604030504040204" pitchFamily="34" charset="0"/>
              </a:rPr>
              <a:t>from </a:t>
            </a:r>
            <a:r>
              <a:rPr lang="en-GB" sz="2200" dirty="0">
                <a:latin typeface="Tahoma" panose="020B0604030504040204" pitchFamily="34" charset="0"/>
                <a:ea typeface="Tahoma" panose="020B0604030504040204" pitchFamily="34" charset="0"/>
                <a:cs typeface="Tahoma" panose="020B0604030504040204" pitchFamily="34" charset="0"/>
              </a:rPr>
              <a:t>this time too, as in the ninth century, Ibn </a:t>
            </a:r>
            <a:r>
              <a:rPr lang="en-GB" sz="2200" dirty="0" err="1">
                <a:latin typeface="Tahoma" panose="020B0604030504040204" pitchFamily="34" charset="0"/>
                <a:ea typeface="Tahoma" panose="020B0604030504040204" pitchFamily="34" charset="0"/>
                <a:cs typeface="Tahoma" panose="020B0604030504040204" pitchFamily="34" charset="0"/>
              </a:rPr>
              <a:t>Firnas</a:t>
            </a:r>
            <a:r>
              <a:rPr lang="en-GB" sz="2200" dirty="0">
                <a:latin typeface="Tahoma" panose="020B0604030504040204" pitchFamily="34" charset="0"/>
                <a:ea typeface="Tahoma" panose="020B0604030504040204" pitchFamily="34" charset="0"/>
                <a:cs typeface="Tahoma" panose="020B0604030504040204" pitchFamily="34" charset="0"/>
              </a:rPr>
              <a:t>, built a glass planetarium in his house in Cordoba. </a:t>
            </a:r>
          </a:p>
        </p:txBody>
      </p:sp>
    </p:spTree>
    <p:extLst>
      <p:ext uri="{BB962C8B-B14F-4D97-AF65-F5344CB8AC3E}">
        <p14:creationId xmlns:p14="http://schemas.microsoft.com/office/powerpoint/2010/main" val="3085674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942" y="-5848"/>
            <a:ext cx="7994714" cy="6848029"/>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 c</a:t>
            </a:r>
            <a:r>
              <a:rPr lang="en-GB" sz="2400" b="1" dirty="0" err="1" smtClean="0">
                <a:latin typeface="Tahoma" panose="020B0604030504040204" pitchFamily="34" charset="0"/>
                <a:ea typeface="Tahoma" panose="020B0604030504040204" pitchFamily="34" charset="0"/>
                <a:cs typeface="Tahoma" panose="020B0604030504040204" pitchFamily="34" charset="0"/>
              </a:rPr>
              <a:t>hemistry</a:t>
            </a:r>
            <a:r>
              <a:rPr lang="en-GB" sz="2400" b="1" dirty="0" smtClean="0">
                <a:latin typeface="Tahoma" panose="020B0604030504040204" pitchFamily="34" charset="0"/>
                <a:ea typeface="Tahoma" panose="020B0604030504040204" pitchFamily="34" charset="0"/>
                <a:cs typeface="Tahoma" panose="020B0604030504040204" pitchFamily="34" charset="0"/>
              </a:rPr>
              <a:t>  1</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Muslim chemists perfected many chemical process, such as filtration, evaporation</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and distillation. They also discovered chemicals and developed laboratory equipment </a:t>
            </a:r>
            <a:r>
              <a:rPr lang="en-GB" sz="2000" dirty="0">
                <a:latin typeface="Tahoma" panose="020B0604030504040204" pitchFamily="34" charset="0"/>
                <a:ea typeface="Tahoma" panose="020B0604030504040204" pitchFamily="34" charset="0"/>
                <a:cs typeface="Tahoma" panose="020B0604030504040204" pitchFamily="34" charset="0"/>
              </a:rPr>
              <a:t>that is still used </a:t>
            </a:r>
            <a:r>
              <a:rPr lang="en-GB" sz="2000" dirty="0" smtClean="0">
                <a:latin typeface="Tahoma" panose="020B0604030504040204" pitchFamily="34" charset="0"/>
                <a:ea typeface="Tahoma" panose="020B0604030504040204" pitchFamily="34" charset="0"/>
                <a:cs typeface="Tahoma" panose="020B0604030504040204" pitchFamily="34" charset="0"/>
              </a:rPr>
              <a:t>today</a:t>
            </a:r>
            <a:r>
              <a:rPr lang="en-GB" sz="2000" dirty="0">
                <a:latin typeface="Tahoma" panose="020B0604030504040204" pitchFamily="34" charset="0"/>
                <a:ea typeface="Tahoma" panose="020B0604030504040204" pitchFamily="34" charset="0"/>
                <a:cs typeface="Tahoma" panose="020B0604030504040204" pitchFamily="34" charset="0"/>
              </a:rPr>
              <a:t>.</a:t>
            </a:r>
            <a:r>
              <a:rPr lang="en-GB" sz="2000" dirty="0" smtClean="0">
                <a:latin typeface="Tahoma" panose="020B0604030504040204" pitchFamily="34" charset="0"/>
                <a:ea typeface="Tahoma" panose="020B0604030504040204" pitchFamily="34" charset="0"/>
                <a:cs typeface="Tahoma" panose="020B0604030504040204" pitchFamily="34" charset="0"/>
              </a:rPr>
              <a:t> We even use their words today - </a:t>
            </a:r>
            <a:r>
              <a:rPr lang="en-GB" sz="2000" i="1" dirty="0" smtClean="0">
                <a:latin typeface="Tahoma" panose="020B0604030504040204" pitchFamily="34" charset="0"/>
                <a:ea typeface="Tahoma" panose="020B0604030504040204" pitchFamily="34" charset="0"/>
                <a:cs typeface="Tahoma" panose="020B0604030504040204" pitchFamily="34" charset="0"/>
              </a:rPr>
              <a:t>al-</a:t>
            </a:r>
            <a:r>
              <a:rPr lang="en-GB" sz="2000" i="1" dirty="0" err="1" smtClean="0">
                <a:latin typeface="Tahoma" panose="020B0604030504040204" pitchFamily="34" charset="0"/>
                <a:ea typeface="Tahoma" panose="020B0604030504040204" pitchFamily="34" charset="0"/>
                <a:cs typeface="Tahoma" panose="020B0604030504040204" pitchFamily="34" charset="0"/>
              </a:rPr>
              <a:t>kimya</a:t>
            </a:r>
            <a:r>
              <a:rPr lang="en-GB" sz="2000" i="1" dirty="0" smtClean="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(alchemy/chemistry</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qalawi</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(alkali) and </a:t>
            </a: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iksir</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(elixir). </a:t>
            </a:r>
            <a:endParaRPr lang="en-GB" sz="20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Jabir </a:t>
            </a:r>
            <a:r>
              <a:rPr lang="en-GB" sz="2000" dirty="0">
                <a:latin typeface="Tahoma" panose="020B0604030504040204" pitchFamily="34" charset="0"/>
                <a:ea typeface="Tahoma" panose="020B0604030504040204" pitchFamily="34" charset="0"/>
                <a:cs typeface="Tahoma" panose="020B0604030504040204" pitchFamily="34" charset="0"/>
              </a:rPr>
              <a:t>ibn </a:t>
            </a:r>
            <a:r>
              <a:rPr lang="en-GB" sz="2000" dirty="0" err="1">
                <a:latin typeface="Tahoma" panose="020B0604030504040204" pitchFamily="34" charset="0"/>
                <a:ea typeface="Tahoma" panose="020B0604030504040204" pitchFamily="34" charset="0"/>
                <a:cs typeface="Tahoma" panose="020B0604030504040204" pitchFamily="34" charset="0"/>
              </a:rPr>
              <a:t>Hayyan</a:t>
            </a:r>
            <a:r>
              <a:rPr lang="en-GB" sz="2000" dirty="0">
                <a:latin typeface="Tahoma" panose="020B0604030504040204" pitchFamily="34" charset="0"/>
                <a:ea typeface="Tahoma" panose="020B0604030504040204" pitchFamily="34" charset="0"/>
                <a:cs typeface="Tahoma" panose="020B0604030504040204" pitchFamily="34" charset="0"/>
              </a:rPr>
              <a:t> is known </a:t>
            </a:r>
            <a:r>
              <a:rPr lang="en-GB" sz="2000" dirty="0" smtClean="0">
                <a:latin typeface="Tahoma" panose="020B0604030504040204" pitchFamily="34" charset="0"/>
                <a:ea typeface="Tahoma" panose="020B0604030504040204" pitchFamily="34" charset="0"/>
                <a:cs typeface="Tahoma" panose="020B0604030504040204" pitchFamily="34" charset="0"/>
              </a:rPr>
              <a:t>as </a:t>
            </a:r>
            <a:r>
              <a:rPr lang="en-GB" sz="2000" dirty="0">
                <a:latin typeface="Tahoma" panose="020B0604030504040204" pitchFamily="34" charset="0"/>
                <a:ea typeface="Tahoma" panose="020B0604030504040204" pitchFamily="34" charset="0"/>
                <a:cs typeface="Tahoma" panose="020B0604030504040204" pitchFamily="34" charset="0"/>
              </a:rPr>
              <a:t>the father </a:t>
            </a:r>
            <a:r>
              <a:rPr lang="en-GB" sz="2000" dirty="0" smtClean="0">
                <a:latin typeface="Tahoma" panose="020B0604030504040204" pitchFamily="34" charset="0"/>
                <a:ea typeface="Tahoma" panose="020B0604030504040204" pitchFamily="34" charset="0"/>
                <a:cs typeface="Tahoma" panose="020B0604030504040204" pitchFamily="34" charset="0"/>
              </a:rPr>
              <a:t>of </a:t>
            </a:r>
            <a:r>
              <a:rPr lang="en-GB" sz="2000" dirty="0">
                <a:latin typeface="Tahoma" panose="020B0604030504040204" pitchFamily="34" charset="0"/>
                <a:ea typeface="Tahoma" panose="020B0604030504040204" pitchFamily="34" charset="0"/>
                <a:cs typeface="Tahoma" panose="020B0604030504040204" pitchFamily="34" charset="0"/>
              </a:rPr>
              <a:t>chemistry. He was the son of an </a:t>
            </a:r>
            <a:r>
              <a:rPr lang="en-GB" sz="2000" dirty="0" smtClean="0">
                <a:latin typeface="Tahoma" panose="020B0604030504040204" pitchFamily="34" charset="0"/>
                <a:ea typeface="Tahoma" panose="020B0604030504040204" pitchFamily="34" charset="0"/>
                <a:cs typeface="Tahoma" panose="020B0604030504040204" pitchFamily="34" charset="0"/>
              </a:rPr>
              <a:t>apothecary </a:t>
            </a:r>
            <a:r>
              <a:rPr lang="en-GB" sz="2000" dirty="0">
                <a:latin typeface="Tahoma" panose="020B0604030504040204" pitchFamily="34" charset="0"/>
                <a:ea typeface="Tahoma" panose="020B0604030504040204" pitchFamily="34" charset="0"/>
                <a:cs typeface="Tahoma" panose="020B0604030504040204" pitchFamily="34" charset="0"/>
              </a:rPr>
              <a:t>and spent most of his time </a:t>
            </a:r>
            <a:r>
              <a:rPr lang="en-GB" sz="2000" dirty="0" smtClean="0">
                <a:latin typeface="Tahoma" panose="020B0604030504040204" pitchFamily="34" charset="0"/>
                <a:ea typeface="Tahoma" panose="020B0604030504040204" pitchFamily="34" charset="0"/>
                <a:cs typeface="Tahoma" panose="020B0604030504040204" pitchFamily="34" charset="0"/>
              </a:rPr>
              <a:t>in </a:t>
            </a:r>
            <a:r>
              <a:rPr lang="en-GB" sz="2000" dirty="0">
                <a:latin typeface="Tahoma" panose="020B0604030504040204" pitchFamily="34" charset="0"/>
                <a:ea typeface="Tahoma" panose="020B0604030504040204" pitchFamily="34" charset="0"/>
                <a:cs typeface="Tahoma" panose="020B0604030504040204" pitchFamily="34" charset="0"/>
              </a:rPr>
              <a:t>a laboratory in </a:t>
            </a:r>
            <a:r>
              <a:rPr lang="en-GB" sz="2000" dirty="0" err="1" smtClean="0">
                <a:latin typeface="Tahoma" panose="020B0604030504040204" pitchFamily="34" charset="0"/>
                <a:ea typeface="Tahoma" panose="020B0604030504040204" pitchFamily="34" charset="0"/>
                <a:cs typeface="Tahoma" panose="020B0604030504040204" pitchFamily="34" charset="0"/>
              </a:rPr>
              <a:t>Kufa</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Iraq, </a:t>
            </a:r>
            <a:r>
              <a:rPr lang="en-GB" sz="2000" dirty="0" smtClean="0">
                <a:latin typeface="Tahoma" panose="020B0604030504040204" pitchFamily="34" charset="0"/>
                <a:ea typeface="Tahoma" panose="020B0604030504040204" pitchFamily="34" charset="0"/>
                <a:cs typeface="Tahoma" panose="020B0604030504040204" pitchFamily="34" charset="0"/>
              </a:rPr>
              <a:t>perfecting processes like filtration,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distillation and evaporation. Distillation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was </a:t>
            </a:r>
            <a:r>
              <a:rPr lang="en-GB" sz="2000" dirty="0">
                <a:latin typeface="Tahoma" panose="020B0604030504040204" pitchFamily="34" charset="0"/>
                <a:ea typeface="Tahoma" panose="020B0604030504040204" pitchFamily="34" charset="0"/>
                <a:cs typeface="Tahoma" panose="020B0604030504040204" pitchFamily="34" charset="0"/>
              </a:rPr>
              <a:t>used </a:t>
            </a:r>
            <a:r>
              <a:rPr lang="en-GB" sz="2000" dirty="0" smtClean="0">
                <a:latin typeface="Tahoma" panose="020B0604030504040204" pitchFamily="34" charset="0"/>
                <a:ea typeface="Tahoma" panose="020B0604030504040204" pitchFamily="34" charset="0"/>
                <a:cs typeface="Tahoma" panose="020B0604030504040204" pitchFamily="34" charset="0"/>
              </a:rPr>
              <a:t>with wine </a:t>
            </a:r>
            <a:r>
              <a:rPr lang="en-GB" sz="2000" dirty="0">
                <a:latin typeface="Tahoma" panose="020B0604030504040204" pitchFamily="34" charset="0"/>
                <a:ea typeface="Tahoma" panose="020B0604030504040204" pitchFamily="34" charset="0"/>
                <a:cs typeface="Tahoma" panose="020B0604030504040204" pitchFamily="34" charset="0"/>
              </a:rPr>
              <a:t>to </a:t>
            </a:r>
            <a:r>
              <a:rPr lang="en-GB" sz="2000" dirty="0" smtClean="0">
                <a:latin typeface="Tahoma" panose="020B0604030504040204" pitchFamily="34" charset="0"/>
                <a:ea typeface="Tahoma" panose="020B0604030504040204" pitchFamily="34" charset="0"/>
                <a:cs typeface="Tahoma" panose="020B0604030504040204" pitchFamily="34" charset="0"/>
              </a:rPr>
              <a:t>produce </a:t>
            </a:r>
            <a:r>
              <a:rPr lang="en-GB" sz="2000" dirty="0">
                <a:latin typeface="Tahoma" panose="020B0604030504040204" pitchFamily="34" charset="0"/>
                <a:ea typeface="Tahoma" panose="020B0604030504040204" pitchFamily="34" charset="0"/>
                <a:cs typeface="Tahoma" panose="020B0604030504040204" pitchFamily="34" charset="0"/>
              </a:rPr>
              <a:t>alcohol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to </a:t>
            </a:r>
            <a:r>
              <a:rPr lang="en-GB" sz="2000" dirty="0">
                <a:latin typeface="Tahoma" panose="020B0604030504040204" pitchFamily="34" charset="0"/>
                <a:ea typeface="Tahoma" panose="020B0604030504040204" pitchFamily="34" charset="0"/>
                <a:cs typeface="Tahoma" panose="020B0604030504040204" pitchFamily="34" charset="0"/>
              </a:rPr>
              <a:t>use </a:t>
            </a:r>
            <a:r>
              <a:rPr lang="en-GB" sz="2000" dirty="0" smtClean="0">
                <a:latin typeface="Tahoma" panose="020B0604030504040204" pitchFamily="34" charset="0"/>
                <a:ea typeface="Tahoma" panose="020B0604030504040204" pitchFamily="34" charset="0"/>
                <a:cs typeface="Tahoma" panose="020B0604030504040204" pitchFamily="34" charset="0"/>
              </a:rPr>
              <a:t>as a disinfectant (</a:t>
            </a:r>
            <a:r>
              <a:rPr lang="en-GB" sz="2000" dirty="0" smtClean="0">
                <a:solidFill>
                  <a:srgbClr val="00B050"/>
                </a:solidFill>
                <a:latin typeface="Tahoma" panose="020B0604030504040204" pitchFamily="34" charset="0"/>
                <a:ea typeface="Tahoma" panose="020B0604030504040204" pitchFamily="34" charset="0"/>
                <a:cs typeface="Tahoma" panose="020B0604030504040204" pitchFamily="34" charset="0"/>
              </a:rPr>
              <a:t>see medicine</a:t>
            </a:r>
            <a:r>
              <a:rPr lang="en-GB" sz="2000" dirty="0" smtClean="0">
                <a:latin typeface="Tahoma" panose="020B0604030504040204" pitchFamily="34" charset="0"/>
                <a:ea typeface="Tahoma" panose="020B0604030504040204" pitchFamily="34" charset="0"/>
                <a:cs typeface="Tahoma" panose="020B0604030504040204" pitchFamily="34" charset="0"/>
              </a:rPr>
              <a:t>)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and base for inks, perfumes and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flavourings</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such </a:t>
            </a:r>
            <a:r>
              <a:rPr lang="en-GB" sz="2000" dirty="0">
                <a:latin typeface="Tahoma" panose="020B0604030504040204" pitchFamily="34" charset="0"/>
                <a:ea typeface="Tahoma" panose="020B0604030504040204" pitchFamily="34" charset="0"/>
                <a:cs typeface="Tahoma" panose="020B0604030504040204" pitchFamily="34" charset="0"/>
              </a:rPr>
              <a:t>as </a:t>
            </a:r>
            <a:r>
              <a:rPr lang="en-GB" sz="2000" dirty="0" smtClean="0">
                <a:latin typeface="Tahoma" panose="020B0604030504040204" pitchFamily="34" charset="0"/>
                <a:ea typeface="Tahoma" panose="020B0604030504040204" pitchFamily="34" charset="0"/>
                <a:cs typeface="Tahoma" panose="020B0604030504040204" pitchFamily="34" charset="0"/>
              </a:rPr>
              <a:t>rose water</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They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even distilled crude </a:t>
            </a:r>
            <a:r>
              <a:rPr lang="en-GB" sz="2000" dirty="0">
                <a:latin typeface="Tahoma" panose="020B0604030504040204" pitchFamily="34" charset="0"/>
                <a:ea typeface="Tahoma" panose="020B0604030504040204" pitchFamily="34" charset="0"/>
                <a:cs typeface="Tahoma" panose="020B0604030504040204" pitchFamily="34" charset="0"/>
              </a:rPr>
              <a:t>oil to </a:t>
            </a:r>
            <a:r>
              <a:rPr lang="en-GB" sz="2000" dirty="0" smtClean="0">
                <a:latin typeface="Tahoma" panose="020B0604030504040204" pitchFamily="34" charset="0"/>
                <a:ea typeface="Tahoma" panose="020B0604030504040204" pitchFamily="34" charset="0"/>
                <a:cs typeface="Tahoma" panose="020B0604030504040204" pitchFamily="34" charset="0"/>
              </a:rPr>
              <a:t>make kerosene</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to use as fuel for lamps.</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Ibn </a:t>
            </a:r>
            <a:r>
              <a:rPr lang="en-GB" sz="2000" dirty="0" err="1" smtClean="0">
                <a:latin typeface="Tahoma" panose="020B0604030504040204" pitchFamily="34" charset="0"/>
                <a:ea typeface="Tahoma" panose="020B0604030504040204" pitchFamily="34" charset="0"/>
                <a:cs typeface="Tahoma" panose="020B0604030504040204" pitchFamily="34" charset="0"/>
              </a:rPr>
              <a:t>Hayyan</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knew that elements </a:t>
            </a:r>
            <a:r>
              <a:rPr lang="en-GB" sz="2000" dirty="0" smtClean="0">
                <a:latin typeface="Tahoma" panose="020B0604030504040204" pitchFamily="34" charset="0"/>
                <a:ea typeface="Tahoma" panose="020B0604030504040204" pitchFamily="34" charset="0"/>
                <a:cs typeface="Tahoma" panose="020B0604030504040204" pitchFamily="34" charset="0"/>
              </a:rPr>
              <a:t>could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combine in a way that </a:t>
            </a:r>
            <a:r>
              <a:rPr lang="en-GB" sz="2000" dirty="0">
                <a:latin typeface="Tahoma" panose="020B0604030504040204" pitchFamily="34" charset="0"/>
                <a:ea typeface="Tahoma" panose="020B0604030504040204" pitchFamily="34" charset="0"/>
                <a:cs typeface="Tahoma" panose="020B0604030504040204" pitchFamily="34" charset="0"/>
              </a:rPr>
              <a:t>was too </a:t>
            </a:r>
            <a:r>
              <a:rPr lang="en-GB" sz="2000" dirty="0" smtClean="0">
                <a:latin typeface="Tahoma" panose="020B0604030504040204" pitchFamily="34" charset="0"/>
                <a:ea typeface="Tahoma" panose="020B0604030504040204" pitchFamily="34" charset="0"/>
                <a:cs typeface="Tahoma" panose="020B0604030504040204" pitchFamily="34" charset="0"/>
              </a:rPr>
              <a:t>small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to see </a:t>
            </a:r>
            <a:r>
              <a:rPr lang="en-GB" sz="2000" dirty="0">
                <a:latin typeface="Tahoma" panose="020B0604030504040204" pitchFamily="34" charset="0"/>
                <a:ea typeface="Tahoma" panose="020B0604030504040204" pitchFamily="34" charset="0"/>
                <a:cs typeface="Tahoma" panose="020B0604030504040204" pitchFamily="34" charset="0"/>
              </a:rPr>
              <a:t>with the naked eye – so </a:t>
            </a:r>
            <a:r>
              <a:rPr lang="en-GB" sz="2000" dirty="0" smtClean="0">
                <a:latin typeface="Tahoma" panose="020B0604030504040204" pitchFamily="34" charset="0"/>
                <a:ea typeface="Tahoma" panose="020B0604030504040204" pitchFamily="34" charset="0"/>
                <a:cs typeface="Tahoma" panose="020B0604030504040204" pitchFamily="34" charset="0"/>
              </a:rPr>
              <a:t>he was thinking </a:t>
            </a:r>
            <a:r>
              <a:rPr lang="en-GB" sz="2000" dirty="0">
                <a:latin typeface="Tahoma" panose="020B0604030504040204" pitchFamily="34" charset="0"/>
                <a:ea typeface="Tahoma" panose="020B0604030504040204" pitchFamily="34" charset="0"/>
                <a:cs typeface="Tahoma" panose="020B0604030504040204" pitchFamily="34" charset="0"/>
              </a:rPr>
              <a:t>at an atomic level around </a:t>
            </a:r>
            <a:r>
              <a:rPr lang="en-GB" sz="2000" dirty="0" smtClean="0">
                <a:latin typeface="Tahoma" panose="020B0604030504040204" pitchFamily="34" charset="0"/>
                <a:ea typeface="Tahoma" panose="020B0604030504040204" pitchFamily="34" charset="0"/>
                <a:cs typeface="Tahoma" panose="020B0604030504040204" pitchFamily="34" charset="0"/>
              </a:rPr>
              <a:t>1200 years </a:t>
            </a:r>
            <a:r>
              <a:rPr lang="en-GB" sz="2000" dirty="0">
                <a:latin typeface="Tahoma" panose="020B0604030504040204" pitchFamily="34" charset="0"/>
                <a:ea typeface="Tahoma" panose="020B0604030504040204" pitchFamily="34" charset="0"/>
                <a:cs typeface="Tahoma" panose="020B0604030504040204" pitchFamily="34" charset="0"/>
              </a:rPr>
              <a:t>ago! </a:t>
            </a:r>
            <a:r>
              <a:rPr lang="en-GB" sz="2000" dirty="0" smtClean="0">
                <a:latin typeface="Tahoma" panose="020B0604030504040204" pitchFamily="34" charset="0"/>
                <a:ea typeface="Tahoma" panose="020B0604030504040204" pitchFamily="34" charset="0"/>
                <a:cs typeface="Tahoma" panose="020B0604030504040204" pitchFamily="34" charset="0"/>
              </a:rPr>
              <a:t>He </a:t>
            </a:r>
            <a:r>
              <a:rPr lang="en-GB" sz="2000" dirty="0">
                <a:latin typeface="Tahoma" panose="020B0604030504040204" pitchFamily="34" charset="0"/>
                <a:ea typeface="Tahoma" panose="020B0604030504040204" pitchFamily="34" charset="0"/>
                <a:cs typeface="Tahoma" panose="020B0604030504040204" pitchFamily="34" charset="0"/>
              </a:rPr>
              <a:t>also discovered nitric and sulphuric acids which are essential to modern chemistry. </a:t>
            </a:r>
            <a:endParaRPr lang="en-GB" sz="2000" dirty="0" smtClean="0">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51957" y="2780928"/>
            <a:ext cx="3235699" cy="3024336"/>
          </a:xfrm>
          <a:prstGeom prst="rect">
            <a:avLst/>
          </a:prstGeom>
        </p:spPr>
      </p:pic>
    </p:spTree>
    <p:extLst>
      <p:ext uri="{BB962C8B-B14F-4D97-AF65-F5344CB8AC3E}">
        <p14:creationId xmlns:p14="http://schemas.microsoft.com/office/powerpoint/2010/main" val="499506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671693" y="980728"/>
            <a:ext cx="7315199" cy="4601260"/>
          </a:xfrm>
          <a:prstGeom prst="rect">
            <a:avLst/>
          </a:prstGeom>
          <a:noFill/>
        </p:spPr>
        <p:txBody>
          <a:bodyPr wrap="square" rtlCol="0">
            <a:spAutoFit/>
          </a:bodyPr>
          <a:lstStyle/>
          <a:p>
            <a:pPr>
              <a:spcAft>
                <a:spcPts val="600"/>
              </a:spcAft>
            </a:pPr>
            <a:r>
              <a:rPr lang="en-US" sz="2400" b="1" dirty="0" smtClean="0">
                <a:latin typeface="Tahoma" panose="020B0604030504040204" pitchFamily="34" charset="0"/>
                <a:ea typeface="Tahoma" panose="020B0604030504040204" pitchFamily="34" charset="0"/>
                <a:cs typeface="Tahoma" panose="020B0604030504040204" pitchFamily="34" charset="0"/>
              </a:rPr>
              <a:t>Science - c</a:t>
            </a:r>
            <a:r>
              <a:rPr lang="en-GB" sz="2400" b="1" dirty="0" err="1" smtClean="0">
                <a:latin typeface="Tahoma" panose="020B0604030504040204" pitchFamily="34" charset="0"/>
                <a:ea typeface="Tahoma" panose="020B0604030504040204" pitchFamily="34" charset="0"/>
                <a:cs typeface="Tahoma" panose="020B0604030504040204" pitchFamily="34" charset="0"/>
              </a:rPr>
              <a:t>hemistry</a:t>
            </a:r>
            <a:r>
              <a:rPr lang="en-GB" sz="2400" b="1" dirty="0" smtClean="0">
                <a:latin typeface="Tahoma" panose="020B0604030504040204" pitchFamily="34" charset="0"/>
                <a:ea typeface="Tahoma" panose="020B0604030504040204" pitchFamily="34" charset="0"/>
                <a:cs typeface="Tahoma" panose="020B0604030504040204" pitchFamily="34" charset="0"/>
              </a:rPr>
              <a:t>  2</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Al-</a:t>
            </a:r>
            <a:r>
              <a:rPr lang="en-GB" sz="2000" dirty="0" err="1" smtClean="0">
                <a:latin typeface="Tahoma" panose="020B0604030504040204" pitchFamily="34" charset="0"/>
                <a:ea typeface="Tahoma" panose="020B0604030504040204" pitchFamily="34" charset="0"/>
                <a:cs typeface="Tahoma" panose="020B0604030504040204" pitchFamily="34" charset="0"/>
              </a:rPr>
              <a:t>Razi</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classified substances as animal, mineral or vegetable and made caustic soda, lead oxide and various metal alloys. He wrote up his experiments so we know he was using </a:t>
            </a:r>
            <a:r>
              <a:rPr lang="en-GB" sz="2000" dirty="0" smtClean="0">
                <a:latin typeface="Tahoma" panose="020B0604030504040204" pitchFamily="34" charset="0"/>
                <a:ea typeface="Tahoma" panose="020B0604030504040204" pitchFamily="34" charset="0"/>
                <a:cs typeface="Tahoma" panose="020B0604030504040204" pitchFamily="34" charset="0"/>
              </a:rPr>
              <a:t>distillation </a:t>
            </a:r>
            <a:r>
              <a:rPr lang="en-GB" sz="2000" dirty="0">
                <a:latin typeface="Tahoma" panose="020B0604030504040204" pitchFamily="34" charset="0"/>
                <a:ea typeface="Tahoma" panose="020B0604030504040204" pitchFamily="34" charset="0"/>
                <a:cs typeface="Tahoma" panose="020B0604030504040204" pitchFamily="34" charset="0"/>
              </a:rPr>
              <a:t>and crystallisation in his work. Al-</a:t>
            </a:r>
            <a:r>
              <a:rPr lang="en-GB" sz="2000" dirty="0" err="1">
                <a:latin typeface="Tahoma" panose="020B0604030504040204" pitchFamily="34" charset="0"/>
                <a:ea typeface="Tahoma" panose="020B0604030504040204" pitchFamily="34" charset="0"/>
                <a:cs typeface="Tahoma" panose="020B0604030504040204" pitchFamily="34" charset="0"/>
              </a:rPr>
              <a:t>Razi</a:t>
            </a:r>
            <a:r>
              <a:rPr lang="en-GB" sz="2000" dirty="0">
                <a:latin typeface="Tahoma" panose="020B0604030504040204" pitchFamily="34" charset="0"/>
                <a:ea typeface="Tahoma" panose="020B0604030504040204" pitchFamily="34" charset="0"/>
                <a:cs typeface="Tahoma" panose="020B0604030504040204" pitchFamily="34" charset="0"/>
              </a:rPr>
              <a:t> wrote a book showing how to prepare and use many </a:t>
            </a:r>
            <a:r>
              <a:rPr lang="en-GB" sz="2000" dirty="0" smtClean="0">
                <a:latin typeface="Tahoma" panose="020B0604030504040204" pitchFamily="34" charset="0"/>
                <a:ea typeface="Tahoma" panose="020B0604030504040204" pitchFamily="34" charset="0"/>
                <a:cs typeface="Tahoma" panose="020B0604030504040204" pitchFamily="34" charset="0"/>
              </a:rPr>
              <a:t>chemicals. It </a:t>
            </a:r>
            <a:r>
              <a:rPr lang="en-GB" sz="2000" dirty="0">
                <a:latin typeface="Tahoma" panose="020B0604030504040204" pitchFamily="34" charset="0"/>
                <a:ea typeface="Tahoma" panose="020B0604030504040204" pitchFamily="34" charset="0"/>
                <a:cs typeface="Tahoma" panose="020B0604030504040204" pitchFamily="34" charset="0"/>
              </a:rPr>
              <a:t>included </a:t>
            </a:r>
            <a:r>
              <a:rPr lang="en-GB" sz="2000" dirty="0" smtClean="0">
                <a:latin typeface="Tahoma" panose="020B0604030504040204" pitchFamily="34" charset="0"/>
                <a:ea typeface="Tahoma" panose="020B0604030504040204" pitchFamily="34" charset="0"/>
                <a:cs typeface="Tahoma" panose="020B0604030504040204" pitchFamily="34" charset="0"/>
              </a:rPr>
              <a:t>information on how to work out what mixture of chemicals gave the best results. </a:t>
            </a:r>
          </a:p>
          <a:p>
            <a:pPr>
              <a:spcAft>
                <a:spcPts val="600"/>
              </a:spcAft>
            </a:pP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20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Earth science / meteorology </a:t>
            </a:r>
            <a:r>
              <a:rPr lang="en-GB" sz="2400" dirty="0">
                <a:latin typeface="Tahoma" panose="020B0604030504040204" pitchFamily="34" charset="0"/>
                <a:ea typeface="Tahoma" panose="020B0604030504040204" pitchFamily="34" charset="0"/>
                <a:cs typeface="Tahoma" panose="020B0604030504040204" pitchFamily="34" charset="0"/>
              </a:rPr>
              <a:t>– </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Ibn </a:t>
            </a:r>
            <a:r>
              <a:rPr lang="en-GB" sz="2000" dirty="0">
                <a:latin typeface="Tahoma" panose="020B0604030504040204" pitchFamily="34" charset="0"/>
                <a:ea typeface="Tahoma" panose="020B0604030504040204" pitchFamily="34" charset="0"/>
                <a:cs typeface="Tahoma" panose="020B0604030504040204" pitchFamily="34" charset="0"/>
              </a:rPr>
              <a:t>al-</a:t>
            </a:r>
            <a:r>
              <a:rPr lang="en-GB" sz="2000" dirty="0" err="1">
                <a:latin typeface="Tahoma" panose="020B0604030504040204" pitchFamily="34" charset="0"/>
                <a:ea typeface="Tahoma" panose="020B0604030504040204" pitchFamily="34" charset="0"/>
                <a:cs typeface="Tahoma" panose="020B0604030504040204" pitchFamily="34" charset="0"/>
              </a:rPr>
              <a:t>Haytham</a:t>
            </a:r>
            <a:r>
              <a:rPr lang="en-GB" sz="2000" dirty="0">
                <a:latin typeface="Tahoma" panose="020B0604030504040204" pitchFamily="34" charset="0"/>
                <a:ea typeface="Tahoma" panose="020B0604030504040204" pitchFamily="34" charset="0"/>
                <a:cs typeface="Tahoma" panose="020B0604030504040204" pitchFamily="34" charset="0"/>
              </a:rPr>
              <a:t> explained rainbows, halos and </a:t>
            </a:r>
            <a:r>
              <a:rPr lang="en-GB" sz="2000" dirty="0" smtClean="0">
                <a:latin typeface="Tahoma" panose="020B0604030504040204" pitchFamily="34" charset="0"/>
                <a:ea typeface="Tahoma" panose="020B0604030504040204" pitchFamily="34" charset="0"/>
                <a:cs typeface="Tahoma" panose="020B0604030504040204" pitchFamily="34" charset="0"/>
              </a:rPr>
              <a:t>why sun or moon seem to be larger when they </a:t>
            </a:r>
            <a:r>
              <a:rPr lang="en-GB" sz="2000" dirty="0">
                <a:latin typeface="Tahoma" panose="020B0604030504040204" pitchFamily="34" charset="0"/>
                <a:ea typeface="Tahoma" panose="020B0604030504040204" pitchFamily="34" charset="0"/>
                <a:cs typeface="Tahoma" panose="020B0604030504040204" pitchFamily="34" charset="0"/>
              </a:rPr>
              <a:t>approach the horizon</a:t>
            </a:r>
            <a:r>
              <a:rPr lang="en-GB" sz="2000" dirty="0" smtClean="0">
                <a:latin typeface="Tahoma" panose="020B0604030504040204" pitchFamily="34" charset="0"/>
                <a:ea typeface="Tahoma" panose="020B0604030504040204" pitchFamily="34" charset="0"/>
                <a:cs typeface="Tahoma" panose="020B0604030504040204" pitchFamily="34" charset="0"/>
              </a:rPr>
              <a:t>.</a:t>
            </a:r>
            <a:endParaRPr lang="en-GB"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286988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395536" y="548680"/>
            <a:ext cx="7778690" cy="6001643"/>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Mathematics </a:t>
            </a:r>
            <a:endParaRPr lang="en-GB" sz="2400" b="1"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a:latin typeface="Tahoma" panose="020B0604030504040204" pitchFamily="34" charset="0"/>
                <a:ea typeface="Tahoma" panose="020B0604030504040204" pitchFamily="34" charset="0"/>
                <a:cs typeface="Tahoma" panose="020B0604030504040204" pitchFamily="34" charset="0"/>
              </a:rPr>
              <a:t>The Arabs were </a:t>
            </a:r>
            <a:r>
              <a:rPr lang="en-GB" sz="2200" dirty="0" smtClean="0">
                <a:latin typeface="Tahoma" panose="020B0604030504040204" pitchFamily="34" charset="0"/>
                <a:ea typeface="Tahoma" panose="020B0604030504040204" pitchFamily="34" charset="0"/>
                <a:cs typeface="Tahoma" panose="020B0604030504040204" pitchFamily="34" charset="0"/>
              </a:rPr>
              <a:t>the </a:t>
            </a:r>
            <a:r>
              <a:rPr lang="en-GB" sz="2200" dirty="0">
                <a:latin typeface="Tahoma" panose="020B0604030504040204" pitchFamily="34" charset="0"/>
                <a:ea typeface="Tahoma" panose="020B0604030504040204" pitchFamily="34" charset="0"/>
                <a:cs typeface="Tahoma" panose="020B0604030504040204" pitchFamily="34" charset="0"/>
              </a:rPr>
              <a:t>leading mathematicians of the Middle Ages. Like the scientists, they too learned much from the work of the Greeks and Romans. </a:t>
            </a:r>
            <a:r>
              <a:rPr lang="en-GB" sz="2200" dirty="0" smtClean="0">
                <a:latin typeface="Tahoma" panose="020B0604030504040204" pitchFamily="34" charset="0"/>
                <a:ea typeface="Tahoma" panose="020B0604030504040204" pitchFamily="34" charset="0"/>
                <a:cs typeface="Tahoma" panose="020B0604030504040204" pitchFamily="34" charset="0"/>
              </a:rPr>
              <a:t>However, one Muslim mathematician, AI-Khwarizmi</a:t>
            </a:r>
            <a:r>
              <a:rPr lang="en-GB" sz="2200" dirty="0">
                <a:latin typeface="Tahoma" panose="020B0604030504040204" pitchFamily="34" charset="0"/>
                <a:ea typeface="Tahoma" panose="020B0604030504040204" pitchFamily="34" charset="0"/>
                <a:cs typeface="Tahoma" panose="020B0604030504040204" pitchFamily="34" charset="0"/>
              </a:rPr>
              <a:t>, who lived from about 780 to 850, </a:t>
            </a:r>
            <a:r>
              <a:rPr lang="en-GB" sz="2200" dirty="0" smtClean="0">
                <a:latin typeface="Tahoma" panose="020B0604030504040204" pitchFamily="34" charset="0"/>
                <a:ea typeface="Tahoma" panose="020B0604030504040204" pitchFamily="34" charset="0"/>
                <a:cs typeface="Tahoma" panose="020B0604030504040204" pitchFamily="34" charset="0"/>
              </a:rPr>
              <a:t>developed a completely new type of mathematics that neither the Greeks or Romans had ever thought of. We call it algebra, from the title of his book </a:t>
            </a:r>
            <a:r>
              <a:rPr lang="en-GB" sz="2200" i="1" dirty="0" smtClean="0">
                <a:latin typeface="Tahoma" panose="020B0604030504040204" pitchFamily="34" charset="0"/>
                <a:ea typeface="Tahoma" panose="020B0604030504040204" pitchFamily="34" charset="0"/>
                <a:cs typeface="Tahoma" panose="020B0604030504040204" pitchFamily="34" charset="0"/>
              </a:rPr>
              <a:t>al-</a:t>
            </a:r>
            <a:r>
              <a:rPr lang="en-GB" sz="2200" i="1" dirty="0" err="1" smtClean="0">
                <a:latin typeface="Tahoma" panose="020B0604030504040204" pitchFamily="34" charset="0"/>
                <a:ea typeface="Tahoma" panose="020B0604030504040204" pitchFamily="34" charset="0"/>
                <a:cs typeface="Tahoma" panose="020B0604030504040204" pitchFamily="34" charset="0"/>
              </a:rPr>
              <a:t>jabr</a:t>
            </a:r>
            <a:r>
              <a:rPr lang="en-GB" sz="2200" i="1" dirty="0">
                <a:latin typeface="Tahoma" panose="020B0604030504040204" pitchFamily="34" charset="0"/>
                <a:ea typeface="Tahoma" panose="020B0604030504040204" pitchFamily="34" charset="0"/>
                <a:cs typeface="Tahoma" panose="020B0604030504040204" pitchFamily="34" charset="0"/>
              </a:rPr>
              <a:t>. </a:t>
            </a:r>
            <a:endParaRPr lang="en-GB" sz="2200" i="1"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Al-Khwarizmi </a:t>
            </a:r>
            <a:r>
              <a:rPr lang="en-GB" sz="2200" i="1" dirty="0" smtClean="0">
                <a:latin typeface="Tahoma" panose="020B0604030504040204" pitchFamily="34" charset="0"/>
                <a:ea typeface="Tahoma" panose="020B0604030504040204" pitchFamily="34" charset="0"/>
                <a:cs typeface="Tahoma" panose="020B0604030504040204" pitchFamily="34" charset="0"/>
              </a:rPr>
              <a:t> </a:t>
            </a:r>
            <a:r>
              <a:rPr lang="en-GB" sz="2200" dirty="0" smtClean="0">
                <a:latin typeface="Tahoma" panose="020B0604030504040204" pitchFamily="34" charset="0"/>
                <a:ea typeface="Tahoma" panose="020B0604030504040204" pitchFamily="34" charset="0"/>
                <a:cs typeface="Tahoma" panose="020B0604030504040204" pitchFamily="34" charset="0"/>
              </a:rPr>
              <a:t>also </a:t>
            </a:r>
            <a:r>
              <a:rPr lang="en-GB" sz="2200" dirty="0">
                <a:latin typeface="Tahoma" panose="020B0604030504040204" pitchFamily="34" charset="0"/>
                <a:ea typeface="Tahoma" panose="020B0604030504040204" pitchFamily="34" charset="0"/>
                <a:cs typeface="Tahoma" panose="020B0604030504040204" pitchFamily="34" charset="0"/>
              </a:rPr>
              <a:t>used numerals which came from India, instead of Roman numerals. </a:t>
            </a:r>
            <a:r>
              <a:rPr lang="en-GB" sz="2200" dirty="0" smtClean="0">
                <a:latin typeface="Tahoma" panose="020B0604030504040204" pitchFamily="34" charset="0"/>
                <a:ea typeface="Tahoma" panose="020B0604030504040204" pitchFamily="34" charset="0"/>
                <a:cs typeface="Tahoma" panose="020B0604030504040204" pitchFamily="34" charset="0"/>
              </a:rPr>
              <a:t> They are the numbers 1-9 that we use today and call Arabic numerals. He </a:t>
            </a:r>
            <a:r>
              <a:rPr lang="en-GB" sz="2200" dirty="0">
                <a:latin typeface="Tahoma" panose="020B0604030504040204" pitchFamily="34" charset="0"/>
                <a:ea typeface="Tahoma" panose="020B0604030504040204" pitchFamily="34" charset="0"/>
                <a:cs typeface="Tahoma" panose="020B0604030504040204" pitchFamily="34" charset="0"/>
              </a:rPr>
              <a:t>made use of another Hindu discovery as well. This was the idea </a:t>
            </a:r>
            <a:r>
              <a:rPr lang="en-GB" sz="2200" dirty="0" smtClean="0">
                <a:latin typeface="Tahoma" panose="020B0604030504040204" pitchFamily="34" charset="0"/>
                <a:ea typeface="Tahoma" panose="020B0604030504040204" pitchFamily="34" charset="0"/>
                <a:cs typeface="Tahoma" panose="020B0604030504040204" pitchFamily="34" charset="0"/>
              </a:rPr>
              <a:t>of zero. </a:t>
            </a:r>
            <a:r>
              <a:rPr lang="en-GB" sz="2200" dirty="0">
                <a:latin typeface="Tahoma" panose="020B0604030504040204" pitchFamily="34" charset="0"/>
                <a:ea typeface="Tahoma" panose="020B0604030504040204" pitchFamily="34" charset="0"/>
                <a:cs typeface="Tahoma" panose="020B0604030504040204" pitchFamily="34" charset="0"/>
              </a:rPr>
              <a:t>This was called </a:t>
            </a:r>
            <a:r>
              <a:rPr lang="en-GB" sz="2200" i="1" dirty="0" err="1">
                <a:latin typeface="Tahoma" panose="020B0604030504040204" pitchFamily="34" charset="0"/>
                <a:ea typeface="Tahoma" panose="020B0604030504040204" pitchFamily="34" charset="0"/>
                <a:cs typeface="Tahoma" panose="020B0604030504040204" pitchFamily="34" charset="0"/>
              </a:rPr>
              <a:t>sifra</a:t>
            </a:r>
            <a:r>
              <a:rPr lang="en-GB" sz="2200" i="1" dirty="0">
                <a:latin typeface="Tahoma" panose="020B0604030504040204" pitchFamily="34" charset="0"/>
                <a:ea typeface="Tahoma" panose="020B0604030504040204" pitchFamily="34" charset="0"/>
                <a:cs typeface="Tahoma" panose="020B0604030504040204" pitchFamily="34" charset="0"/>
              </a:rPr>
              <a:t> </a:t>
            </a:r>
            <a:r>
              <a:rPr lang="en-GB" sz="2200" dirty="0">
                <a:latin typeface="Tahoma" panose="020B0604030504040204" pitchFamily="34" charset="0"/>
                <a:ea typeface="Tahoma" panose="020B0604030504040204" pitchFamily="34" charset="0"/>
                <a:cs typeface="Tahoma" panose="020B0604030504040204" pitchFamily="34" charset="0"/>
              </a:rPr>
              <a:t>in Arabic. AI-Khwarizmi showed zero with a dot. The Hindus used a small circle instead. People in Europe later used Arabic numerals as well. They found them much easier to use in </a:t>
            </a:r>
            <a:r>
              <a:rPr lang="en-GB" sz="2200" dirty="0" smtClean="0">
                <a:latin typeface="Tahoma" panose="020B0604030504040204" pitchFamily="34" charset="0"/>
                <a:ea typeface="Tahoma" panose="020B0604030504040204" pitchFamily="34" charset="0"/>
                <a:cs typeface="Tahoma" panose="020B0604030504040204" pitchFamily="34" charset="0"/>
              </a:rPr>
              <a:t>calculations (sums) </a:t>
            </a:r>
            <a:r>
              <a:rPr lang="en-GB" sz="2200" dirty="0">
                <a:latin typeface="Tahoma" panose="020B0604030504040204" pitchFamily="34" charset="0"/>
                <a:ea typeface="Tahoma" panose="020B0604030504040204" pitchFamily="34" charset="0"/>
                <a:cs typeface="Tahoma" panose="020B0604030504040204" pitchFamily="34" charset="0"/>
              </a:rPr>
              <a:t>than Roman numerals. </a:t>
            </a:r>
          </a:p>
        </p:txBody>
      </p:sp>
    </p:spTree>
    <p:extLst>
      <p:ext uri="{BB962C8B-B14F-4D97-AF65-F5344CB8AC3E}">
        <p14:creationId xmlns:p14="http://schemas.microsoft.com/office/powerpoint/2010/main" val="17675130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25360"/>
            <a:ext cx="7994714" cy="6832640"/>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Mathematics</a:t>
            </a:r>
          </a:p>
          <a:p>
            <a:pPr>
              <a:spcAft>
                <a:spcPts val="600"/>
              </a:spcAft>
            </a:pPr>
            <a:r>
              <a:rPr lang="en-GB" sz="2100" dirty="0">
                <a:latin typeface="Tahoma" panose="020B0604030504040204" pitchFamily="34" charset="0"/>
                <a:ea typeface="Tahoma" panose="020B0604030504040204" pitchFamily="34" charset="0"/>
                <a:cs typeface="Tahoma" panose="020B0604030504040204" pitchFamily="34" charset="0"/>
              </a:rPr>
              <a:t>The Muslim world inherited knowledge of Greek mathematics, but this was basically only about </a:t>
            </a:r>
            <a:r>
              <a:rPr lang="en-GB" sz="2100" dirty="0" smtClean="0">
                <a:latin typeface="Tahoma" panose="020B0604030504040204" pitchFamily="34" charset="0"/>
                <a:ea typeface="Tahoma" panose="020B0604030504040204" pitchFamily="34" charset="0"/>
                <a:cs typeface="Tahoma" panose="020B0604030504040204" pitchFamily="34" charset="0"/>
              </a:rPr>
              <a:t>geometry (about points, lines and curves) </a:t>
            </a:r>
            <a:r>
              <a:rPr lang="en-GB" sz="2100" dirty="0">
                <a:latin typeface="Tahoma" panose="020B0604030504040204" pitchFamily="34" charset="0"/>
                <a:ea typeface="Tahoma" panose="020B0604030504040204" pitchFamily="34" charset="0"/>
                <a:cs typeface="Tahoma" panose="020B0604030504040204" pitchFamily="34" charset="0"/>
              </a:rPr>
              <a:t>and a limited use of </a:t>
            </a:r>
            <a:r>
              <a:rPr lang="en-GB" sz="2100" dirty="0" smtClean="0">
                <a:latin typeface="Tahoma" panose="020B0604030504040204" pitchFamily="34" charset="0"/>
                <a:ea typeface="Tahoma" panose="020B0604030504040204" pitchFamily="34" charset="0"/>
                <a:cs typeface="Tahoma" panose="020B0604030504040204" pitchFamily="34" charset="0"/>
              </a:rPr>
              <a:t>trigonometry (about triangles). </a:t>
            </a: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The </a:t>
            </a:r>
            <a:r>
              <a:rPr lang="en-GB" sz="2100" dirty="0">
                <a:latin typeface="Tahoma" panose="020B0604030504040204" pitchFamily="34" charset="0"/>
                <a:ea typeface="Tahoma" panose="020B0604030504040204" pitchFamily="34" charset="0"/>
                <a:cs typeface="Tahoma" panose="020B0604030504040204" pitchFamily="34" charset="0"/>
              </a:rPr>
              <a:t>Greek astronomer Ptolemy had developed tables for calculating the position of the </a:t>
            </a:r>
            <a:r>
              <a:rPr lang="en-GB" sz="2100" dirty="0" smtClean="0">
                <a:latin typeface="Tahoma" panose="020B0604030504040204" pitchFamily="34" charset="0"/>
                <a:ea typeface="Tahoma" panose="020B0604030504040204" pitchFamily="34" charset="0"/>
                <a:cs typeface="Tahoma" panose="020B0604030504040204" pitchFamily="34" charset="0"/>
              </a:rPr>
              <a:t>sun, </a:t>
            </a:r>
            <a:r>
              <a:rPr lang="en-GB" sz="2100" dirty="0">
                <a:latin typeface="Tahoma" panose="020B0604030504040204" pitchFamily="34" charset="0"/>
                <a:ea typeface="Tahoma" panose="020B0604030504040204" pitchFamily="34" charset="0"/>
                <a:cs typeface="Tahoma" panose="020B0604030504040204" pitchFamily="34" charset="0"/>
              </a:rPr>
              <a:t>moon and the five planets </a:t>
            </a:r>
            <a:r>
              <a:rPr lang="en-GB" sz="2100" dirty="0" smtClean="0">
                <a:latin typeface="Tahoma" panose="020B0604030504040204" pitchFamily="34" charset="0"/>
                <a:ea typeface="Tahoma" panose="020B0604030504040204" pitchFamily="34" charset="0"/>
                <a:cs typeface="Tahoma" panose="020B0604030504040204" pitchFamily="34" charset="0"/>
              </a:rPr>
              <a:t>the Greeks </a:t>
            </a:r>
            <a:r>
              <a:rPr lang="en-GB" sz="2100" dirty="0">
                <a:latin typeface="Tahoma" panose="020B0604030504040204" pitchFamily="34" charset="0"/>
                <a:ea typeface="Tahoma" panose="020B0604030504040204" pitchFamily="34" charset="0"/>
                <a:cs typeface="Tahoma" panose="020B0604030504040204" pitchFamily="34" charset="0"/>
              </a:rPr>
              <a:t>knew of, but these were difficult to use and involved several steps to reach an answer. Muslim scholars such as Al-</a:t>
            </a:r>
            <a:r>
              <a:rPr lang="en-GB" sz="2100" dirty="0" err="1">
                <a:latin typeface="Tahoma" panose="020B0604030504040204" pitchFamily="34" charset="0"/>
                <a:ea typeface="Tahoma" panose="020B0604030504040204" pitchFamily="34" charset="0"/>
                <a:cs typeface="Tahoma" panose="020B0604030504040204" pitchFamily="34" charset="0"/>
              </a:rPr>
              <a:t>Biruni</a:t>
            </a:r>
            <a:r>
              <a:rPr lang="en-GB" sz="2100" dirty="0">
                <a:latin typeface="Tahoma" panose="020B0604030504040204" pitchFamily="34" charset="0"/>
                <a:ea typeface="Tahoma" panose="020B0604030504040204" pitchFamily="34" charset="0"/>
                <a:cs typeface="Tahoma" panose="020B0604030504040204" pitchFamily="34" charset="0"/>
              </a:rPr>
              <a:t>, Al-Battani and </a:t>
            </a:r>
            <a:r>
              <a:rPr lang="en-GB" sz="2100" dirty="0" smtClean="0">
                <a:latin typeface="Tahoma" panose="020B0604030504040204" pitchFamily="34" charset="0"/>
                <a:ea typeface="Tahoma" panose="020B0604030504040204" pitchFamily="34" charset="0"/>
                <a:cs typeface="Tahoma" panose="020B0604030504040204" pitchFamily="34" charset="0"/>
              </a:rPr>
              <a:t>Al-Khwarizmi </a:t>
            </a:r>
            <a:r>
              <a:rPr lang="en-GB" sz="2100" dirty="0">
                <a:latin typeface="Tahoma" panose="020B0604030504040204" pitchFamily="34" charset="0"/>
                <a:ea typeface="Tahoma" panose="020B0604030504040204" pitchFamily="34" charset="0"/>
                <a:cs typeface="Tahoma" panose="020B0604030504040204" pitchFamily="34" charset="0"/>
              </a:rPr>
              <a:t>developed </a:t>
            </a:r>
            <a:r>
              <a:rPr lang="en-GB" sz="2100" dirty="0" smtClean="0">
                <a:latin typeface="Tahoma" panose="020B0604030504040204" pitchFamily="34" charset="0"/>
                <a:ea typeface="Tahoma" panose="020B0604030504040204" pitchFamily="34" charset="0"/>
                <a:cs typeface="Tahoma" panose="020B0604030504040204" pitchFamily="34" charset="0"/>
              </a:rPr>
              <a:t>an </a:t>
            </a:r>
            <a:r>
              <a:rPr lang="en-GB" sz="2100" dirty="0">
                <a:latin typeface="Tahoma" panose="020B0604030504040204" pitchFamily="34" charset="0"/>
                <a:ea typeface="Tahoma" panose="020B0604030504040204" pitchFamily="34" charset="0"/>
                <a:cs typeface="Tahoma" panose="020B0604030504040204" pitchFamily="34" charset="0"/>
              </a:rPr>
              <a:t>easier way to find </a:t>
            </a:r>
            <a:r>
              <a:rPr lang="en-GB" sz="2100" dirty="0" smtClean="0">
                <a:latin typeface="Tahoma" panose="020B0604030504040204" pitchFamily="34" charset="0"/>
                <a:ea typeface="Tahoma" panose="020B0604030504040204" pitchFamily="34" charset="0"/>
                <a:cs typeface="Tahoma" panose="020B0604030504040204" pitchFamily="34" charset="0"/>
              </a:rPr>
              <a:t>angles </a:t>
            </a:r>
            <a:r>
              <a:rPr lang="en-GB" sz="2100" dirty="0">
                <a:latin typeface="Tahoma" panose="020B0604030504040204" pitchFamily="34" charset="0"/>
                <a:ea typeface="Tahoma" panose="020B0604030504040204" pitchFamily="34" charset="0"/>
                <a:cs typeface="Tahoma" panose="020B0604030504040204" pitchFamily="34" charset="0"/>
              </a:rPr>
              <a:t>and </a:t>
            </a:r>
            <a:r>
              <a:rPr lang="en-GB" sz="2100" dirty="0" smtClean="0">
                <a:latin typeface="Tahoma" panose="020B0604030504040204" pitchFamily="34" charset="0"/>
                <a:ea typeface="Tahoma" panose="020B0604030504040204" pitchFamily="34" charset="0"/>
                <a:cs typeface="Tahoma" panose="020B0604030504040204" pitchFamily="34" charset="0"/>
              </a:rPr>
              <a:t>distances which we </a:t>
            </a:r>
            <a:r>
              <a:rPr lang="en-GB" sz="2100" dirty="0">
                <a:latin typeface="Tahoma" panose="020B0604030504040204" pitchFamily="34" charset="0"/>
                <a:ea typeface="Tahoma" panose="020B0604030504040204" pitchFamily="34" charset="0"/>
                <a:cs typeface="Tahoma" panose="020B0604030504040204" pitchFamily="34" charset="0"/>
              </a:rPr>
              <a:t>still use </a:t>
            </a:r>
            <a:r>
              <a:rPr lang="en-GB" sz="2100" dirty="0" smtClean="0">
                <a:latin typeface="Tahoma" panose="020B0604030504040204" pitchFamily="34" charset="0"/>
                <a:ea typeface="Tahoma" panose="020B0604030504040204" pitchFamily="34" charset="0"/>
                <a:cs typeface="Tahoma" panose="020B0604030504040204" pitchFamily="34" charset="0"/>
              </a:rPr>
              <a:t>today</a:t>
            </a:r>
            <a:r>
              <a:rPr lang="en-GB" sz="2100" dirty="0">
                <a:latin typeface="Tahoma" panose="020B0604030504040204" pitchFamily="34" charset="0"/>
                <a:ea typeface="Tahoma" panose="020B0604030504040204" pitchFamily="34" charset="0"/>
                <a:cs typeface="Tahoma" panose="020B0604030504040204" pitchFamily="34" charset="0"/>
              </a:rPr>
              <a:t>, however it was hundreds of years before mathematicians in the West developed </a:t>
            </a:r>
            <a:r>
              <a:rPr lang="en-GB" sz="2100" dirty="0" smtClean="0">
                <a:latin typeface="Tahoma" panose="020B0604030504040204" pitchFamily="34" charset="0"/>
                <a:ea typeface="Tahoma" panose="020B0604030504040204" pitchFamily="34" charset="0"/>
                <a:cs typeface="Tahoma" panose="020B0604030504040204" pitchFamily="34" charset="0"/>
              </a:rPr>
              <a:t>the same ideas. </a:t>
            </a:r>
            <a:endParaRPr lang="en-GB" sz="2100" dirty="0">
              <a:latin typeface="Tahoma" panose="020B0604030504040204" pitchFamily="34" charset="0"/>
              <a:ea typeface="Tahoma" panose="020B0604030504040204" pitchFamily="34" charset="0"/>
              <a:cs typeface="Tahoma" panose="020B0604030504040204" pitchFamily="34" charset="0"/>
            </a:endParaRPr>
          </a:p>
          <a:p>
            <a:r>
              <a:rPr lang="en-GB" sz="2100" dirty="0">
                <a:latin typeface="Tahoma" panose="020B0604030504040204" pitchFamily="34" charset="0"/>
                <a:ea typeface="Tahoma" panose="020B0604030504040204" pitchFamily="34" charset="0"/>
                <a:cs typeface="Tahoma" panose="020B0604030504040204" pitchFamily="34" charset="0"/>
              </a:rPr>
              <a:t>Al-Khwarizmi’s work developed a whole new field of mathematics – algebra. Al-</a:t>
            </a:r>
            <a:r>
              <a:rPr lang="en-GB" sz="2100" dirty="0" err="1">
                <a:latin typeface="Tahoma" panose="020B0604030504040204" pitchFamily="34" charset="0"/>
                <a:ea typeface="Tahoma" panose="020B0604030504040204" pitchFamily="34" charset="0"/>
                <a:cs typeface="Tahoma" panose="020B0604030504040204" pitchFamily="34" charset="0"/>
              </a:rPr>
              <a:t>Karaji</a:t>
            </a:r>
            <a:r>
              <a:rPr lang="en-GB" sz="2100" dirty="0">
                <a:latin typeface="Tahoma" panose="020B0604030504040204" pitchFamily="34" charset="0"/>
                <a:ea typeface="Tahoma" panose="020B0604030504040204" pitchFamily="34" charset="0"/>
                <a:cs typeface="Tahoma" panose="020B0604030504040204" pitchFamily="34" charset="0"/>
              </a:rPr>
              <a:t> built on </a:t>
            </a:r>
            <a:r>
              <a:rPr lang="en-GB" sz="2100" dirty="0" smtClean="0">
                <a:latin typeface="Tahoma" panose="020B0604030504040204" pitchFamily="34" charset="0"/>
                <a:ea typeface="Tahoma" panose="020B0604030504040204" pitchFamily="34" charset="0"/>
                <a:cs typeface="Tahoma" panose="020B0604030504040204" pitchFamily="34" charset="0"/>
              </a:rPr>
              <a:t>his work </a:t>
            </a:r>
            <a:r>
              <a:rPr lang="en-GB" sz="2100" dirty="0">
                <a:latin typeface="Tahoma" panose="020B0604030504040204" pitchFamily="34" charset="0"/>
                <a:ea typeface="Tahoma" panose="020B0604030504040204" pitchFamily="34" charset="0"/>
                <a:cs typeface="Tahoma" panose="020B0604030504040204" pitchFamily="34" charset="0"/>
              </a:rPr>
              <a:t>developing many of the </a:t>
            </a:r>
            <a:r>
              <a:rPr lang="en-GB" sz="2100" dirty="0" smtClean="0">
                <a:latin typeface="Tahoma" panose="020B0604030504040204" pitchFamily="34" charset="0"/>
                <a:ea typeface="Tahoma" panose="020B0604030504040204" pitchFamily="34" charset="0"/>
                <a:cs typeface="Tahoma" panose="020B0604030504040204" pitchFamily="34" charset="0"/>
              </a:rPr>
              <a:t>ways mathematicians still write equations in </a:t>
            </a:r>
            <a:r>
              <a:rPr lang="en-GB" sz="2100" dirty="0">
                <a:latin typeface="Tahoma" panose="020B0604030504040204" pitchFamily="34" charset="0"/>
                <a:ea typeface="Tahoma" panose="020B0604030504040204" pitchFamily="34" charset="0"/>
                <a:cs typeface="Tahoma" panose="020B0604030504040204" pitchFamily="34" charset="0"/>
              </a:rPr>
              <a:t>algebra today. He also started a school of algebra which thrived for several centuries. Al-Khayyam - known today as Omar Khayyam the poet, also contributed to algebra by classifying cubic equations and extracting roots. Ibn al-</a:t>
            </a:r>
            <a:r>
              <a:rPr lang="en-GB" sz="2100" dirty="0" err="1">
                <a:latin typeface="Tahoma" panose="020B0604030504040204" pitchFamily="34" charset="0"/>
                <a:ea typeface="Tahoma" panose="020B0604030504040204" pitchFamily="34" charset="0"/>
                <a:cs typeface="Tahoma" panose="020B0604030504040204" pitchFamily="34" charset="0"/>
              </a:rPr>
              <a:t>Haytham</a:t>
            </a:r>
            <a:r>
              <a:rPr lang="en-GB" sz="2100" dirty="0">
                <a:latin typeface="Tahoma" panose="020B0604030504040204" pitchFamily="34" charset="0"/>
                <a:ea typeface="Tahoma" panose="020B0604030504040204" pitchFamily="34" charset="0"/>
                <a:cs typeface="Tahoma" panose="020B0604030504040204" pitchFamily="34" charset="0"/>
              </a:rPr>
              <a:t> attempted to classify all even perfect numbers. </a:t>
            </a:r>
          </a:p>
        </p:txBody>
      </p:sp>
    </p:spTree>
    <p:extLst>
      <p:ext uri="{BB962C8B-B14F-4D97-AF65-F5344CB8AC3E}">
        <p14:creationId xmlns:p14="http://schemas.microsoft.com/office/powerpoint/2010/main" val="41503516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221582"/>
            <a:ext cx="8136904" cy="6432530"/>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Medicine </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At the time medicine was </a:t>
            </a:r>
            <a:r>
              <a:rPr lang="en-GB" sz="2100" dirty="0">
                <a:latin typeface="Tahoma" panose="020B0604030504040204" pitchFamily="34" charset="0"/>
                <a:ea typeface="Tahoma" panose="020B0604030504040204" pitchFamily="34" charset="0"/>
                <a:cs typeface="Tahoma" panose="020B0604030504040204" pitchFamily="34" charset="0"/>
              </a:rPr>
              <a:t>far more advanced in Islamic countries than it was in Christian Europe. </a:t>
            </a:r>
            <a:r>
              <a:rPr lang="en-GB" sz="2100" dirty="0" smtClean="0">
                <a:latin typeface="Tahoma" panose="020B0604030504040204" pitchFamily="34" charset="0"/>
                <a:ea typeface="Tahoma" panose="020B0604030504040204" pitchFamily="34" charset="0"/>
                <a:cs typeface="Tahoma" panose="020B0604030504040204" pitchFamily="34" charset="0"/>
              </a:rPr>
              <a:t>The </a:t>
            </a:r>
            <a:r>
              <a:rPr lang="en-GB" sz="2100" dirty="0">
                <a:latin typeface="Tahoma" panose="020B0604030504040204" pitchFamily="34" charset="0"/>
                <a:ea typeface="Tahoma" panose="020B0604030504040204" pitchFamily="34" charset="0"/>
                <a:cs typeface="Tahoma" panose="020B0604030504040204" pitchFamily="34" charset="0"/>
              </a:rPr>
              <a:t>Abbasid caliphs had collected a huge library of medical books which they had translated into Arabic. Many of these, such as those from </a:t>
            </a:r>
            <a:r>
              <a:rPr lang="en-GB" sz="2100" dirty="0" smtClean="0">
                <a:latin typeface="Tahoma" panose="020B0604030504040204" pitchFamily="34" charset="0"/>
                <a:ea typeface="Tahoma" panose="020B0604030504040204" pitchFamily="34" charset="0"/>
                <a:cs typeface="Tahoma" panose="020B0604030504040204" pitchFamily="34" charset="0"/>
              </a:rPr>
              <a:t>Hippocrates (ancient Greek times) and Galen (Roman times), </a:t>
            </a:r>
            <a:r>
              <a:rPr lang="en-GB" sz="2100" dirty="0">
                <a:latin typeface="Tahoma" panose="020B0604030504040204" pitchFamily="34" charset="0"/>
                <a:ea typeface="Tahoma" panose="020B0604030504040204" pitchFamily="34" charset="0"/>
                <a:cs typeface="Tahoma" panose="020B0604030504040204" pitchFamily="34" charset="0"/>
              </a:rPr>
              <a:t>would have been totally </a:t>
            </a:r>
            <a:r>
              <a:rPr lang="en-GB" sz="2100" dirty="0" smtClean="0">
                <a:latin typeface="Tahoma" panose="020B0604030504040204" pitchFamily="34" charset="0"/>
                <a:ea typeface="Tahoma" panose="020B0604030504040204" pitchFamily="34" charset="0"/>
                <a:cs typeface="Tahoma" panose="020B0604030504040204" pitchFamily="34" charset="0"/>
              </a:rPr>
              <a:t>lost to us today </a:t>
            </a:r>
            <a:r>
              <a:rPr lang="en-GB" sz="2100" dirty="0">
                <a:latin typeface="Tahoma" panose="020B0604030504040204" pitchFamily="34" charset="0"/>
                <a:ea typeface="Tahoma" panose="020B0604030504040204" pitchFamily="34" charset="0"/>
                <a:cs typeface="Tahoma" panose="020B0604030504040204" pitchFamily="34" charset="0"/>
              </a:rPr>
              <a:t>if they had not been </a:t>
            </a:r>
            <a:r>
              <a:rPr lang="en-GB" sz="2100" dirty="0" smtClean="0">
                <a:latin typeface="Tahoma" panose="020B0604030504040204" pitchFamily="34" charset="0"/>
                <a:ea typeface="Tahoma" panose="020B0604030504040204" pitchFamily="34" charset="0"/>
                <a:cs typeface="Tahoma" panose="020B0604030504040204" pitchFamily="34" charset="0"/>
              </a:rPr>
              <a:t>translated in this way. Islamic doctors learned from the ancient texts. This meant they examined patients carefully before prescribing treatment, as Hippocrates and then Galen had suggested. </a:t>
            </a:r>
          </a:p>
          <a:p>
            <a:pPr>
              <a:spcAft>
                <a:spcPts val="600"/>
              </a:spcAft>
            </a:pPr>
            <a:r>
              <a:rPr lang="en-GB" sz="2100" dirty="0">
                <a:latin typeface="Tahoma" panose="020B0604030504040204" pitchFamily="34" charset="0"/>
                <a:ea typeface="Tahoma" panose="020B0604030504040204" pitchFamily="34" charset="0"/>
                <a:cs typeface="Tahoma" panose="020B0604030504040204" pitchFamily="34" charset="0"/>
              </a:rPr>
              <a:t>Islamic medicine was free to all, Muslims are bound by their faith to provide treatment for the sick and frail. So all patients were treated regardless of wealth or religious background. In the West, when proper medicine developed, you would only get medical treatment from a trained doctor if you could afford to pay for it</a:t>
            </a:r>
            <a:r>
              <a:rPr lang="en-GB" sz="2100" dirty="0" smtClean="0">
                <a:latin typeface="Tahoma" panose="020B0604030504040204" pitchFamily="34" charset="0"/>
                <a:ea typeface="Tahoma" panose="020B0604030504040204" pitchFamily="34" charset="0"/>
                <a:cs typeface="Tahoma" panose="020B0604030504040204" pitchFamily="34" charset="0"/>
              </a:rPr>
              <a:t>. Hospitals </a:t>
            </a:r>
            <a:r>
              <a:rPr lang="en-GB" sz="2100" dirty="0">
                <a:latin typeface="Tahoma" panose="020B0604030504040204" pitchFamily="34" charset="0"/>
                <a:ea typeface="Tahoma" panose="020B0604030504040204" pitchFamily="34" charset="0"/>
                <a:cs typeface="Tahoma" panose="020B0604030504040204" pitchFamily="34" charset="0"/>
              </a:rPr>
              <a:t>in the Islamic world were funded by charitable religious endowments and by money from the local rulers. </a:t>
            </a:r>
            <a:r>
              <a:rPr lang="en-GB" sz="2100" dirty="0" smtClean="0">
                <a:latin typeface="Tahoma" panose="020B0604030504040204" pitchFamily="34" charset="0"/>
                <a:ea typeface="Tahoma" panose="020B0604030504040204" pitchFamily="34" charset="0"/>
                <a:cs typeface="Tahoma" panose="020B0604030504040204" pitchFamily="34" charset="0"/>
              </a:rPr>
              <a:t>The </a:t>
            </a:r>
            <a:r>
              <a:rPr lang="en-GB" sz="2100" dirty="0">
                <a:latin typeface="Tahoma" panose="020B0604030504040204" pitchFamily="34" charset="0"/>
                <a:ea typeface="Tahoma" panose="020B0604030504040204" pitchFamily="34" charset="0"/>
                <a:cs typeface="Tahoma" panose="020B0604030504040204" pitchFamily="34" charset="0"/>
              </a:rPr>
              <a:t>hospital in Cairo gave 5 pieces of gold to patients on leaving, so they did not have to return to work immediately</a:t>
            </a:r>
            <a:r>
              <a:rPr lang="en-GB" sz="2100" dirty="0" smtClean="0">
                <a:latin typeface="Tahoma" panose="020B0604030504040204" pitchFamily="34" charset="0"/>
                <a:ea typeface="Tahoma" panose="020B0604030504040204" pitchFamily="34" charset="0"/>
                <a:cs typeface="Tahoma" panose="020B0604030504040204" pitchFamily="34" charset="0"/>
              </a:rPr>
              <a:t>.</a:t>
            </a:r>
            <a:endParaRPr lang="en-GB" sz="2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14119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62182"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0" y="71567"/>
            <a:ext cx="8532440" cy="6819816"/>
          </a:xfrm>
          <a:prstGeom prst="rect">
            <a:avLst/>
          </a:prstGeom>
          <a:noFill/>
        </p:spPr>
        <p:txBody>
          <a:bodyPr wrap="square" rtlCol="0">
            <a:spAutoFit/>
          </a:bodyPr>
          <a:lstStyle/>
          <a:p>
            <a:pPr>
              <a:spcAft>
                <a:spcPts val="500"/>
              </a:spcAft>
            </a:pPr>
            <a:r>
              <a:rPr lang="en-GB" sz="2400" b="1" dirty="0">
                <a:latin typeface="Tahoma" panose="020B0604030504040204" pitchFamily="34" charset="0"/>
                <a:ea typeface="Tahoma" panose="020B0604030504040204" pitchFamily="34" charset="0"/>
                <a:cs typeface="Tahoma" panose="020B0604030504040204" pitchFamily="34" charset="0"/>
              </a:rPr>
              <a:t>Medicine </a:t>
            </a:r>
            <a:r>
              <a:rPr lang="en-GB" sz="2400" b="1" dirty="0" smtClean="0">
                <a:latin typeface="Tahoma" panose="020B0604030504040204" pitchFamily="34" charset="0"/>
                <a:ea typeface="Tahoma" panose="020B0604030504040204" pitchFamily="34" charset="0"/>
                <a:cs typeface="Tahoma" panose="020B0604030504040204" pitchFamily="34" charset="0"/>
              </a:rPr>
              <a:t>- anatomy and surgery</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a:latin typeface="Tahoma" panose="020B0604030504040204" pitchFamily="34" charset="0"/>
                <a:ea typeface="Tahoma" panose="020B0604030504040204" pitchFamily="34" charset="0"/>
                <a:cs typeface="Tahoma" panose="020B0604030504040204" pitchFamily="34" charset="0"/>
              </a:rPr>
              <a:t>D</a:t>
            </a:r>
            <a:r>
              <a:rPr lang="en-GB" sz="2100" dirty="0" smtClean="0">
                <a:latin typeface="Tahoma" panose="020B0604030504040204" pitchFamily="34" charset="0"/>
                <a:ea typeface="Tahoma" panose="020B0604030504040204" pitchFamily="34" charset="0"/>
                <a:cs typeface="Tahoma" panose="020B0604030504040204" pitchFamily="34" charset="0"/>
              </a:rPr>
              <a:t>uring most of the Greek and Roman periods dissection</a:t>
            </a:r>
            <a:r>
              <a:rPr lang="en-GB" sz="2100" baseline="30000" dirty="0" smtClean="0">
                <a:latin typeface="Tahoma" panose="020B0604030504040204" pitchFamily="34" charset="0"/>
                <a:ea typeface="Tahoma" panose="020B0604030504040204" pitchFamily="34" charset="0"/>
                <a:cs typeface="Tahoma" panose="020B0604030504040204" pitchFamily="34" charset="0"/>
              </a:rPr>
              <a:t>1 </a:t>
            </a:r>
            <a:r>
              <a:rPr lang="en-GB" sz="2100" dirty="0" smtClean="0">
                <a:latin typeface="Tahoma" panose="020B0604030504040204" pitchFamily="34" charset="0"/>
                <a:ea typeface="Tahoma" panose="020B0604030504040204" pitchFamily="34" charset="0"/>
                <a:cs typeface="Tahoma" panose="020B0604030504040204" pitchFamily="34" charset="0"/>
              </a:rPr>
              <a:t>of bodies was not allowed, so some of their ideas about anatomy were wrong. Galen dissected animal bodies but some of his ideas were still wrong. </a:t>
            </a: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Although some Islamic doctors recognised there were mistakes in the ancient writings, because they could not dissect bodies for religious reasons, their knowledge of anatomy did not hugely extend Greek or Roman ideas.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Surgery from ancient times and throughout the Islamic period was mainly limited to treating surface wounds and tumours, amputations, dealing with broken bones and dislocations, cataract and kidney stone removal but no procedures that delved deeply into flesh. However, improved techniques and equipment meant that such procedures were less painful and more likely to be successful in this period.</a:t>
            </a:r>
          </a:p>
          <a:p>
            <a:r>
              <a:rPr lang="en-GB" sz="2100" dirty="0">
                <a:latin typeface="Tahoma" panose="020B0604030504040204" pitchFamily="34" charset="0"/>
                <a:ea typeface="Tahoma" panose="020B0604030504040204" pitchFamily="34" charset="0"/>
                <a:cs typeface="Tahoma" panose="020B0604030504040204" pitchFamily="34" charset="0"/>
              </a:rPr>
              <a:t>This </a:t>
            </a:r>
            <a:r>
              <a:rPr lang="en-GB" sz="2100" dirty="0" smtClean="0">
                <a:latin typeface="Tahoma" panose="020B0604030504040204" pitchFamily="34" charset="0"/>
                <a:ea typeface="Tahoma" panose="020B0604030504040204" pitchFamily="34" charset="0"/>
                <a:cs typeface="Tahoma" panose="020B0604030504040204" pitchFamily="34" charset="0"/>
              </a:rPr>
              <a:t>illustration shows </a:t>
            </a:r>
            <a:r>
              <a:rPr lang="en-GB" sz="2100" dirty="0">
                <a:latin typeface="Tahoma" panose="020B0604030504040204" pitchFamily="34" charset="0"/>
                <a:ea typeface="Tahoma" panose="020B0604030504040204" pitchFamily="34" charset="0"/>
                <a:cs typeface="Tahoma" panose="020B0604030504040204" pitchFamily="34" charset="0"/>
              </a:rPr>
              <a:t>a Muslim </a:t>
            </a:r>
            <a:r>
              <a:rPr lang="en-GB" sz="2100" dirty="0" smtClean="0">
                <a:latin typeface="Tahoma" panose="020B0604030504040204" pitchFamily="34" charset="0"/>
                <a:ea typeface="Tahoma" panose="020B0604030504040204" pitchFamily="34" charset="0"/>
                <a:cs typeface="Tahoma" panose="020B0604030504040204" pitchFamily="34" charset="0"/>
              </a:rPr>
              <a:t>doctor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delivering a baby </a:t>
            </a:r>
            <a:r>
              <a:rPr lang="en-GB" sz="2100" dirty="0">
                <a:latin typeface="Tahoma" panose="020B0604030504040204" pitchFamily="34" charset="0"/>
                <a:ea typeface="Tahoma" panose="020B0604030504040204" pitchFamily="34" charset="0"/>
                <a:cs typeface="Tahoma" panose="020B0604030504040204" pitchFamily="34" charset="0"/>
              </a:rPr>
              <a:t>by </a:t>
            </a:r>
            <a:r>
              <a:rPr lang="en-GB" sz="2100" dirty="0" smtClean="0">
                <a:latin typeface="Tahoma" panose="020B0604030504040204" pitchFamily="34" charset="0"/>
                <a:ea typeface="Tahoma" panose="020B0604030504040204" pitchFamily="34" charset="0"/>
                <a:cs typeface="Tahoma" panose="020B0604030504040204" pitchFamily="34" charset="0"/>
              </a:rPr>
              <a:t>Caesarean section.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This was one surgical procedure </a:t>
            </a:r>
            <a:r>
              <a:rPr lang="en-GB" sz="2100" dirty="0">
                <a:latin typeface="Tahoma" panose="020B0604030504040204" pitchFamily="34" charset="0"/>
                <a:ea typeface="Tahoma" panose="020B0604030504040204" pitchFamily="34" charset="0"/>
                <a:cs typeface="Tahoma" panose="020B0604030504040204" pitchFamily="34" charset="0"/>
              </a:rPr>
              <a:t>that the </a:t>
            </a:r>
            <a:r>
              <a:rPr lang="en-GB" sz="2100" dirty="0" smtClean="0">
                <a:latin typeface="Tahoma" panose="020B0604030504040204" pitchFamily="34" charset="0"/>
                <a:ea typeface="Tahoma" panose="020B0604030504040204" pitchFamily="34" charset="0"/>
                <a:cs typeface="Tahoma" panose="020B0604030504040204" pitchFamily="34" charset="0"/>
              </a:rPr>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Muslims learned from ancient medical </a:t>
            </a:r>
            <a:br>
              <a:rPr lang="en-GB" sz="2100" dirty="0" smtClean="0">
                <a:latin typeface="Tahoma" panose="020B0604030504040204" pitchFamily="34" charset="0"/>
                <a:ea typeface="Tahoma" panose="020B0604030504040204" pitchFamily="34" charset="0"/>
                <a:cs typeface="Tahoma" panose="020B0604030504040204" pitchFamily="34" charset="0"/>
              </a:rPr>
            </a:br>
            <a:r>
              <a:rPr lang="en-GB" sz="2100" dirty="0" smtClean="0">
                <a:latin typeface="Tahoma" panose="020B0604030504040204" pitchFamily="34" charset="0"/>
                <a:ea typeface="Tahoma" panose="020B0604030504040204" pitchFamily="34" charset="0"/>
                <a:cs typeface="Tahoma" panose="020B0604030504040204" pitchFamily="34" charset="0"/>
              </a:rPr>
              <a:t>texts.</a:t>
            </a:r>
          </a:p>
          <a:p>
            <a:r>
              <a:rPr lang="en-GB" sz="1600" baseline="30000" dirty="0" smtClean="0">
                <a:latin typeface="Tahoma" panose="020B0604030504040204" pitchFamily="34" charset="0"/>
                <a:ea typeface="Tahoma" panose="020B0604030504040204" pitchFamily="34" charset="0"/>
                <a:cs typeface="Tahoma" panose="020B0604030504040204" pitchFamily="34" charset="0"/>
              </a:rPr>
              <a:t>1 </a:t>
            </a:r>
            <a:r>
              <a:rPr lang="en-GB" sz="1600" dirty="0" smtClean="0">
                <a:latin typeface="Tahoma" panose="020B0604030504040204" pitchFamily="34" charset="0"/>
                <a:ea typeface="Tahoma" panose="020B0604030504040204" pitchFamily="34" charset="0"/>
                <a:cs typeface="Tahoma" panose="020B0604030504040204" pitchFamily="34" charset="0"/>
              </a:rPr>
              <a:t>Cut them open to see how they worked.</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92981" y="4860481"/>
            <a:ext cx="3317961" cy="1997519"/>
          </a:xfrm>
          <a:prstGeom prst="rect">
            <a:avLst/>
          </a:prstGeom>
        </p:spPr>
      </p:pic>
    </p:spTree>
    <p:extLst>
      <p:ext uri="{BB962C8B-B14F-4D97-AF65-F5344CB8AC3E}">
        <p14:creationId xmlns:p14="http://schemas.microsoft.com/office/powerpoint/2010/main" val="26865212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7504" y="116632"/>
            <a:ext cx="8316416" cy="6540252"/>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Medicine - </a:t>
            </a:r>
            <a:r>
              <a:rPr lang="en-GB" sz="2400" b="1" dirty="0" smtClean="0">
                <a:latin typeface="Tahoma" panose="020B0604030504040204" pitchFamily="34" charset="0"/>
                <a:ea typeface="Tahoma" panose="020B0604030504040204" pitchFamily="34" charset="0"/>
                <a:cs typeface="Tahoma" panose="020B0604030504040204" pitchFamily="34" charset="0"/>
              </a:rPr>
              <a:t>medical developments </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Muslim doctors </a:t>
            </a:r>
            <a:r>
              <a:rPr lang="en-GB" sz="2000" dirty="0" smtClean="0">
                <a:latin typeface="Tahoma" panose="020B0604030504040204" pitchFamily="34" charset="0"/>
                <a:ea typeface="Tahoma" panose="020B0604030504040204" pitchFamily="34" charset="0"/>
                <a:cs typeface="Tahoma" panose="020B0604030504040204" pitchFamily="34" charset="0"/>
              </a:rPr>
              <a:t>followed the ideas of Hippocrates and Galen regarding the careful observation of patients. I doing this they developed some new ideas about diseases and how the human body works</a:t>
            </a:r>
            <a:r>
              <a:rPr lang="en-GB" sz="2000" dirty="0">
                <a:latin typeface="Tahoma" panose="020B0604030504040204" pitchFamily="34" charset="0"/>
                <a:ea typeface="Tahoma" panose="020B0604030504040204" pitchFamily="34" charset="0"/>
                <a:cs typeface="Tahoma" panose="020B0604030504040204" pitchFamily="34" charset="0"/>
              </a:rPr>
              <a:t>. </a:t>
            </a:r>
            <a:endParaRPr lang="en-GB" sz="20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Al-</a:t>
            </a:r>
            <a:r>
              <a:rPr lang="en-GB" sz="2000" dirty="0" err="1" smtClean="0">
                <a:latin typeface="Tahoma" panose="020B0604030504040204" pitchFamily="34" charset="0"/>
                <a:ea typeface="Tahoma" panose="020B0604030504040204" pitchFamily="34" charset="0"/>
                <a:cs typeface="Tahoma" panose="020B0604030504040204" pitchFamily="34" charset="0"/>
              </a:rPr>
              <a:t>Razi</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1600" dirty="0">
                <a:latin typeface="Tahoma" panose="020B0604030504040204" pitchFamily="34" charset="0"/>
                <a:ea typeface="Tahoma" panose="020B0604030504040204" pitchFamily="34" charset="0"/>
                <a:cs typeface="Tahoma" panose="020B0604030504040204" pitchFamily="34" charset="0"/>
              </a:rPr>
              <a:t>(known in the West as </a:t>
            </a:r>
            <a:r>
              <a:rPr lang="en-GB" sz="1600" dirty="0" err="1">
                <a:latin typeface="Tahoma" panose="020B0604030504040204" pitchFamily="34" charset="0"/>
                <a:ea typeface="Tahoma" panose="020B0604030504040204" pitchFamily="34" charset="0"/>
                <a:cs typeface="Tahoma" panose="020B0604030504040204" pitchFamily="34" charset="0"/>
              </a:rPr>
              <a:t>Rhazes</a:t>
            </a:r>
            <a:r>
              <a:rPr lang="en-GB" sz="1600" dirty="0" smtClean="0">
                <a:latin typeface="Tahoma" panose="020B0604030504040204" pitchFamily="34" charset="0"/>
                <a:ea typeface="Tahoma" panose="020B0604030504040204" pitchFamily="34" charset="0"/>
                <a:cs typeface="Tahoma" panose="020B0604030504040204" pitchFamily="34" charset="0"/>
              </a:rPr>
              <a:t>)</a:t>
            </a:r>
            <a:r>
              <a:rPr lang="en-GB" sz="2000" dirty="0" smtClean="0">
                <a:latin typeface="Tahoma" panose="020B0604030504040204" pitchFamily="34" charset="0"/>
                <a:ea typeface="Tahoma" panose="020B0604030504040204" pitchFamily="34" charset="0"/>
                <a:cs typeface="Tahoma" panose="020B0604030504040204" pitchFamily="34" charset="0"/>
              </a:rPr>
              <a:t>,</a:t>
            </a:r>
            <a:r>
              <a:rPr lang="en-GB" sz="1600" dirty="0" smtClean="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working in </a:t>
            </a:r>
            <a:r>
              <a:rPr lang="en-GB" sz="2000" dirty="0">
                <a:latin typeface="Tahoma" panose="020B0604030504040204" pitchFamily="34" charset="0"/>
                <a:ea typeface="Tahoma" panose="020B0604030504040204" pitchFamily="34" charset="0"/>
                <a:cs typeface="Tahoma" panose="020B0604030504040204" pitchFamily="34" charset="0"/>
              </a:rPr>
              <a:t>tenth-century Baghdad </a:t>
            </a:r>
            <a:r>
              <a:rPr lang="en-GB" sz="2000" dirty="0" smtClean="0">
                <a:latin typeface="Tahoma" panose="020B0604030504040204" pitchFamily="34" charset="0"/>
                <a:ea typeface="Tahoma" panose="020B0604030504040204" pitchFamily="34" charset="0"/>
                <a:cs typeface="Tahoma" panose="020B0604030504040204" pitchFamily="34" charset="0"/>
              </a:rPr>
              <a:t>kept </a:t>
            </a:r>
            <a:r>
              <a:rPr lang="en-GB" sz="2000" dirty="0">
                <a:latin typeface="Tahoma" panose="020B0604030504040204" pitchFamily="34" charset="0"/>
                <a:ea typeface="Tahoma" panose="020B0604030504040204" pitchFamily="34" charset="0"/>
                <a:cs typeface="Tahoma" panose="020B0604030504040204" pitchFamily="34" charset="0"/>
              </a:rPr>
              <a:t>detailed notes on all the patients he </a:t>
            </a:r>
            <a:r>
              <a:rPr lang="en-GB" sz="2000" dirty="0" smtClean="0">
                <a:latin typeface="Tahoma" panose="020B0604030504040204" pitchFamily="34" charset="0"/>
                <a:ea typeface="Tahoma" panose="020B0604030504040204" pitchFamily="34" charset="0"/>
                <a:cs typeface="Tahoma" panose="020B0604030504040204" pitchFamily="34" charset="0"/>
              </a:rPr>
              <a:t>treated, from which he was the first to realise that measles and smallpox were different diseases. He wrote </a:t>
            </a:r>
            <a:r>
              <a:rPr lang="en-GB" sz="2000" dirty="0">
                <a:latin typeface="Tahoma" panose="020B0604030504040204" pitchFamily="34" charset="0"/>
                <a:ea typeface="Tahoma" panose="020B0604030504040204" pitchFamily="34" charset="0"/>
                <a:cs typeface="Tahoma" panose="020B0604030504040204" pitchFamily="34" charset="0"/>
              </a:rPr>
              <a:t>nearly two hundred books on medicine. </a:t>
            </a:r>
            <a:r>
              <a:rPr lang="en-GB" sz="2000" dirty="0" smtClean="0">
                <a:latin typeface="Tahoma" panose="020B0604030504040204" pitchFamily="34" charset="0"/>
                <a:ea typeface="Tahoma" panose="020B0604030504040204" pitchFamily="34" charset="0"/>
                <a:cs typeface="Tahoma" panose="020B0604030504040204" pitchFamily="34" charset="0"/>
              </a:rPr>
              <a:t>Perhaps </a:t>
            </a:r>
            <a:r>
              <a:rPr lang="en-GB" sz="2000" dirty="0">
                <a:latin typeface="Tahoma" panose="020B0604030504040204" pitchFamily="34" charset="0"/>
                <a:ea typeface="Tahoma" panose="020B0604030504040204" pitchFamily="34" charset="0"/>
                <a:cs typeface="Tahoma" panose="020B0604030504040204" pitchFamily="34" charset="0"/>
              </a:rPr>
              <a:t>his most important work was a huge encyclopaedia of medicine called </a:t>
            </a: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Hawi</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For each disease listed in </a:t>
            </a: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Hawi</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 he </a:t>
            </a:r>
            <a:r>
              <a:rPr lang="en-GB" sz="2000" dirty="0">
                <a:latin typeface="Tahoma" panose="020B0604030504040204" pitchFamily="34" charset="0"/>
                <a:ea typeface="Tahoma" panose="020B0604030504040204" pitchFamily="34" charset="0"/>
                <a:cs typeface="Tahoma" panose="020B0604030504040204" pitchFamily="34" charset="0"/>
              </a:rPr>
              <a:t>gave the views of Greek, Indian, </a:t>
            </a:r>
            <a:r>
              <a:rPr lang="en-GB" sz="2000" dirty="0" smtClean="0">
                <a:latin typeface="Tahoma" panose="020B0604030504040204" pitchFamily="34" charset="0"/>
                <a:ea typeface="Tahoma" panose="020B0604030504040204" pitchFamily="34" charset="0"/>
                <a:cs typeface="Tahoma" panose="020B0604030504040204" pitchFamily="34" charset="0"/>
              </a:rPr>
              <a:t>Arab and </a:t>
            </a:r>
            <a:r>
              <a:rPr lang="en-GB" sz="2000" dirty="0">
                <a:latin typeface="Tahoma" panose="020B0604030504040204" pitchFamily="34" charset="0"/>
                <a:ea typeface="Tahoma" panose="020B0604030504040204" pitchFamily="34" charset="0"/>
                <a:cs typeface="Tahoma" panose="020B0604030504040204" pitchFamily="34" charset="0"/>
              </a:rPr>
              <a:t>Persian writers. </a:t>
            </a:r>
            <a:r>
              <a:rPr lang="en-GB" sz="2000" dirty="0" smtClean="0">
                <a:latin typeface="Tahoma" panose="020B0604030504040204" pitchFamily="34" charset="0"/>
                <a:ea typeface="Tahoma" panose="020B0604030504040204" pitchFamily="34" charset="0"/>
                <a:cs typeface="Tahoma" panose="020B0604030504040204" pitchFamily="34" charset="0"/>
              </a:rPr>
              <a:t>He </a:t>
            </a:r>
            <a:r>
              <a:rPr lang="en-GB" sz="2000" dirty="0">
                <a:latin typeface="Tahoma" panose="020B0604030504040204" pitchFamily="34" charset="0"/>
                <a:ea typeface="Tahoma" panose="020B0604030504040204" pitchFamily="34" charset="0"/>
                <a:cs typeface="Tahoma" panose="020B0604030504040204" pitchFamily="34" charset="0"/>
              </a:rPr>
              <a:t>then </a:t>
            </a:r>
            <a:r>
              <a:rPr lang="en-GB" sz="2000" dirty="0" smtClean="0">
                <a:latin typeface="Tahoma" panose="020B0604030504040204" pitchFamily="34" charset="0"/>
                <a:ea typeface="Tahoma" panose="020B0604030504040204" pitchFamily="34" charset="0"/>
                <a:cs typeface="Tahoma" panose="020B0604030504040204" pitchFamily="34" charset="0"/>
              </a:rPr>
              <a:t>added his own observations</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of patients and </a:t>
            </a:r>
            <a:r>
              <a:rPr lang="en-GB" sz="2000" dirty="0">
                <a:latin typeface="Tahoma" panose="020B0604030504040204" pitchFamily="34" charset="0"/>
                <a:ea typeface="Tahoma" panose="020B0604030504040204" pitchFamily="34" charset="0"/>
                <a:cs typeface="Tahoma" panose="020B0604030504040204" pitchFamily="34" charset="0"/>
              </a:rPr>
              <a:t>his own </a:t>
            </a:r>
            <a:r>
              <a:rPr lang="en-GB" sz="2000" dirty="0" smtClean="0">
                <a:latin typeface="Tahoma" panose="020B0604030504040204" pitchFamily="34" charset="0"/>
                <a:ea typeface="Tahoma" panose="020B0604030504040204" pitchFamily="34" charset="0"/>
                <a:cs typeface="Tahoma" panose="020B0604030504040204" pitchFamily="34" charset="0"/>
              </a:rPr>
              <a:t>opinions about </a:t>
            </a:r>
            <a:r>
              <a:rPr lang="en-GB" sz="2000" dirty="0">
                <a:latin typeface="Tahoma" panose="020B0604030504040204" pitchFamily="34" charset="0"/>
                <a:ea typeface="Tahoma" panose="020B0604030504040204" pitchFamily="34" charset="0"/>
                <a:cs typeface="Tahoma" panose="020B0604030504040204" pitchFamily="34" charset="0"/>
              </a:rPr>
              <a:t>the disease.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He was </a:t>
            </a:r>
            <a:r>
              <a:rPr lang="en-GB" sz="2000" dirty="0">
                <a:latin typeface="Tahoma" panose="020B0604030504040204" pitchFamily="34" charset="0"/>
                <a:ea typeface="Tahoma" panose="020B0604030504040204" pitchFamily="34" charset="0"/>
                <a:cs typeface="Tahoma" panose="020B0604030504040204" pitchFamily="34" charset="0"/>
              </a:rPr>
              <a:t>not afraid to rely on his </a:t>
            </a:r>
            <a:r>
              <a:rPr lang="en-GB" sz="2000" dirty="0" smtClean="0">
                <a:latin typeface="Tahoma" panose="020B0604030504040204" pitchFamily="34" charset="0"/>
                <a:ea typeface="Tahoma" panose="020B0604030504040204" pitchFamily="34" charset="0"/>
                <a:cs typeface="Tahoma" panose="020B0604030504040204" pitchFamily="34" charset="0"/>
              </a:rPr>
              <a:t>own </a:t>
            </a:r>
            <a:r>
              <a:rPr lang="en-GB" sz="2000" dirty="0">
                <a:latin typeface="Tahoma" panose="020B0604030504040204" pitchFamily="34" charset="0"/>
                <a:ea typeface="Tahoma" panose="020B0604030504040204" pitchFamily="34" charset="0"/>
                <a:cs typeface="Tahoma" panose="020B0604030504040204" pitchFamily="34" charset="0"/>
              </a:rPr>
              <a:t>observations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when </a:t>
            </a:r>
            <a:r>
              <a:rPr lang="en-GB" sz="2000" dirty="0">
                <a:latin typeface="Tahoma" panose="020B0604030504040204" pitchFamily="34" charset="0"/>
                <a:ea typeface="Tahoma" panose="020B0604030504040204" pitchFamily="34" charset="0"/>
                <a:cs typeface="Tahoma" panose="020B0604030504040204" pitchFamily="34" charset="0"/>
              </a:rPr>
              <a:t>they disagreed with the </a:t>
            </a:r>
            <a:r>
              <a:rPr lang="en-GB" sz="2000" dirty="0" smtClean="0">
                <a:latin typeface="Tahoma" panose="020B0604030504040204" pitchFamily="34" charset="0"/>
                <a:ea typeface="Tahoma" panose="020B0604030504040204" pitchFamily="34" charset="0"/>
                <a:cs typeface="Tahoma" panose="020B0604030504040204" pitchFamily="34" charset="0"/>
              </a:rPr>
              <a:t>ideas </a:t>
            </a:r>
            <a:r>
              <a:rPr lang="en-GB" sz="2000" dirty="0">
                <a:latin typeface="Tahoma" panose="020B0604030504040204" pitchFamily="34" charset="0"/>
                <a:ea typeface="Tahoma" panose="020B0604030504040204" pitchFamily="34" charset="0"/>
                <a:cs typeface="Tahoma" panose="020B0604030504040204" pitchFamily="34" charset="0"/>
              </a:rPr>
              <a:t>of earlier </a:t>
            </a:r>
            <a:r>
              <a:rPr lang="en-GB" sz="2000" dirty="0" smtClean="0">
                <a:latin typeface="Tahoma" panose="020B0604030504040204" pitchFamily="34" charset="0"/>
                <a:ea typeface="Tahoma" panose="020B0604030504040204" pitchFamily="34" charset="0"/>
                <a:cs typeface="Tahoma" panose="020B0604030504040204" pitchFamily="34" charset="0"/>
              </a:rPr>
              <a:t>doctors</a:t>
            </a:r>
            <a:r>
              <a:rPr lang="en-GB" sz="2000" dirty="0">
                <a:latin typeface="Tahoma" panose="020B0604030504040204" pitchFamily="34" charset="0"/>
                <a:ea typeface="Tahoma" panose="020B0604030504040204" pitchFamily="34" charset="0"/>
                <a:cs typeface="Tahoma" panose="020B0604030504040204" pitchFamily="34" charset="0"/>
              </a:rPr>
              <a:t>. </a:t>
            </a:r>
            <a:endParaRPr lang="en-GB" sz="20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Other Islamic scholars also made huge contributions in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medicine. </a:t>
            </a:r>
            <a:r>
              <a:rPr lang="en-GB" sz="2000" dirty="0">
                <a:latin typeface="Tahoma" panose="020B0604030504040204" pitchFamily="34" charset="0"/>
                <a:ea typeface="Tahoma" panose="020B0604030504040204" pitchFamily="34" charset="0"/>
                <a:cs typeface="Tahoma" panose="020B0604030504040204" pitchFamily="34" charset="0"/>
              </a:rPr>
              <a:t>Ibn </a:t>
            </a:r>
            <a:r>
              <a:rPr lang="en-GB" sz="2000" dirty="0" err="1">
                <a:latin typeface="Tahoma" panose="020B0604030504040204" pitchFamily="34" charset="0"/>
                <a:ea typeface="Tahoma" panose="020B0604030504040204" pitchFamily="34" charset="0"/>
                <a:cs typeface="Tahoma" panose="020B0604030504040204" pitchFamily="34" charset="0"/>
              </a:rPr>
              <a:t>Sina</a:t>
            </a:r>
            <a:r>
              <a:rPr lang="en-GB" sz="2000" dirty="0">
                <a:latin typeface="Tahoma" panose="020B0604030504040204" pitchFamily="34" charset="0"/>
                <a:ea typeface="Tahoma" panose="020B0604030504040204" pitchFamily="34" charset="0"/>
                <a:cs typeface="Tahoma" panose="020B0604030504040204" pitchFamily="34" charset="0"/>
              </a:rPr>
              <a:t> (aka Avicenna) gathered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together </a:t>
            </a:r>
            <a:r>
              <a:rPr lang="en-GB" sz="2000" dirty="0">
                <a:latin typeface="Tahoma" panose="020B0604030504040204" pitchFamily="34" charset="0"/>
                <a:ea typeface="Tahoma" panose="020B0604030504040204" pitchFamily="34" charset="0"/>
                <a:cs typeface="Tahoma" panose="020B0604030504040204" pitchFamily="34" charset="0"/>
              </a:rPr>
              <a:t>all the medical </a:t>
            </a:r>
            <a:r>
              <a:rPr lang="en-GB" sz="2000" dirty="0" smtClean="0">
                <a:latin typeface="Tahoma" panose="020B0604030504040204" pitchFamily="34" charset="0"/>
                <a:ea typeface="Tahoma" panose="020B0604030504040204" pitchFamily="34" charset="0"/>
                <a:cs typeface="Tahoma" panose="020B0604030504040204" pitchFamily="34" charset="0"/>
              </a:rPr>
              <a:t>knowledge </a:t>
            </a:r>
            <a:r>
              <a:rPr lang="en-GB" sz="2000" dirty="0">
                <a:latin typeface="Tahoma" panose="020B0604030504040204" pitchFamily="34" charset="0"/>
                <a:ea typeface="Tahoma" panose="020B0604030504040204" pitchFamily="34" charset="0"/>
                <a:cs typeface="Tahoma" panose="020B0604030504040204" pitchFamily="34" charset="0"/>
              </a:rPr>
              <a:t>of the time </a:t>
            </a:r>
            <a:r>
              <a:rPr lang="en-GB" sz="2000" dirty="0" smtClean="0">
                <a:latin typeface="Tahoma" panose="020B0604030504040204" pitchFamily="34" charset="0"/>
                <a:ea typeface="Tahoma" panose="020B0604030504040204" pitchFamily="34" charset="0"/>
                <a:cs typeface="Tahoma" panose="020B0604030504040204" pitchFamily="34" charset="0"/>
              </a:rPr>
              <a:t>in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his </a:t>
            </a:r>
            <a:r>
              <a:rPr lang="en-GB" sz="2000" i="1" dirty="0">
                <a:latin typeface="Tahoma" panose="020B0604030504040204" pitchFamily="34" charset="0"/>
                <a:ea typeface="Tahoma" panose="020B0604030504040204" pitchFamily="34" charset="0"/>
                <a:cs typeface="Tahoma" panose="020B0604030504040204" pitchFamily="34" charset="0"/>
              </a:rPr>
              <a:t>Canon </a:t>
            </a:r>
            <a:r>
              <a:rPr lang="en-GB" sz="2000" i="1" dirty="0" smtClean="0">
                <a:latin typeface="Tahoma" panose="020B0604030504040204" pitchFamily="34" charset="0"/>
                <a:ea typeface="Tahoma" panose="020B0604030504040204" pitchFamily="34" charset="0"/>
                <a:cs typeface="Tahoma" panose="020B0604030504040204" pitchFamily="34" charset="0"/>
              </a:rPr>
              <a:t>of Medicine. </a:t>
            </a:r>
            <a:r>
              <a:rPr lang="en-GB" sz="2000" dirty="0" smtClean="0">
                <a:latin typeface="Tahoma" panose="020B0604030504040204" pitchFamily="34" charset="0"/>
                <a:ea typeface="Tahoma" panose="020B0604030504040204" pitchFamily="34" charset="0"/>
                <a:cs typeface="Tahoma" panose="020B0604030504040204" pitchFamily="34" charset="0"/>
              </a:rPr>
              <a:t>Later it was translated into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Latin and  used </a:t>
            </a:r>
            <a:r>
              <a:rPr lang="en-GB" sz="2000" dirty="0">
                <a:latin typeface="Tahoma" panose="020B0604030504040204" pitchFamily="34" charset="0"/>
                <a:ea typeface="Tahoma" panose="020B0604030504040204" pitchFamily="34" charset="0"/>
                <a:cs typeface="Tahoma" panose="020B0604030504040204" pitchFamily="34" charset="0"/>
              </a:rPr>
              <a:t>in Europe </a:t>
            </a:r>
            <a:r>
              <a:rPr lang="en-GB" sz="2000" dirty="0" smtClean="0">
                <a:latin typeface="Tahoma" panose="020B0604030504040204" pitchFamily="34" charset="0"/>
                <a:ea typeface="Tahoma" panose="020B0604030504040204" pitchFamily="34" charset="0"/>
                <a:cs typeface="Tahoma" panose="020B0604030504040204" pitchFamily="34" charset="0"/>
              </a:rPr>
              <a:t>until at least </a:t>
            </a:r>
            <a:r>
              <a:rPr lang="en-GB" sz="2000" dirty="0">
                <a:latin typeface="Tahoma" panose="020B0604030504040204" pitchFamily="34" charset="0"/>
                <a:ea typeface="Tahoma" panose="020B0604030504040204" pitchFamily="34" charset="0"/>
                <a:cs typeface="Tahoma" panose="020B0604030504040204" pitchFamily="34" charset="0"/>
              </a:rPr>
              <a:t>the 17</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century</a:t>
            </a:r>
            <a:r>
              <a:rPr lang="en-GB" sz="2000" dirty="0">
                <a:latin typeface="Tahoma" panose="020B0604030504040204" pitchFamily="34" charset="0"/>
                <a:ea typeface="Tahoma" panose="020B0604030504040204" pitchFamily="34" charset="0"/>
                <a:cs typeface="Tahoma" panose="020B0604030504040204" pitchFamily="34" charset="0"/>
              </a:rPr>
              <a:t>. </a:t>
            </a:r>
            <a:endParaRPr lang="en-GB" sz="2000" dirty="0" smtClean="0">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9131" y="3717032"/>
            <a:ext cx="1877729" cy="3026406"/>
          </a:xfrm>
          <a:prstGeom prst="rect">
            <a:avLst/>
          </a:prstGeom>
        </p:spPr>
      </p:pic>
    </p:spTree>
    <p:extLst>
      <p:ext uri="{BB962C8B-B14F-4D97-AF65-F5344CB8AC3E}">
        <p14:creationId xmlns:p14="http://schemas.microsoft.com/office/powerpoint/2010/main" val="38693462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6430" y="188640"/>
            <a:ext cx="8454001" cy="6524863"/>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Medicine – hospitals</a:t>
            </a:r>
          </a:p>
          <a:p>
            <a:pPr>
              <a:spcAft>
                <a:spcPts val="600"/>
              </a:spcAft>
            </a:pPr>
            <a:r>
              <a:rPr lang="en-GB" sz="2100" dirty="0">
                <a:latin typeface="Tahoma" panose="020B0604030504040204" pitchFamily="34" charset="0"/>
                <a:ea typeface="Tahoma" panose="020B0604030504040204" pitchFamily="34" charset="0"/>
                <a:cs typeface="Tahoma" panose="020B0604030504040204" pitchFamily="34" charset="0"/>
              </a:rPr>
              <a:t>Islam taught that sick people should be looked after and that hospitals should be built to care for them. </a:t>
            </a:r>
            <a:r>
              <a:rPr lang="en-GB" sz="2100" dirty="0" smtClean="0">
                <a:latin typeface="Tahoma" panose="020B0604030504040204" pitchFamily="34" charset="0"/>
                <a:ea typeface="Tahoma" panose="020B0604030504040204" pitchFamily="34" charset="0"/>
                <a:cs typeface="Tahoma" panose="020B0604030504040204" pitchFamily="34" charset="0"/>
              </a:rPr>
              <a:t>The </a:t>
            </a:r>
            <a:r>
              <a:rPr lang="en-GB" sz="2100" dirty="0">
                <a:latin typeface="Tahoma" panose="020B0604030504040204" pitchFamily="34" charset="0"/>
                <a:ea typeface="Tahoma" panose="020B0604030504040204" pitchFamily="34" charset="0"/>
                <a:cs typeface="Tahoma" panose="020B0604030504040204" pitchFamily="34" charset="0"/>
              </a:rPr>
              <a:t>Umayyad and Abbasid caliphs built </a:t>
            </a:r>
            <a:r>
              <a:rPr lang="en-GB" sz="2100" dirty="0" smtClean="0">
                <a:latin typeface="Tahoma" panose="020B0604030504040204" pitchFamily="34" charset="0"/>
                <a:ea typeface="Tahoma" panose="020B0604030504040204" pitchFamily="34" charset="0"/>
                <a:cs typeface="Tahoma" panose="020B0604030504040204" pitchFamily="34" charset="0"/>
              </a:rPr>
              <a:t>hospitals and trained </a:t>
            </a:r>
            <a:r>
              <a:rPr lang="en-GB" sz="2100" dirty="0">
                <a:latin typeface="Tahoma" panose="020B0604030504040204" pitchFamily="34" charset="0"/>
                <a:ea typeface="Tahoma" panose="020B0604030504040204" pitchFamily="34" charset="0"/>
                <a:cs typeface="Tahoma" panose="020B0604030504040204" pitchFamily="34" charset="0"/>
              </a:rPr>
              <a:t>and employed doctors and nurses to staff them. </a:t>
            </a:r>
            <a:r>
              <a:rPr lang="en-GB" sz="2100" dirty="0" smtClean="0">
                <a:latin typeface="Tahoma" panose="020B0604030504040204" pitchFamily="34" charset="0"/>
                <a:ea typeface="Tahoma" panose="020B0604030504040204" pitchFamily="34" charset="0"/>
                <a:cs typeface="Tahoma" panose="020B0604030504040204" pitchFamily="34" charset="0"/>
              </a:rPr>
              <a:t>The first hospitals </a:t>
            </a:r>
            <a:r>
              <a:rPr lang="en-GB" sz="2100" dirty="0">
                <a:latin typeface="Tahoma" panose="020B0604030504040204" pitchFamily="34" charset="0"/>
                <a:ea typeface="Tahoma" panose="020B0604030504040204" pitchFamily="34" charset="0"/>
                <a:cs typeface="Tahoma" panose="020B0604030504040204" pitchFamily="34" charset="0"/>
              </a:rPr>
              <a:t>in eighth century Baghdad were more like hostels but did look after lepers, invalids and the destitute. </a:t>
            </a:r>
            <a:endParaRPr lang="en-GB" sz="21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Between </a:t>
            </a:r>
            <a:r>
              <a:rPr lang="en-GB" sz="2100" dirty="0">
                <a:latin typeface="Tahoma" panose="020B0604030504040204" pitchFamily="34" charset="0"/>
                <a:ea typeface="Tahoma" panose="020B0604030504040204" pitchFamily="34" charset="0"/>
                <a:cs typeface="Tahoma" panose="020B0604030504040204" pitchFamily="34" charset="0"/>
              </a:rPr>
              <a:t>872-874 the Ahmad ibn </a:t>
            </a:r>
            <a:r>
              <a:rPr lang="en-GB" sz="2100" dirty="0" err="1">
                <a:latin typeface="Tahoma" panose="020B0604030504040204" pitchFamily="34" charset="0"/>
                <a:ea typeface="Tahoma" panose="020B0604030504040204" pitchFamily="34" charset="0"/>
                <a:cs typeface="Tahoma" panose="020B0604030504040204" pitchFamily="34" charset="0"/>
              </a:rPr>
              <a:t>Tulun</a:t>
            </a:r>
            <a:r>
              <a:rPr lang="en-GB" sz="2100" dirty="0">
                <a:latin typeface="Tahoma" panose="020B0604030504040204" pitchFamily="34" charset="0"/>
                <a:ea typeface="Tahoma" panose="020B0604030504040204" pitchFamily="34" charset="0"/>
                <a:cs typeface="Tahoma" panose="020B0604030504040204" pitchFamily="34" charset="0"/>
              </a:rPr>
              <a:t> Hospital was built in Cairo. It treated people and issued medicines for free. Patients wore special ward clothes. It even had a psychiatric </a:t>
            </a:r>
            <a:r>
              <a:rPr lang="en-GB" sz="2100" dirty="0" smtClean="0">
                <a:latin typeface="Tahoma" panose="020B0604030504040204" pitchFamily="34" charset="0"/>
                <a:ea typeface="Tahoma" panose="020B0604030504040204" pitchFamily="34" charset="0"/>
                <a:cs typeface="Tahoma" panose="020B0604030504040204" pitchFamily="34" charset="0"/>
              </a:rPr>
              <a:t>wing to look after people with mental health problems. </a:t>
            </a: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In </a:t>
            </a:r>
            <a:r>
              <a:rPr lang="en-GB" sz="2100" dirty="0">
                <a:latin typeface="Tahoma" panose="020B0604030504040204" pitchFamily="34" charset="0"/>
                <a:ea typeface="Tahoma" panose="020B0604030504040204" pitchFamily="34" charset="0"/>
                <a:cs typeface="Tahoma" panose="020B0604030504040204" pitchFamily="34" charset="0"/>
              </a:rPr>
              <a:t>982 a hospital was built in Baghdad. It had a team of 24 physicians. Another ninth century hospital in Tunisia the Al-</a:t>
            </a:r>
            <a:r>
              <a:rPr lang="en-GB" sz="2100" dirty="0" err="1">
                <a:latin typeface="Tahoma" panose="020B0604030504040204" pitchFamily="34" charset="0"/>
                <a:ea typeface="Tahoma" panose="020B0604030504040204" pitchFamily="34" charset="0"/>
                <a:cs typeface="Tahoma" panose="020B0604030504040204" pitchFamily="34" charset="0"/>
              </a:rPr>
              <a:t>Qayrawan</a:t>
            </a:r>
            <a:r>
              <a:rPr lang="en-GB" sz="2100" dirty="0">
                <a:latin typeface="Tahoma" panose="020B0604030504040204" pitchFamily="34" charset="0"/>
                <a:ea typeface="Tahoma" panose="020B0604030504040204" pitchFamily="34" charset="0"/>
                <a:cs typeface="Tahoma" panose="020B0604030504040204" pitchFamily="34" charset="0"/>
              </a:rPr>
              <a:t> hospital employed female nurses from Sudan as well as a team of physicians</a:t>
            </a:r>
            <a:r>
              <a:rPr lang="en-GB" sz="2100" dirty="0" smtClean="0">
                <a:latin typeface="Tahoma" panose="020B0604030504040204" pitchFamily="34" charset="0"/>
                <a:ea typeface="Tahoma" panose="020B0604030504040204" pitchFamily="34" charset="0"/>
                <a:cs typeface="Tahoma" panose="020B0604030504040204" pitchFamily="34" charset="0"/>
              </a:rPr>
              <a:t>.</a:t>
            </a: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The </a:t>
            </a:r>
            <a:r>
              <a:rPr lang="en-GB" sz="2100" dirty="0">
                <a:latin typeface="Tahoma" panose="020B0604030504040204" pitchFamily="34" charset="0"/>
                <a:ea typeface="Tahoma" panose="020B0604030504040204" pitchFamily="34" charset="0"/>
                <a:cs typeface="Tahoma" panose="020B0604030504040204" pitchFamily="34" charset="0"/>
              </a:rPr>
              <a:t>hospitals in </a:t>
            </a:r>
            <a:r>
              <a:rPr lang="en-GB" sz="2100" dirty="0" smtClean="0">
                <a:latin typeface="Tahoma" panose="020B0604030504040204" pitchFamily="34" charset="0"/>
                <a:ea typeface="Tahoma" panose="020B0604030504040204" pitchFamily="34" charset="0"/>
                <a:cs typeface="Tahoma" panose="020B0604030504040204" pitchFamily="34" charset="0"/>
              </a:rPr>
              <a:t>Baghdad were </a:t>
            </a:r>
            <a:r>
              <a:rPr lang="en-GB" sz="2100" dirty="0">
                <a:latin typeface="Tahoma" panose="020B0604030504040204" pitchFamily="34" charset="0"/>
                <a:ea typeface="Tahoma" panose="020B0604030504040204" pitchFamily="34" charset="0"/>
                <a:cs typeface="Tahoma" panose="020B0604030504040204" pitchFamily="34" charset="0"/>
              </a:rPr>
              <a:t>very spacious and were built around garden courtyards, as Islamic doctors believed that gardens and running water helped people to get better quickly. </a:t>
            </a:r>
            <a:r>
              <a:rPr lang="en-GB" sz="2100" dirty="0" smtClean="0">
                <a:latin typeface="Tahoma" panose="020B0604030504040204" pitchFamily="34" charset="0"/>
                <a:ea typeface="Tahoma" panose="020B0604030504040204" pitchFamily="34" charset="0"/>
                <a:cs typeface="Tahoma" panose="020B0604030504040204" pitchFamily="34" charset="0"/>
              </a:rPr>
              <a:t>Each included </a:t>
            </a:r>
            <a:r>
              <a:rPr lang="en-GB" sz="2100" dirty="0">
                <a:latin typeface="Tahoma" panose="020B0604030504040204" pitchFamily="34" charset="0"/>
                <a:ea typeface="Tahoma" panose="020B0604030504040204" pitchFamily="34" charset="0"/>
                <a:cs typeface="Tahoma" panose="020B0604030504040204" pitchFamily="34" charset="0"/>
              </a:rPr>
              <a:t>a pharmacy, library and small mosque. Qualified doctors </a:t>
            </a:r>
            <a:r>
              <a:rPr lang="en-GB" sz="2100" dirty="0" smtClean="0">
                <a:latin typeface="Tahoma" panose="020B0604030504040204" pitchFamily="34" charset="0"/>
                <a:ea typeface="Tahoma" panose="020B0604030504040204" pitchFamily="34" charset="0"/>
                <a:cs typeface="Tahoma" panose="020B0604030504040204" pitchFamily="34" charset="0"/>
              </a:rPr>
              <a:t>trained </a:t>
            </a:r>
            <a:r>
              <a:rPr lang="en-GB" sz="2100" dirty="0">
                <a:latin typeface="Tahoma" panose="020B0604030504040204" pitchFamily="34" charset="0"/>
                <a:ea typeface="Tahoma" panose="020B0604030504040204" pitchFamily="34" charset="0"/>
                <a:cs typeface="Tahoma" panose="020B0604030504040204" pitchFamily="34" charset="0"/>
              </a:rPr>
              <a:t>medical </a:t>
            </a:r>
            <a:r>
              <a:rPr lang="en-GB" sz="2100" dirty="0" smtClean="0">
                <a:latin typeface="Tahoma" panose="020B0604030504040204" pitchFamily="34" charset="0"/>
                <a:ea typeface="Tahoma" panose="020B0604030504040204" pitchFamily="34" charset="0"/>
                <a:cs typeface="Tahoma" panose="020B0604030504040204" pitchFamily="34" charset="0"/>
              </a:rPr>
              <a:t>students as well as treating the sick.</a:t>
            </a:r>
            <a:endParaRPr lang="en-GB" sz="2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34346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0" y="167721"/>
            <a:ext cx="8532440" cy="6463308"/>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Medicine </a:t>
            </a:r>
            <a:r>
              <a:rPr lang="en-GB" sz="2400" b="1" dirty="0" smtClean="0">
                <a:latin typeface="Tahoma" panose="020B0604030504040204" pitchFamily="34" charset="0"/>
                <a:ea typeface="Tahoma" panose="020B0604030504040204" pitchFamily="34" charset="0"/>
                <a:cs typeface="Tahoma" panose="020B0604030504040204" pitchFamily="34" charset="0"/>
              </a:rPr>
              <a:t>– surgery</a:t>
            </a:r>
            <a:endParaRPr lang="en-GB" sz="20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Many of the instruments </a:t>
            </a:r>
            <a:r>
              <a:rPr lang="en-GB" sz="2000" dirty="0" smtClean="0">
                <a:latin typeface="Tahoma" panose="020B0604030504040204" pitchFamily="34" charset="0"/>
                <a:ea typeface="Tahoma" panose="020B0604030504040204" pitchFamily="34" charset="0"/>
                <a:cs typeface="Tahoma" panose="020B0604030504040204" pitchFamily="34" charset="0"/>
              </a:rPr>
              <a:t>and procedures surgeons </a:t>
            </a:r>
            <a:r>
              <a:rPr lang="en-GB" sz="2000" dirty="0">
                <a:latin typeface="Tahoma" panose="020B0604030504040204" pitchFamily="34" charset="0"/>
                <a:ea typeface="Tahoma" panose="020B0604030504040204" pitchFamily="34" charset="0"/>
                <a:cs typeface="Tahoma" panose="020B0604030504040204" pitchFamily="34" charset="0"/>
              </a:rPr>
              <a:t>use today were first developed by Islamic surgeons. </a:t>
            </a:r>
            <a:r>
              <a:rPr lang="en-GB" sz="2000" dirty="0" smtClean="0">
                <a:latin typeface="Tahoma" panose="020B0604030504040204" pitchFamily="34" charset="0"/>
                <a:ea typeface="Tahoma" panose="020B0604030504040204" pitchFamily="34" charset="0"/>
                <a:cs typeface="Tahoma" panose="020B0604030504040204" pitchFamily="34" charset="0"/>
              </a:rPr>
              <a:t>Al-</a:t>
            </a:r>
            <a:r>
              <a:rPr lang="en-GB" sz="2000" dirty="0" err="1" smtClean="0">
                <a:latin typeface="Tahoma" panose="020B0604030504040204" pitchFamily="34" charset="0"/>
                <a:ea typeface="Tahoma" panose="020B0604030504040204" pitchFamily="34" charset="0"/>
                <a:cs typeface="Tahoma" panose="020B0604030504040204" pitchFamily="34" charset="0"/>
              </a:rPr>
              <a:t>Zahrawi</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1600" dirty="0" smtClean="0">
                <a:latin typeface="Tahoma" panose="020B0604030504040204" pitchFamily="34" charset="0"/>
                <a:ea typeface="Tahoma" panose="020B0604030504040204" pitchFamily="34" charset="0"/>
                <a:cs typeface="Tahoma" panose="020B0604030504040204" pitchFamily="34" charset="0"/>
              </a:rPr>
              <a:t>(</a:t>
            </a:r>
            <a:r>
              <a:rPr lang="en-GB" sz="1600" dirty="0" err="1" smtClean="0">
                <a:latin typeface="Tahoma" panose="020B0604030504040204" pitchFamily="34" charset="0"/>
                <a:ea typeface="Tahoma" panose="020B0604030504040204" pitchFamily="34" charset="0"/>
                <a:cs typeface="Tahoma" panose="020B0604030504040204" pitchFamily="34" charset="0"/>
              </a:rPr>
              <a:t>Abaculsis</a:t>
            </a:r>
            <a:r>
              <a:rPr lang="en-GB" sz="1600" dirty="0" smtClean="0">
                <a:latin typeface="Tahoma" panose="020B0604030504040204" pitchFamily="34" charset="0"/>
                <a:ea typeface="Tahoma" panose="020B0604030504040204" pitchFamily="34" charset="0"/>
                <a:cs typeface="Tahoma" panose="020B0604030504040204" pitchFamily="34" charset="0"/>
              </a:rPr>
              <a:t> in the West)</a:t>
            </a:r>
            <a:r>
              <a:rPr lang="en-GB" sz="2000" dirty="0" smtClean="0">
                <a:latin typeface="Tahoma" panose="020B0604030504040204" pitchFamily="34" charset="0"/>
                <a:ea typeface="Tahoma" panose="020B0604030504040204" pitchFamily="34" charset="0"/>
                <a:cs typeface="Tahoma" panose="020B0604030504040204" pitchFamily="34" charset="0"/>
              </a:rPr>
              <a:t> who </a:t>
            </a:r>
            <a:r>
              <a:rPr lang="en-GB" sz="2000" dirty="0">
                <a:latin typeface="Tahoma" panose="020B0604030504040204" pitchFamily="34" charset="0"/>
                <a:ea typeface="Tahoma" panose="020B0604030504040204" pitchFamily="34" charset="0"/>
                <a:cs typeface="Tahoma" panose="020B0604030504040204" pitchFamily="34" charset="0"/>
              </a:rPr>
              <a:t>practised in Cordoba, Spain 10</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 11</a:t>
            </a:r>
            <a:r>
              <a:rPr lang="en-GB" sz="2000" baseline="30000" dirty="0">
                <a:latin typeface="Tahoma" panose="020B0604030504040204" pitchFamily="34" charset="0"/>
                <a:ea typeface="Tahoma" panose="020B0604030504040204" pitchFamily="34" charset="0"/>
                <a:cs typeface="Tahoma" panose="020B0604030504040204" pitchFamily="34" charset="0"/>
              </a:rPr>
              <a:t>th </a:t>
            </a:r>
            <a:r>
              <a:rPr lang="en-GB" sz="2000" dirty="0" smtClean="0">
                <a:latin typeface="Tahoma" panose="020B0604030504040204" pitchFamily="34" charset="0"/>
                <a:ea typeface="Tahoma" panose="020B0604030504040204" pitchFamily="34" charset="0"/>
                <a:cs typeface="Tahoma" panose="020B0604030504040204" pitchFamily="34" charset="0"/>
              </a:rPr>
              <a:t>century wrote </a:t>
            </a:r>
            <a:r>
              <a:rPr lang="en-GB" sz="2000" dirty="0">
                <a:latin typeface="Tahoma" panose="020B0604030504040204" pitchFamily="34" charset="0"/>
                <a:ea typeface="Tahoma" panose="020B0604030504040204" pitchFamily="34" charset="0"/>
                <a:cs typeface="Tahoma" panose="020B0604030504040204" pitchFamily="34" charset="0"/>
              </a:rPr>
              <a:t>a medical </a:t>
            </a:r>
            <a:r>
              <a:rPr lang="en-GB" sz="2000" dirty="0" err="1" smtClean="0">
                <a:latin typeface="Tahoma" panose="020B0604030504040204" pitchFamily="34" charset="0"/>
                <a:ea typeface="Tahoma" panose="020B0604030504040204" pitchFamily="34" charset="0"/>
                <a:cs typeface="Tahoma" panose="020B0604030504040204" pitchFamily="34" charset="0"/>
              </a:rPr>
              <a:t>encyclopedia</a:t>
            </a:r>
            <a:r>
              <a:rPr lang="en-GB" sz="2000" dirty="0">
                <a:latin typeface="Tahoma" panose="020B0604030504040204" pitchFamily="34" charset="0"/>
                <a:ea typeface="Tahoma" panose="020B0604030504040204" pitchFamily="34" charset="0"/>
                <a:cs typeface="Tahoma" panose="020B0604030504040204" pitchFamily="34" charset="0"/>
              </a:rPr>
              <a:t>, </a:t>
            </a: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Tasrif</a:t>
            </a:r>
            <a:r>
              <a:rPr lang="en-GB" sz="2000" dirty="0">
                <a:latin typeface="Tahoma" panose="020B0604030504040204" pitchFamily="34" charset="0"/>
                <a:ea typeface="Tahoma" panose="020B0604030504040204" pitchFamily="34" charset="0"/>
                <a:cs typeface="Tahoma" panose="020B0604030504040204" pitchFamily="34" charset="0"/>
              </a:rPr>
              <a:t>. This described many </a:t>
            </a:r>
            <a:r>
              <a:rPr lang="en-GB" sz="2000" dirty="0" smtClean="0">
                <a:latin typeface="Tahoma" panose="020B0604030504040204" pitchFamily="34" charset="0"/>
                <a:ea typeface="Tahoma" panose="020B0604030504040204" pitchFamily="34" charset="0"/>
                <a:cs typeface="Tahoma" panose="020B0604030504040204" pitchFamily="34" charset="0"/>
              </a:rPr>
              <a:t>new surgical </a:t>
            </a:r>
            <a:r>
              <a:rPr lang="en-GB" sz="2000" dirty="0">
                <a:latin typeface="Tahoma" panose="020B0604030504040204" pitchFamily="34" charset="0"/>
                <a:ea typeface="Tahoma" panose="020B0604030504040204" pitchFamily="34" charset="0"/>
                <a:cs typeface="Tahoma" panose="020B0604030504040204" pitchFamily="34" charset="0"/>
              </a:rPr>
              <a:t>and dental procedures including setting broken bones in </a:t>
            </a:r>
            <a:r>
              <a:rPr lang="en-GB" sz="2000" dirty="0" smtClean="0">
                <a:latin typeface="Tahoma" panose="020B0604030504040204" pitchFamily="34" charset="0"/>
                <a:ea typeface="Tahoma" panose="020B0604030504040204" pitchFamily="34" charset="0"/>
                <a:cs typeface="Tahoma" panose="020B0604030504040204" pitchFamily="34" charset="0"/>
              </a:rPr>
              <a:t>plaster, using </a:t>
            </a:r>
            <a:r>
              <a:rPr lang="en-GB" sz="2000" dirty="0">
                <a:latin typeface="Tahoma" panose="020B0604030504040204" pitchFamily="34" charset="0"/>
                <a:ea typeface="Tahoma" panose="020B0604030504040204" pitchFamily="34" charset="0"/>
                <a:cs typeface="Tahoma" panose="020B0604030504040204" pitchFamily="34" charset="0"/>
              </a:rPr>
              <a:t>bone fragments to replace lost </a:t>
            </a:r>
            <a:r>
              <a:rPr lang="en-GB" sz="2000" dirty="0" smtClean="0">
                <a:latin typeface="Tahoma" panose="020B0604030504040204" pitchFamily="34" charset="0"/>
                <a:ea typeface="Tahoma" panose="020B0604030504040204" pitchFamily="34" charset="0"/>
                <a:cs typeface="Tahoma" panose="020B0604030504040204" pitchFamily="34" charset="0"/>
              </a:rPr>
              <a:t>teeth and </a:t>
            </a:r>
            <a:r>
              <a:rPr lang="en-GB" sz="2000" dirty="0">
                <a:latin typeface="Tahoma" panose="020B0604030504040204" pitchFamily="34" charset="0"/>
                <a:ea typeface="Tahoma" panose="020B0604030504040204" pitchFamily="34" charset="0"/>
                <a:cs typeface="Tahoma" panose="020B0604030504040204" pitchFamily="34" charset="0"/>
              </a:rPr>
              <a:t>a procedure for lifting sagging </a:t>
            </a:r>
            <a:r>
              <a:rPr lang="en-GB" sz="2000" dirty="0" smtClean="0">
                <a:latin typeface="Tahoma" panose="020B0604030504040204" pitchFamily="34" charset="0"/>
                <a:ea typeface="Tahoma" panose="020B0604030504040204" pitchFamily="34" charset="0"/>
                <a:cs typeface="Tahoma" panose="020B0604030504040204" pitchFamily="34" charset="0"/>
              </a:rPr>
              <a:t>breasts. He was the first to use catgut </a:t>
            </a:r>
            <a:r>
              <a:rPr lang="en-GB" sz="2000" dirty="0">
                <a:latin typeface="Tahoma" panose="020B0604030504040204" pitchFamily="34" charset="0"/>
                <a:ea typeface="Tahoma" panose="020B0604030504040204" pitchFamily="34" charset="0"/>
                <a:cs typeface="Tahoma" panose="020B0604030504040204" pitchFamily="34" charset="0"/>
              </a:rPr>
              <a:t>to stitch internal </a:t>
            </a:r>
            <a:r>
              <a:rPr lang="en-GB" sz="2000" dirty="0" smtClean="0">
                <a:latin typeface="Tahoma" panose="020B0604030504040204" pitchFamily="34" charset="0"/>
                <a:ea typeface="Tahoma" panose="020B0604030504040204" pitchFamily="34" charset="0"/>
                <a:cs typeface="Tahoma" panose="020B0604030504040204" pitchFamily="34" charset="0"/>
              </a:rPr>
              <a:t>incisions. It is still used today as it is still the only natural substance that dissolves and is accepted by the body. AI-</a:t>
            </a:r>
            <a:r>
              <a:rPr lang="en-GB" sz="2000" dirty="0" err="1" smtClean="0">
                <a:latin typeface="Tahoma" panose="020B0604030504040204" pitchFamily="34" charset="0"/>
                <a:ea typeface="Tahoma" panose="020B0604030504040204" pitchFamily="34" charset="0"/>
                <a:cs typeface="Tahoma" panose="020B0604030504040204" pitchFamily="34" charset="0"/>
              </a:rPr>
              <a:t>Zahrawi</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used </a:t>
            </a:r>
            <a:r>
              <a:rPr lang="en-GB" sz="2000" dirty="0" smtClean="0">
                <a:latin typeface="Tahoma" panose="020B0604030504040204" pitchFamily="34" charset="0"/>
                <a:ea typeface="Tahoma" panose="020B0604030504040204" pitchFamily="34" charset="0"/>
                <a:cs typeface="Tahoma" panose="020B0604030504040204" pitchFamily="34" charset="0"/>
              </a:rPr>
              <a:t>antiseptics</a:t>
            </a:r>
            <a:r>
              <a:rPr lang="en-GB" sz="2000" dirty="0">
                <a:latin typeface="Tahoma" panose="020B0604030504040204" pitchFamily="34" charset="0"/>
                <a:ea typeface="Tahoma" panose="020B0604030504040204" pitchFamily="34" charset="0"/>
                <a:cs typeface="Tahoma" panose="020B0604030504040204" pitchFamily="34" charset="0"/>
              </a:rPr>
              <a:t>.</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He also trained midwives and nurses. </a:t>
            </a:r>
            <a:endParaRPr lang="en-GB" sz="20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i="1" dirty="0">
                <a:latin typeface="Tahoma" panose="020B0604030504040204" pitchFamily="34" charset="0"/>
                <a:ea typeface="Tahoma" panose="020B0604030504040204" pitchFamily="34" charset="0"/>
                <a:cs typeface="Tahoma" panose="020B0604030504040204" pitchFamily="34" charset="0"/>
              </a:rPr>
              <a:t>Al-</a:t>
            </a:r>
            <a:r>
              <a:rPr lang="en-GB" sz="2000" i="1" dirty="0" err="1">
                <a:latin typeface="Tahoma" panose="020B0604030504040204" pitchFamily="34" charset="0"/>
                <a:ea typeface="Tahoma" panose="020B0604030504040204" pitchFamily="34" charset="0"/>
                <a:cs typeface="Tahoma" panose="020B0604030504040204" pitchFamily="34" charset="0"/>
              </a:rPr>
              <a:t>Tasrif</a:t>
            </a:r>
            <a:r>
              <a:rPr lang="en-GB" sz="2000" i="1" dirty="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also </a:t>
            </a:r>
            <a:r>
              <a:rPr lang="en-GB" sz="2000" dirty="0" smtClean="0">
                <a:latin typeface="Tahoma" panose="020B0604030504040204" pitchFamily="34" charset="0"/>
                <a:ea typeface="Tahoma" panose="020B0604030504040204" pitchFamily="34" charset="0"/>
                <a:cs typeface="Tahoma" panose="020B0604030504040204" pitchFamily="34" charset="0"/>
              </a:rPr>
              <a:t>detailed, with illustrations,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over </a:t>
            </a:r>
            <a:r>
              <a:rPr lang="en-GB" sz="2000" dirty="0">
                <a:latin typeface="Tahoma" panose="020B0604030504040204" pitchFamily="34" charset="0"/>
                <a:ea typeface="Tahoma" panose="020B0604030504040204" pitchFamily="34" charset="0"/>
                <a:cs typeface="Tahoma" panose="020B0604030504040204" pitchFamily="34" charset="0"/>
              </a:rPr>
              <a:t>200 surgical instruments and how,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when </a:t>
            </a:r>
            <a:r>
              <a:rPr lang="en-GB" sz="2000" dirty="0">
                <a:latin typeface="Tahoma" panose="020B0604030504040204" pitchFamily="34" charset="0"/>
                <a:ea typeface="Tahoma" panose="020B0604030504040204" pitchFamily="34" charset="0"/>
                <a:cs typeface="Tahoma" panose="020B0604030504040204" pitchFamily="34" charset="0"/>
              </a:rPr>
              <a:t>and where they should be </a:t>
            </a:r>
            <a:r>
              <a:rPr lang="en-GB" sz="2000" dirty="0" smtClean="0">
                <a:latin typeface="Tahoma" panose="020B0604030504040204" pitchFamily="34" charset="0"/>
                <a:ea typeface="Tahoma" panose="020B0604030504040204" pitchFamily="34" charset="0"/>
                <a:cs typeface="Tahoma" panose="020B0604030504040204" pitchFamily="34" charset="0"/>
              </a:rPr>
              <a:t>used,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some of which he had developed himself.</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The </a:t>
            </a:r>
            <a:r>
              <a:rPr lang="en-GB" sz="2000" dirty="0">
                <a:latin typeface="Tahoma" panose="020B0604030504040204" pitchFamily="34" charset="0"/>
                <a:ea typeface="Tahoma" panose="020B0604030504040204" pitchFamily="34" charset="0"/>
                <a:cs typeface="Tahoma" panose="020B0604030504040204" pitchFamily="34" charset="0"/>
              </a:rPr>
              <a:t>instruments included scalpels, saws,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knives </a:t>
            </a:r>
            <a:r>
              <a:rPr lang="en-GB" sz="2000" dirty="0">
                <a:latin typeface="Tahoma" panose="020B0604030504040204" pitchFamily="34" charset="0"/>
                <a:ea typeface="Tahoma" panose="020B0604030504040204" pitchFamily="34" charset="0"/>
                <a:cs typeface="Tahoma" panose="020B0604030504040204" pitchFamily="34" charset="0"/>
              </a:rPr>
              <a:t>of various shapes for different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incisions</a:t>
            </a:r>
            <a:r>
              <a:rPr lang="en-GB" sz="2000" dirty="0">
                <a:latin typeface="Tahoma" panose="020B0604030504040204" pitchFamily="34" charset="0"/>
                <a:ea typeface="Tahoma" panose="020B0604030504040204" pitchFamily="34" charset="0"/>
                <a:cs typeface="Tahoma" panose="020B0604030504040204" pitchFamily="34" charset="0"/>
              </a:rPr>
              <a:t>, forceps for births and special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ones </a:t>
            </a:r>
            <a:r>
              <a:rPr lang="en-GB" sz="2000" dirty="0">
                <a:latin typeface="Tahoma" panose="020B0604030504040204" pitchFamily="34" charset="0"/>
                <a:ea typeface="Tahoma" panose="020B0604030504040204" pitchFamily="34" charset="0"/>
                <a:cs typeface="Tahoma" panose="020B0604030504040204" pitchFamily="34" charset="0"/>
              </a:rPr>
              <a:t>for crushing kidney stones. </a:t>
            </a:r>
            <a:r>
              <a:rPr lang="en-GB" sz="2000" i="1" dirty="0" smtClean="0">
                <a:latin typeface="Tahoma" panose="020B0604030504040204" pitchFamily="34" charset="0"/>
                <a:ea typeface="Tahoma" panose="020B0604030504040204" pitchFamily="34" charset="0"/>
                <a:cs typeface="Tahoma" panose="020B0604030504040204" pitchFamily="34" charset="0"/>
              </a:rPr>
              <a:t>Al-</a:t>
            </a:r>
            <a:r>
              <a:rPr lang="en-GB" sz="2000" i="1" dirty="0" err="1" smtClean="0">
                <a:latin typeface="Tahoma" panose="020B0604030504040204" pitchFamily="34" charset="0"/>
                <a:ea typeface="Tahoma" panose="020B0604030504040204" pitchFamily="34" charset="0"/>
                <a:cs typeface="Tahoma" panose="020B0604030504040204" pitchFamily="34" charset="0"/>
              </a:rPr>
              <a:t>Tasrif</a:t>
            </a:r>
            <a:r>
              <a:rPr lang="en-GB" sz="2000" i="1" dirty="0" smtClean="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was </a:t>
            </a:r>
            <a:r>
              <a:rPr lang="en-GB" sz="2000" dirty="0">
                <a:latin typeface="Tahoma" panose="020B0604030504040204" pitchFamily="34" charset="0"/>
                <a:ea typeface="Tahoma" panose="020B0604030504040204" pitchFamily="34" charset="0"/>
                <a:cs typeface="Tahoma" panose="020B0604030504040204" pitchFamily="34" charset="0"/>
              </a:rPr>
              <a:t>later translated into Latin. It was still being used at Oxford </a:t>
            </a:r>
            <a:r>
              <a:rPr lang="en-GB" sz="2000" dirty="0" smtClean="0">
                <a:latin typeface="Tahoma" panose="020B0604030504040204" pitchFamily="34" charset="0"/>
                <a:ea typeface="Tahoma" panose="020B0604030504040204" pitchFamily="34" charset="0"/>
                <a:cs typeface="Tahoma" panose="020B0604030504040204" pitchFamily="34" charset="0"/>
              </a:rPr>
              <a:t>University at </a:t>
            </a:r>
            <a:r>
              <a:rPr lang="en-GB" sz="2000" dirty="0">
                <a:latin typeface="Tahoma" panose="020B0604030504040204" pitchFamily="34" charset="0"/>
                <a:ea typeface="Tahoma" panose="020B0604030504040204" pitchFamily="34" charset="0"/>
                <a:cs typeface="Tahoma" panose="020B0604030504040204" pitchFamily="34" charset="0"/>
              </a:rPr>
              <a:t>the end of the </a:t>
            </a:r>
            <a:r>
              <a:rPr lang="en-GB" sz="2000" dirty="0" smtClean="0">
                <a:latin typeface="Tahoma" panose="020B0604030504040204" pitchFamily="34" charset="0"/>
                <a:ea typeface="Tahoma" panose="020B0604030504040204" pitchFamily="34" charset="0"/>
                <a:cs typeface="Tahoma" panose="020B0604030504040204" pitchFamily="34" charset="0"/>
              </a:rPr>
              <a:t>18</a:t>
            </a:r>
            <a:r>
              <a:rPr lang="en-GB" sz="2000" baseline="30000" dirty="0" smtClean="0">
                <a:latin typeface="Tahoma" panose="020B0604030504040204" pitchFamily="34" charset="0"/>
                <a:ea typeface="Tahoma" panose="020B0604030504040204" pitchFamily="34" charset="0"/>
                <a:cs typeface="Tahoma" panose="020B0604030504040204" pitchFamily="34" charset="0"/>
              </a:rPr>
              <a:t>th</a:t>
            </a:r>
            <a:r>
              <a:rPr lang="en-GB" sz="2000" dirty="0" smtClean="0">
                <a:latin typeface="Tahoma" panose="020B0604030504040204" pitchFamily="34" charset="0"/>
                <a:ea typeface="Tahoma" panose="020B0604030504040204" pitchFamily="34" charset="0"/>
                <a:cs typeface="Tahoma" panose="020B0604030504040204" pitchFamily="34" charset="0"/>
              </a:rPr>
              <a:t>  </a:t>
            </a:r>
            <a:r>
              <a:rPr lang="en-GB" sz="2000" dirty="0">
                <a:latin typeface="Tahoma" panose="020B0604030504040204" pitchFamily="34" charset="0"/>
                <a:ea typeface="Tahoma" panose="020B0604030504040204" pitchFamily="34" charset="0"/>
                <a:cs typeface="Tahoma" panose="020B0604030504040204" pitchFamily="34" charset="0"/>
              </a:rPr>
              <a:t>century.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66882" y="3514652"/>
            <a:ext cx="3240024" cy="2282952"/>
          </a:xfrm>
          <a:prstGeom prst="rect">
            <a:avLst/>
          </a:prstGeom>
        </p:spPr>
      </p:pic>
    </p:spTree>
    <p:extLst>
      <p:ext uri="{BB962C8B-B14F-4D97-AF65-F5344CB8AC3E}">
        <p14:creationId xmlns:p14="http://schemas.microsoft.com/office/powerpoint/2010/main" val="20806314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201927" y="944857"/>
            <a:ext cx="7994714" cy="5324535"/>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Medicine </a:t>
            </a:r>
            <a:r>
              <a:rPr lang="en-GB" sz="2400" b="1" dirty="0" smtClean="0">
                <a:latin typeface="Tahoma" panose="020B0604030504040204" pitchFamily="34" charset="0"/>
                <a:ea typeface="Tahoma" panose="020B0604030504040204" pitchFamily="34" charset="0"/>
                <a:cs typeface="Tahoma" panose="020B0604030504040204" pitchFamily="34" charset="0"/>
              </a:rPr>
              <a:t>– </a:t>
            </a:r>
            <a:r>
              <a:rPr lang="en-GB" sz="2400" b="1" dirty="0" err="1" smtClean="0">
                <a:latin typeface="Tahoma" panose="020B0604030504040204" pitchFamily="34" charset="0"/>
                <a:ea typeface="Tahoma" panose="020B0604030504040204" pitchFamily="34" charset="0"/>
                <a:cs typeface="Tahoma" panose="020B0604030504040204" pitchFamily="34" charset="0"/>
              </a:rPr>
              <a:t>opthamology</a:t>
            </a:r>
            <a:r>
              <a:rPr lang="en-GB" sz="2400" b="1" dirty="0" smtClean="0">
                <a:latin typeface="Tahoma" panose="020B0604030504040204" pitchFamily="34" charset="0"/>
                <a:ea typeface="Tahoma" panose="020B0604030504040204" pitchFamily="34" charset="0"/>
                <a:cs typeface="Tahoma" panose="020B0604030504040204" pitchFamily="34" charset="0"/>
              </a:rPr>
              <a:t> and pharmacy</a:t>
            </a:r>
          </a:p>
          <a:p>
            <a:pPr>
              <a:spcAft>
                <a:spcPts val="600"/>
              </a:spcAft>
            </a:pPr>
            <a:r>
              <a:rPr lang="en-GB" sz="2200" b="1" dirty="0" smtClean="0">
                <a:latin typeface="Tahoma" panose="020B0604030504040204" pitchFamily="34" charset="0"/>
                <a:ea typeface="Tahoma" panose="020B0604030504040204" pitchFamily="34" charset="0"/>
                <a:cs typeface="Tahoma" panose="020B0604030504040204" pitchFamily="34" charset="0"/>
              </a:rPr>
              <a:t>Ophthalmology </a:t>
            </a:r>
            <a:r>
              <a:rPr lang="en-GB" sz="2200" dirty="0">
                <a:latin typeface="Tahoma" panose="020B0604030504040204" pitchFamily="34" charset="0"/>
                <a:ea typeface="Tahoma" panose="020B0604030504040204" pitchFamily="34" charset="0"/>
                <a:cs typeface="Tahoma" panose="020B0604030504040204" pitchFamily="34" charset="0"/>
              </a:rPr>
              <a:t>– study and treatment of the eye and its diseases. Of 30 ophthalmology books from the Islamic period, 14 still exist today, </a:t>
            </a:r>
            <a:r>
              <a:rPr lang="en-GB" sz="2200" i="1" dirty="0">
                <a:latin typeface="Tahoma" panose="020B0604030504040204" pitchFamily="34" charset="0"/>
                <a:ea typeface="Tahoma" panose="020B0604030504040204" pitchFamily="34" charset="0"/>
                <a:cs typeface="Tahoma" panose="020B0604030504040204" pitchFamily="34" charset="0"/>
              </a:rPr>
              <a:t>Notebook of the Oculist</a:t>
            </a:r>
            <a:r>
              <a:rPr lang="en-GB" sz="2200" dirty="0">
                <a:latin typeface="Tahoma" panose="020B0604030504040204" pitchFamily="34" charset="0"/>
                <a:ea typeface="Tahoma" panose="020B0604030504040204" pitchFamily="34" charset="0"/>
                <a:cs typeface="Tahoma" panose="020B0604030504040204" pitchFamily="34" charset="0"/>
              </a:rPr>
              <a:t> written by Ali ibn Isa was translated into English in 1936. The treatment Al-</a:t>
            </a:r>
            <a:r>
              <a:rPr lang="en-GB" sz="2200" dirty="0" err="1">
                <a:latin typeface="Tahoma" panose="020B0604030504040204" pitchFamily="34" charset="0"/>
                <a:ea typeface="Tahoma" panose="020B0604030504040204" pitchFamily="34" charset="0"/>
                <a:cs typeface="Tahoma" panose="020B0604030504040204" pitchFamily="34" charset="0"/>
              </a:rPr>
              <a:t>Mawsili</a:t>
            </a:r>
            <a:r>
              <a:rPr lang="en-GB" sz="2200" dirty="0">
                <a:latin typeface="Tahoma" panose="020B0604030504040204" pitchFamily="34" charset="0"/>
                <a:ea typeface="Tahoma" panose="020B0604030504040204" pitchFamily="34" charset="0"/>
                <a:cs typeface="Tahoma" panose="020B0604030504040204" pitchFamily="34" charset="0"/>
              </a:rPr>
              <a:t> developed for cataracts in the tenth century – sucking the cloudy lens out of the eye through a small incision - is essentially still </a:t>
            </a:r>
            <a:r>
              <a:rPr lang="en-GB" sz="2200" dirty="0" smtClean="0">
                <a:latin typeface="Tahoma" panose="020B0604030504040204" pitchFamily="34" charset="0"/>
                <a:ea typeface="Tahoma" panose="020B0604030504040204" pitchFamily="34" charset="0"/>
                <a:cs typeface="Tahoma" panose="020B0604030504040204" pitchFamily="34" charset="0"/>
              </a:rPr>
              <a:t>the procedure used </a:t>
            </a:r>
            <a:r>
              <a:rPr lang="en-GB" sz="2200" dirty="0">
                <a:latin typeface="Tahoma" panose="020B0604030504040204" pitchFamily="34" charset="0"/>
                <a:ea typeface="Tahoma" panose="020B0604030504040204" pitchFamily="34" charset="0"/>
                <a:cs typeface="Tahoma" panose="020B0604030504040204" pitchFamily="34" charset="0"/>
              </a:rPr>
              <a:t>today, with a few extra technological improvements such as freezing the lens before it is sucked out.</a:t>
            </a:r>
          </a:p>
          <a:p>
            <a:r>
              <a:rPr lang="en-GB" sz="2200" b="1" dirty="0">
                <a:latin typeface="Tahoma" panose="020B0604030504040204" pitchFamily="34" charset="0"/>
                <a:ea typeface="Tahoma" panose="020B0604030504040204" pitchFamily="34" charset="0"/>
                <a:cs typeface="Tahoma" panose="020B0604030504040204" pitchFamily="34" charset="0"/>
              </a:rPr>
              <a:t>Pharmacy </a:t>
            </a:r>
            <a:r>
              <a:rPr lang="en-GB" sz="2200" dirty="0">
                <a:latin typeface="Tahoma" panose="020B0604030504040204" pitchFamily="34" charset="0"/>
                <a:ea typeface="Tahoma" panose="020B0604030504040204" pitchFamily="34" charset="0"/>
                <a:cs typeface="Tahoma" panose="020B0604030504040204" pitchFamily="34" charset="0"/>
              </a:rPr>
              <a:t>– </a:t>
            </a:r>
            <a:r>
              <a:rPr lang="en-GB" sz="2200" dirty="0" smtClean="0">
                <a:latin typeface="Tahoma" panose="020B0604030504040204" pitchFamily="34" charset="0"/>
                <a:ea typeface="Tahoma" panose="020B0604030504040204" pitchFamily="34" charset="0"/>
                <a:cs typeface="Tahoma" panose="020B0604030504040204" pitchFamily="34" charset="0"/>
              </a:rPr>
              <a:t>(making and using medicines) Over </a:t>
            </a:r>
            <a:r>
              <a:rPr lang="en-GB" sz="2200" dirty="0">
                <a:latin typeface="Tahoma" panose="020B0604030504040204" pitchFamily="34" charset="0"/>
                <a:ea typeface="Tahoma" panose="020B0604030504040204" pitchFamily="34" charset="0"/>
                <a:cs typeface="Tahoma" panose="020B0604030504040204" pitchFamily="34" charset="0"/>
              </a:rPr>
              <a:t>1000 years ago pharmacies were operating in Baghdad. Hospitals at the time also had dispensaries</a:t>
            </a:r>
            <a:r>
              <a:rPr lang="en-GB" sz="2200" dirty="0" smtClean="0">
                <a:latin typeface="Tahoma" panose="020B0604030504040204" pitchFamily="34" charset="0"/>
                <a:ea typeface="Tahoma" panose="020B0604030504040204" pitchFamily="34" charset="0"/>
                <a:cs typeface="Tahoma" panose="020B0604030504040204" pitchFamily="34" charset="0"/>
              </a:rPr>
              <a:t>. </a:t>
            </a:r>
            <a:r>
              <a:rPr lang="en-GB" sz="2200" dirty="0" smtClean="0">
                <a:solidFill>
                  <a:srgbClr val="00B050"/>
                </a:solidFill>
                <a:latin typeface="Tahoma" panose="020B0604030504040204" pitchFamily="34" charset="0"/>
                <a:ea typeface="Tahoma" panose="020B0604030504040204" pitchFamily="34" charset="0"/>
                <a:cs typeface="Tahoma" panose="020B0604030504040204" pitchFamily="34" charset="0"/>
              </a:rPr>
              <a:t>See Chemistry and investigate:</a:t>
            </a:r>
          </a:p>
          <a:p>
            <a:r>
              <a:rPr lang="en-GB" sz="2200"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Sabur</a:t>
            </a:r>
            <a:r>
              <a:rPr lang="en-GB" sz="2200" dirty="0" smtClean="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GB" sz="2200" dirty="0">
                <a:solidFill>
                  <a:srgbClr val="00B050"/>
                </a:solidFill>
                <a:latin typeface="Tahoma" panose="020B0604030504040204" pitchFamily="34" charset="0"/>
                <a:ea typeface="Tahoma" panose="020B0604030504040204" pitchFamily="34" charset="0"/>
                <a:cs typeface="Tahoma" panose="020B0604030504040204" pitchFamily="34" charset="0"/>
              </a:rPr>
              <a:t>ibn </a:t>
            </a:r>
            <a:r>
              <a:rPr lang="en-GB" sz="2200" dirty="0" err="1">
                <a:solidFill>
                  <a:srgbClr val="00B050"/>
                </a:solidFill>
                <a:latin typeface="Tahoma" panose="020B0604030504040204" pitchFamily="34" charset="0"/>
                <a:ea typeface="Tahoma" panose="020B0604030504040204" pitchFamily="34" charset="0"/>
                <a:cs typeface="Tahoma" panose="020B0604030504040204" pitchFamily="34" charset="0"/>
              </a:rPr>
              <a:t>Sahl</a:t>
            </a:r>
            <a:r>
              <a:rPr lang="en-GB" sz="2200" dirty="0">
                <a:solidFill>
                  <a:srgbClr val="00B050"/>
                </a:solidFill>
                <a:latin typeface="Tahoma" panose="020B0604030504040204" pitchFamily="34" charset="0"/>
                <a:ea typeface="Tahoma" panose="020B0604030504040204" pitchFamily="34" charset="0"/>
                <a:cs typeface="Tahoma" panose="020B0604030504040204" pitchFamily="34" charset="0"/>
              </a:rPr>
              <a:t>, </a:t>
            </a:r>
            <a:r>
              <a:rPr lang="en-GB" sz="2200" dirty="0" smtClean="0">
                <a:solidFill>
                  <a:srgbClr val="00B050"/>
                </a:solidFill>
                <a:latin typeface="Tahoma" panose="020B0604030504040204" pitchFamily="34" charset="0"/>
                <a:ea typeface="Tahoma" panose="020B0604030504040204" pitchFamily="34" charset="0"/>
                <a:cs typeface="Tahoma" panose="020B0604030504040204" pitchFamily="34" charset="0"/>
              </a:rPr>
              <a:t>Abu </a:t>
            </a:r>
            <a:r>
              <a:rPr lang="en-GB" sz="2200" dirty="0">
                <a:solidFill>
                  <a:srgbClr val="00B050"/>
                </a:solidFill>
                <a:latin typeface="Tahoma" panose="020B0604030504040204" pitchFamily="34" charset="0"/>
                <a:ea typeface="Tahoma" panose="020B0604030504040204" pitchFamily="34" charset="0"/>
                <a:cs typeface="Tahoma" panose="020B0604030504040204" pitchFamily="34" charset="0"/>
              </a:rPr>
              <a:t>al-Mansur </a:t>
            </a:r>
            <a:r>
              <a:rPr lang="en-GB" sz="2200" dirty="0" err="1" smtClean="0">
                <a:solidFill>
                  <a:srgbClr val="00B050"/>
                </a:solidFill>
                <a:latin typeface="Tahoma" panose="020B0604030504040204" pitchFamily="34" charset="0"/>
                <a:ea typeface="Tahoma" panose="020B0604030504040204" pitchFamily="34" charset="0"/>
                <a:cs typeface="Tahoma" panose="020B0604030504040204" pitchFamily="34" charset="0"/>
              </a:rPr>
              <a:t>Mwaffaq</a:t>
            </a:r>
            <a:endParaRPr lang="en-GB" sz="2200" dirty="0">
              <a:solidFill>
                <a:srgbClr val="00B050"/>
              </a:solidFill>
              <a:latin typeface="Tahoma" panose="020B0604030504040204" pitchFamily="34" charset="0"/>
              <a:ea typeface="Tahoma" panose="020B0604030504040204" pitchFamily="34" charset="0"/>
              <a:cs typeface="Tahoma" panose="020B0604030504040204" pitchFamily="34" charset="0"/>
            </a:endParaRPr>
          </a:p>
          <a:p>
            <a:pPr>
              <a:spcAft>
                <a:spcPts val="600"/>
              </a:spcAft>
            </a:pPr>
            <a:endParaRPr lang="en-GB"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67514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9352" y="114425"/>
            <a:ext cx="8207064" cy="6447919"/>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Technology - engineering  1</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The people of the Islamic world developed a number of machines to save labour and make their work easier. Engineers even made paper models to plan engineering projects to make sure they would work. </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Power to drive machinery was supplied by windmills and water wheels. Windmills came to the Islamic world from Persia in the </a:t>
            </a:r>
            <a:br>
              <a:rPr lang="en-GB" sz="2200" dirty="0" smtClean="0">
                <a:latin typeface="Tahoma" panose="020B0604030504040204" pitchFamily="34" charset="0"/>
                <a:ea typeface="Tahoma" panose="020B0604030504040204" pitchFamily="34" charset="0"/>
                <a:cs typeface="Tahoma" panose="020B0604030504040204" pitchFamily="34" charset="0"/>
              </a:rPr>
            </a:br>
            <a:r>
              <a:rPr lang="en-GB" sz="2200" dirty="0" smtClean="0">
                <a:latin typeface="Tahoma" panose="020B0604030504040204" pitchFamily="34" charset="0"/>
                <a:ea typeface="Tahoma" panose="020B0604030504040204" pitchFamily="34" charset="0"/>
                <a:cs typeface="Tahoma" panose="020B0604030504040204" pitchFamily="34" charset="0"/>
              </a:rPr>
              <a:t>seventh century. They were invaluable in drier parts where waterwheels could not be used. Both were used to run mills which ground corn and to move water for use in cities, homes and for irrigating fields and gardens.</a:t>
            </a:r>
          </a:p>
          <a:p>
            <a:pPr>
              <a:spcAft>
                <a:spcPts val="600"/>
              </a:spcAft>
            </a:pPr>
            <a:r>
              <a:rPr lang="en-GB" sz="2200" dirty="0" smtClean="0">
                <a:latin typeface="Tahoma" panose="020B0604030504040204" pitchFamily="34" charset="0"/>
                <a:ea typeface="Tahoma" panose="020B0604030504040204" pitchFamily="34" charset="0"/>
                <a:cs typeface="Tahoma" panose="020B0604030504040204" pitchFamily="34" charset="0"/>
              </a:rPr>
              <a:t>Huge waterwheels called </a:t>
            </a:r>
            <a:r>
              <a:rPr lang="en-GB" sz="2200" dirty="0" err="1" smtClean="0">
                <a:latin typeface="Tahoma" panose="020B0604030504040204" pitchFamily="34" charset="0"/>
                <a:ea typeface="Tahoma" panose="020B0604030504040204" pitchFamily="34" charset="0"/>
                <a:cs typeface="Tahoma" panose="020B0604030504040204" pitchFamily="34" charset="0"/>
              </a:rPr>
              <a:t>norias</a:t>
            </a:r>
            <a:r>
              <a:rPr lang="en-GB" sz="2200" dirty="0" smtClean="0">
                <a:latin typeface="Tahoma" panose="020B0604030504040204" pitchFamily="34" charset="0"/>
                <a:ea typeface="Tahoma" panose="020B0604030504040204" pitchFamily="34" charset="0"/>
                <a:cs typeface="Tahoma" panose="020B0604030504040204" pitchFamily="34" charset="0"/>
              </a:rPr>
              <a:t>, which were adapted from </a:t>
            </a:r>
            <a:r>
              <a:rPr lang="en-GB" sz="2200" dirty="0">
                <a:latin typeface="Tahoma" panose="020B0604030504040204" pitchFamily="34" charset="0"/>
                <a:ea typeface="Tahoma" panose="020B0604030504040204" pitchFamily="34" charset="0"/>
                <a:cs typeface="Tahoma" panose="020B0604030504040204" pitchFamily="34" charset="0"/>
              </a:rPr>
              <a:t>R</a:t>
            </a:r>
            <a:r>
              <a:rPr lang="en-GB" sz="2200" dirty="0" smtClean="0">
                <a:latin typeface="Tahoma" panose="020B0604030504040204" pitchFamily="34" charset="0"/>
                <a:ea typeface="Tahoma" panose="020B0604030504040204" pitchFamily="34" charset="0"/>
                <a:cs typeface="Tahoma" panose="020B0604030504040204" pitchFamily="34" charset="0"/>
              </a:rPr>
              <a:t>oman and Persian versions, were first referred to in Islamic texts from the seventh century. Rivers were dammed to make reservoirs to hold water. Their construction methods were so good that about a third of dams built in the seventh and eighth centuries still exist today. Some dams even produced hydro power to drive mills or </a:t>
            </a:r>
            <a:r>
              <a:rPr lang="en-GB" sz="2200" dirty="0" err="1" smtClean="0">
                <a:latin typeface="Tahoma" panose="020B0604030504040204" pitchFamily="34" charset="0"/>
                <a:ea typeface="Tahoma" panose="020B0604030504040204" pitchFamily="34" charset="0"/>
                <a:cs typeface="Tahoma" panose="020B0604030504040204" pitchFamily="34" charset="0"/>
              </a:rPr>
              <a:t>norias</a:t>
            </a:r>
            <a:r>
              <a:rPr lang="en-GB" sz="2200" dirty="0" smtClean="0">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135771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09352" y="352387"/>
            <a:ext cx="8174226" cy="6232475"/>
          </a:xfrm>
          <a:prstGeom prst="rect">
            <a:avLst/>
          </a:prstGeom>
          <a:noFill/>
        </p:spPr>
        <p:txBody>
          <a:bodyPr wrap="square" rtlCol="0">
            <a:spAutoFit/>
          </a:bodyPr>
          <a:lstStyle/>
          <a:p>
            <a:pPr>
              <a:spcAft>
                <a:spcPts val="600"/>
              </a:spcAft>
            </a:pPr>
            <a:r>
              <a:rPr lang="en-GB" sz="2400" b="1" dirty="0" smtClean="0">
                <a:latin typeface="Tahoma" panose="020B0604030504040204" pitchFamily="34" charset="0"/>
                <a:ea typeface="Tahoma" panose="020B0604030504040204" pitchFamily="34" charset="0"/>
                <a:cs typeface="Tahoma" panose="020B0604030504040204" pitchFamily="34" charset="0"/>
              </a:rPr>
              <a:t>Technology – engineering 2</a:t>
            </a:r>
            <a:endParaRPr lang="en-GB" sz="2400" dirty="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Many engineering projects involved water, either as a power source or in directing water to wherever it was needed. Cleanliness is important in the Muslim faith and many parts were very dry, so a good water supply was essential.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Waterwheels were used as a power source for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machines that raised water from rivers etc.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The machine in the picture used a pump with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a piston – the first piston known.  </a:t>
            </a:r>
            <a:r>
              <a:rPr lang="en-GB" sz="2000" dirty="0">
                <a:latin typeface="Tahoma" panose="020B0604030504040204" pitchFamily="34" charset="0"/>
                <a:ea typeface="Tahoma" panose="020B0604030504040204" pitchFamily="34" charset="0"/>
                <a:cs typeface="Tahoma" panose="020B0604030504040204" pitchFamily="34" charset="0"/>
              </a:rPr>
              <a:t> </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Arab engineers also built wells, dams,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reservoirs </a:t>
            </a:r>
            <a:r>
              <a:rPr lang="en-GB" sz="2000" dirty="0">
                <a:latin typeface="Tahoma" panose="020B0604030504040204" pitchFamily="34" charset="0"/>
                <a:ea typeface="Tahoma" panose="020B0604030504040204" pitchFamily="34" charset="0"/>
                <a:cs typeface="Tahoma" panose="020B0604030504040204" pitchFamily="34" charset="0"/>
              </a:rPr>
              <a:t>and aqueducts to supply water to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the cities</a:t>
            </a:r>
            <a:r>
              <a:rPr lang="en-GB" sz="2000" dirty="0">
                <a:latin typeface="Tahoma" panose="020B0604030504040204" pitchFamily="34" charset="0"/>
                <a:ea typeface="Tahoma" panose="020B0604030504040204" pitchFamily="34" charset="0"/>
                <a:cs typeface="Tahoma" panose="020B0604030504040204" pitchFamily="34" charset="0"/>
              </a:rPr>
              <a:t>. They were built so well that a third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of </a:t>
            </a:r>
            <a:r>
              <a:rPr lang="en-GB" sz="2000" dirty="0">
                <a:latin typeface="Tahoma" panose="020B0604030504040204" pitchFamily="34" charset="0"/>
                <a:ea typeface="Tahoma" panose="020B0604030504040204" pitchFamily="34" charset="0"/>
                <a:cs typeface="Tahoma" panose="020B0604030504040204" pitchFamily="34" charset="0"/>
              </a:rPr>
              <a:t>all </a:t>
            </a:r>
            <a:r>
              <a:rPr lang="en-GB" sz="2000" dirty="0" smtClean="0">
                <a:latin typeface="Tahoma" panose="020B0604030504040204" pitchFamily="34" charset="0"/>
                <a:ea typeface="Tahoma" panose="020B0604030504040204" pitchFamily="34" charset="0"/>
                <a:cs typeface="Tahoma" panose="020B0604030504040204" pitchFamily="34" charset="0"/>
              </a:rPr>
              <a:t>dams </a:t>
            </a:r>
            <a:r>
              <a:rPr lang="en-GB" sz="2000" dirty="0">
                <a:latin typeface="Tahoma" panose="020B0604030504040204" pitchFamily="34" charset="0"/>
                <a:ea typeface="Tahoma" panose="020B0604030504040204" pitchFamily="34" charset="0"/>
                <a:cs typeface="Tahoma" panose="020B0604030504040204" pitchFamily="34" charset="0"/>
              </a:rPr>
              <a:t>built in the seventh and eighth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centuries still </a:t>
            </a:r>
            <a:r>
              <a:rPr lang="en-GB" sz="2000" dirty="0">
                <a:latin typeface="Tahoma" panose="020B0604030504040204" pitchFamily="34" charset="0"/>
                <a:ea typeface="Tahoma" panose="020B0604030504040204" pitchFamily="34" charset="0"/>
                <a:cs typeface="Tahoma" panose="020B0604030504040204" pitchFamily="34" charset="0"/>
              </a:rPr>
              <a:t>exist. </a:t>
            </a:r>
            <a:r>
              <a:rPr lang="en-GB" sz="2000" dirty="0" smtClean="0">
                <a:latin typeface="Tahoma" panose="020B0604030504040204" pitchFamily="34" charset="0"/>
                <a:ea typeface="Tahoma" panose="020B0604030504040204" pitchFamily="34" charset="0"/>
                <a:cs typeface="Tahoma" panose="020B0604030504040204" pitchFamily="34" charset="0"/>
              </a:rPr>
              <a:t>Engineers </a:t>
            </a:r>
            <a:r>
              <a:rPr lang="en-GB" sz="2000" dirty="0">
                <a:latin typeface="Tahoma" panose="020B0604030504040204" pitchFamily="34" charset="0"/>
                <a:ea typeface="Tahoma" panose="020B0604030504040204" pitchFamily="34" charset="0"/>
                <a:cs typeface="Tahoma" panose="020B0604030504040204" pitchFamily="34" charset="0"/>
              </a:rPr>
              <a:t>dug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underground </a:t>
            </a:r>
            <a:r>
              <a:rPr lang="en-GB" sz="2000" dirty="0">
                <a:latin typeface="Tahoma" panose="020B0604030504040204" pitchFamily="34" charset="0"/>
                <a:ea typeface="Tahoma" panose="020B0604030504040204" pitchFamily="34" charset="0"/>
                <a:cs typeface="Tahoma" panose="020B0604030504040204" pitchFamily="34" charset="0"/>
              </a:rPr>
              <a:t>tunnels, called </a:t>
            </a:r>
            <a:r>
              <a:rPr lang="en-GB" sz="2000" i="1" dirty="0" err="1" smtClean="0">
                <a:latin typeface="Tahoma" panose="020B0604030504040204" pitchFamily="34" charset="0"/>
                <a:ea typeface="Tahoma" panose="020B0604030504040204" pitchFamily="34" charset="0"/>
                <a:cs typeface="Tahoma" panose="020B0604030504040204" pitchFamily="34" charset="0"/>
              </a:rPr>
              <a:t>qanats</a:t>
            </a:r>
            <a:r>
              <a:rPr lang="en-GB" sz="2000" i="1" dirty="0" smtClean="0">
                <a:latin typeface="Tahoma" panose="020B0604030504040204" pitchFamily="34" charset="0"/>
                <a:ea typeface="Tahoma" panose="020B0604030504040204" pitchFamily="34" charset="0"/>
                <a:cs typeface="Tahoma" panose="020B0604030504040204" pitchFamily="34" charset="0"/>
              </a:rPr>
              <a:t> </a:t>
            </a:r>
            <a:r>
              <a:rPr lang="en-GB" sz="2000" dirty="0" smtClean="0">
                <a:latin typeface="Tahoma" panose="020B0604030504040204" pitchFamily="34" charset="0"/>
                <a:ea typeface="Tahoma" panose="020B0604030504040204" pitchFamily="34" charset="0"/>
                <a:cs typeface="Tahoma" panose="020B0604030504040204" pitchFamily="34" charset="0"/>
              </a:rPr>
              <a:t>to stop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too much water being evaporated by the sun.</a:t>
            </a:r>
          </a:p>
          <a:p>
            <a:pPr>
              <a:spcAft>
                <a:spcPts val="600"/>
              </a:spcAft>
            </a:pPr>
            <a:r>
              <a:rPr lang="en-GB" sz="2000" dirty="0" smtClean="0">
                <a:latin typeface="Tahoma" panose="020B0604030504040204" pitchFamily="34" charset="0"/>
                <a:ea typeface="Tahoma" panose="020B0604030504040204" pitchFamily="34" charset="0"/>
                <a:cs typeface="Tahoma" panose="020B0604030504040204" pitchFamily="34" charset="0"/>
              </a:rPr>
              <a:t>Their </a:t>
            </a:r>
            <a:r>
              <a:rPr lang="en-GB" sz="2000" dirty="0">
                <a:latin typeface="Tahoma" panose="020B0604030504040204" pitchFamily="34" charset="0"/>
                <a:ea typeface="Tahoma" panose="020B0604030504040204" pitchFamily="34" charset="0"/>
                <a:cs typeface="Tahoma" panose="020B0604030504040204" pitchFamily="34" charset="0"/>
              </a:rPr>
              <a:t>skill in using water was even </a:t>
            </a:r>
            <a:r>
              <a:rPr lang="en-GB" sz="2000" dirty="0" smtClean="0">
                <a:latin typeface="Tahoma" panose="020B0604030504040204" pitchFamily="34" charset="0"/>
                <a:ea typeface="Tahoma" panose="020B0604030504040204" pitchFamily="34" charset="0"/>
                <a:cs typeface="Tahoma" panose="020B0604030504040204" pitchFamily="34" charset="0"/>
              </a:rPr>
              <a:t>used to tell</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the </a:t>
            </a:r>
            <a:r>
              <a:rPr lang="en-GB" sz="2000" dirty="0">
                <a:latin typeface="Tahoma" panose="020B0604030504040204" pitchFamily="34" charset="0"/>
                <a:ea typeface="Tahoma" panose="020B0604030504040204" pitchFamily="34" charset="0"/>
                <a:cs typeface="Tahoma" panose="020B0604030504040204" pitchFamily="34" charset="0"/>
              </a:rPr>
              <a:t>time. Ibn </a:t>
            </a:r>
            <a:r>
              <a:rPr lang="en-GB" sz="2000" dirty="0" err="1">
                <a:latin typeface="Tahoma" panose="020B0604030504040204" pitchFamily="34" charset="0"/>
                <a:ea typeface="Tahoma" panose="020B0604030504040204" pitchFamily="34" charset="0"/>
                <a:cs typeface="Tahoma" panose="020B0604030504040204" pitchFamily="34" charset="0"/>
              </a:rPr>
              <a:t>jubayr</a:t>
            </a:r>
            <a:r>
              <a:rPr lang="en-GB" sz="2000" dirty="0">
                <a:latin typeface="Tahoma" panose="020B0604030504040204" pitchFamily="34" charset="0"/>
                <a:ea typeface="Tahoma" panose="020B0604030504040204" pitchFamily="34" charset="0"/>
                <a:cs typeface="Tahoma" panose="020B0604030504040204" pitchFamily="34" charset="0"/>
              </a:rPr>
              <a:t> saw a</a:t>
            </a:r>
            <a:r>
              <a:rPr lang="en-GB" sz="2000" dirty="0" smtClean="0">
                <a:latin typeface="Tahoma" panose="020B0604030504040204" pitchFamily="34" charset="0"/>
                <a:ea typeface="Tahoma" panose="020B0604030504040204" pitchFamily="34" charset="0"/>
                <a:cs typeface="Tahoma" panose="020B0604030504040204" pitchFamily="34" charset="0"/>
              </a:rPr>
              <a:t> water </a:t>
            </a:r>
            <a:r>
              <a:rPr lang="en-GB" sz="2000" dirty="0">
                <a:latin typeface="Tahoma" panose="020B0604030504040204" pitchFamily="34" charset="0"/>
                <a:ea typeface="Tahoma" panose="020B0604030504040204" pitchFamily="34" charset="0"/>
                <a:cs typeface="Tahoma" panose="020B0604030504040204" pitchFamily="34" charset="0"/>
              </a:rPr>
              <a:t>clock in </a:t>
            </a:r>
            <a:r>
              <a:rPr lang="en-GB" sz="2000" dirty="0" smtClean="0">
                <a:latin typeface="Tahoma" panose="020B0604030504040204" pitchFamily="34" charset="0"/>
                <a:ea typeface="Tahoma" panose="020B0604030504040204" pitchFamily="34" charset="0"/>
                <a:cs typeface="Tahoma" panose="020B0604030504040204" pitchFamily="34" charset="0"/>
              </a:rPr>
              <a:t/>
            </a:r>
            <a:br>
              <a:rPr lang="en-GB" sz="2000" dirty="0" smtClean="0">
                <a:latin typeface="Tahoma" panose="020B0604030504040204" pitchFamily="34" charset="0"/>
                <a:ea typeface="Tahoma" panose="020B0604030504040204" pitchFamily="34" charset="0"/>
                <a:cs typeface="Tahoma" panose="020B0604030504040204" pitchFamily="34" charset="0"/>
              </a:rPr>
            </a:br>
            <a:r>
              <a:rPr lang="en-GB" sz="2000" dirty="0" smtClean="0">
                <a:latin typeface="Tahoma" panose="020B0604030504040204" pitchFamily="34" charset="0"/>
                <a:ea typeface="Tahoma" panose="020B0604030504040204" pitchFamily="34" charset="0"/>
                <a:cs typeface="Tahoma" panose="020B0604030504040204" pitchFamily="34" charset="0"/>
              </a:rPr>
              <a:t>Damascus </a:t>
            </a:r>
            <a:r>
              <a:rPr lang="en-GB" sz="2000" dirty="0">
                <a:latin typeface="Tahoma" panose="020B0604030504040204" pitchFamily="34" charset="0"/>
                <a:ea typeface="Tahoma" panose="020B0604030504040204" pitchFamily="34" charset="0"/>
                <a:cs typeface="Tahoma" panose="020B0604030504040204" pitchFamily="34" charset="0"/>
              </a:rPr>
              <a:t>in about 1183. </a:t>
            </a:r>
            <a:endParaRPr lang="en-GB" sz="2200" dirty="0">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6096" y="1844824"/>
            <a:ext cx="2919490" cy="4434824"/>
          </a:xfrm>
          <a:prstGeom prst="rect">
            <a:avLst/>
          </a:prstGeom>
        </p:spPr>
      </p:pic>
    </p:spTree>
    <p:extLst>
      <p:ext uri="{BB962C8B-B14F-4D97-AF65-F5344CB8AC3E}">
        <p14:creationId xmlns:p14="http://schemas.microsoft.com/office/powerpoint/2010/main" val="8838252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215738" y="2976182"/>
            <a:ext cx="6840306" cy="923330"/>
          </a:xfrm>
          <a:prstGeom prst="rect">
            <a:avLst/>
          </a:prstGeom>
          <a:noFill/>
        </p:spPr>
        <p:txBody>
          <a:bodyPr wrap="square" lIns="91440" tIns="45720" rIns="91440" bIns="45720">
            <a:spAutoFit/>
          </a:bodyPr>
          <a:lstStyle/>
          <a:p>
            <a:pPr algn="ctr"/>
            <a:r>
              <a:rPr lang="ar-AE" sz="5400" b="1" cap="all" spc="0" dirty="0" smtClean="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rPr>
              <a:t>ﭺلسﭻقلإجهلإسغقلإجهسغج</a:t>
            </a:r>
            <a:endParaRPr lang="en-US" sz="5400" b="1" cap="all" spc="0" dirty="0">
              <a:ln w="9000" cmpd="sng">
                <a:solidFill>
                  <a:srgbClr val="00B050"/>
                </a:solidFill>
                <a:prstDash val="solid"/>
              </a:ln>
              <a:solidFill>
                <a:srgbClr val="99FF99"/>
              </a:solidFill>
              <a:effectLst>
                <a:reflection blurRad="12700" stA="28000" endPos="45000" dist="1000" dir="5400000" sy="-100000" algn="bl" rotWithShape="0"/>
              </a:effectLst>
              <a:latin typeface="Simplified Arabic" panose="02020603050405020304" pitchFamily="18" charset="-78"/>
              <a:cs typeface="Simplified Arabic" panose="02020603050405020304" pitchFamily="18" charset="-78"/>
            </a:endParaRPr>
          </a:p>
        </p:txBody>
      </p:sp>
      <p:sp>
        <p:nvSpPr>
          <p:cNvPr id="3" name="TextBox 2"/>
          <p:cNvSpPr txBox="1"/>
          <p:nvPr/>
        </p:nvSpPr>
        <p:spPr>
          <a:xfrm>
            <a:off x="179512" y="188639"/>
            <a:ext cx="8136904" cy="6509474"/>
          </a:xfrm>
          <a:prstGeom prst="rect">
            <a:avLst/>
          </a:prstGeom>
          <a:noFill/>
        </p:spPr>
        <p:txBody>
          <a:bodyPr wrap="square" rtlCol="0">
            <a:spAutoFit/>
          </a:bodyPr>
          <a:lstStyle/>
          <a:p>
            <a:pPr>
              <a:spcAft>
                <a:spcPts val="600"/>
              </a:spcAft>
            </a:pPr>
            <a:r>
              <a:rPr lang="en-GB" sz="2400" b="1" dirty="0">
                <a:latin typeface="Tahoma" panose="020B0604030504040204" pitchFamily="34" charset="0"/>
                <a:ea typeface="Tahoma" panose="020B0604030504040204" pitchFamily="34" charset="0"/>
                <a:cs typeface="Tahoma" panose="020B0604030504040204" pitchFamily="34" charset="0"/>
              </a:rPr>
              <a:t>Technology - </a:t>
            </a:r>
            <a:r>
              <a:rPr lang="en-GB" sz="2400" b="1" dirty="0" smtClean="0">
                <a:latin typeface="Tahoma" panose="020B0604030504040204" pitchFamily="34" charset="0"/>
                <a:ea typeface="Tahoma" panose="020B0604030504040204" pitchFamily="34" charset="0"/>
                <a:cs typeface="Tahoma" panose="020B0604030504040204" pitchFamily="34" charset="0"/>
              </a:rPr>
              <a:t>agricultural improvements</a:t>
            </a: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As </a:t>
            </a:r>
            <a:r>
              <a:rPr lang="en-GB" sz="2100" dirty="0">
                <a:latin typeface="Tahoma" panose="020B0604030504040204" pitchFamily="34" charset="0"/>
                <a:ea typeface="Tahoma" panose="020B0604030504040204" pitchFamily="34" charset="0"/>
                <a:cs typeface="Tahoma" panose="020B0604030504040204" pitchFamily="34" charset="0"/>
              </a:rPr>
              <a:t>the early Islamic civilisation spanned such a wide arc of the world and their people travelled widely within and beyond it, information about </a:t>
            </a:r>
            <a:r>
              <a:rPr lang="en-GB" sz="2100" dirty="0" smtClean="0">
                <a:latin typeface="Tahoma" panose="020B0604030504040204" pitchFamily="34" charset="0"/>
                <a:ea typeface="Tahoma" panose="020B0604030504040204" pitchFamily="34" charset="0"/>
                <a:cs typeface="Tahoma" panose="020B0604030504040204" pitchFamily="34" charset="0"/>
              </a:rPr>
              <a:t>new </a:t>
            </a:r>
            <a:r>
              <a:rPr lang="en-GB" sz="2100" dirty="0">
                <a:latin typeface="Tahoma" panose="020B0604030504040204" pitchFamily="34" charset="0"/>
                <a:ea typeface="Tahoma" panose="020B0604030504040204" pitchFamily="34" charset="0"/>
                <a:cs typeface="Tahoma" panose="020B0604030504040204" pitchFamily="34" charset="0"/>
              </a:rPr>
              <a:t>crops, methods of cultivation and irrigation were soon being collected and distributed via agricultural manuals. Horticultural techniques such as grafting to improve cropping of fruit trees, layering to increase stocks of some plants and crossing to produce new varieties of plants were all known. </a:t>
            </a:r>
            <a:endParaRPr lang="en-GB" sz="2100" dirty="0" smtClean="0">
              <a:latin typeface="Tahoma" panose="020B0604030504040204" pitchFamily="34" charset="0"/>
              <a:ea typeface="Tahoma" panose="020B0604030504040204" pitchFamily="34" charset="0"/>
              <a:cs typeface="Tahoma" panose="020B0604030504040204" pitchFamily="34" charset="0"/>
            </a:endParaRPr>
          </a:p>
          <a:p>
            <a:pPr>
              <a:spcAft>
                <a:spcPts val="600"/>
              </a:spcAft>
            </a:pPr>
            <a:r>
              <a:rPr lang="en-GB" sz="2100" dirty="0" smtClean="0">
                <a:latin typeface="Tahoma" panose="020B0604030504040204" pitchFamily="34" charset="0"/>
                <a:ea typeface="Tahoma" panose="020B0604030504040204" pitchFamily="34" charset="0"/>
                <a:cs typeface="Tahoma" panose="020B0604030504040204" pitchFamily="34" charset="0"/>
              </a:rPr>
              <a:t>With </a:t>
            </a:r>
            <a:r>
              <a:rPr lang="en-GB" sz="2100" dirty="0">
                <a:latin typeface="Tahoma" panose="020B0604030504040204" pitchFamily="34" charset="0"/>
                <a:ea typeface="Tahoma" panose="020B0604030504040204" pitchFamily="34" charset="0"/>
                <a:cs typeface="Tahoma" panose="020B0604030504040204" pitchFamily="34" charset="0"/>
              </a:rPr>
              <a:t>information like this Muslims were soon raising a much wider range of </a:t>
            </a:r>
            <a:r>
              <a:rPr lang="en-GB" sz="2100" dirty="0" smtClean="0">
                <a:latin typeface="Tahoma" panose="020B0604030504040204" pitchFamily="34" charset="0"/>
                <a:ea typeface="Tahoma" panose="020B0604030504040204" pitchFamily="34" charset="0"/>
                <a:cs typeface="Tahoma" panose="020B0604030504040204" pitchFamily="34" charset="0"/>
              </a:rPr>
              <a:t>crops and </a:t>
            </a:r>
            <a:r>
              <a:rPr lang="en-GB" sz="2100" dirty="0">
                <a:latin typeface="Tahoma" panose="020B0604030504040204" pitchFamily="34" charset="0"/>
                <a:ea typeface="Tahoma" panose="020B0604030504040204" pitchFamily="34" charset="0"/>
                <a:cs typeface="Tahoma" panose="020B0604030504040204" pitchFamily="34" charset="0"/>
              </a:rPr>
              <a:t>breeding the finest horses and sheep. In Spain, research into soil chemistry and soil erosion was being undertaken hundreds of years ago. Irrigation led to four harvests a year in Mediterranean regions where </a:t>
            </a:r>
            <a:r>
              <a:rPr lang="en-GB" sz="2100" dirty="0" smtClean="0">
                <a:latin typeface="Tahoma" panose="020B0604030504040204" pitchFamily="34" charset="0"/>
                <a:ea typeface="Tahoma" panose="020B0604030504040204" pitchFamily="34" charset="0"/>
                <a:cs typeface="Tahoma" panose="020B0604030504040204" pitchFamily="34" charset="0"/>
              </a:rPr>
              <a:t>before just one harvest was usual. </a:t>
            </a:r>
          </a:p>
          <a:p>
            <a:pPr>
              <a:spcAft>
                <a:spcPts val="600"/>
              </a:spcAft>
            </a:pPr>
            <a:r>
              <a:rPr lang="en-GB" sz="2100" dirty="0">
                <a:latin typeface="Tahoma" panose="020B0604030504040204" pitchFamily="34" charset="0"/>
                <a:ea typeface="Tahoma" panose="020B0604030504040204" pitchFamily="34" charset="0"/>
                <a:cs typeface="Tahoma" panose="020B0604030504040204" pitchFamily="34" charset="0"/>
              </a:rPr>
              <a:t>Muslims spread the cultivation of rice, cotton, bananas, citrus fruits, flax (for linen cloth), saffron and sugarcane across the Mediterranean region and beyond. </a:t>
            </a:r>
            <a:r>
              <a:rPr lang="en-GB" sz="2100" dirty="0" smtClean="0">
                <a:latin typeface="Tahoma" panose="020B0604030504040204" pitchFamily="34" charset="0"/>
                <a:ea typeface="Tahoma" panose="020B0604030504040204" pitchFamily="34" charset="0"/>
                <a:cs typeface="Tahoma" panose="020B0604030504040204" pitchFamily="34" charset="0"/>
              </a:rPr>
              <a:t>New land ownership rules allowing even farm labourers to keep more </a:t>
            </a:r>
            <a:r>
              <a:rPr lang="en-GB" sz="2100" dirty="0">
                <a:latin typeface="Tahoma" panose="020B0604030504040204" pitchFamily="34" charset="0"/>
                <a:ea typeface="Tahoma" panose="020B0604030504040204" pitchFamily="34" charset="0"/>
                <a:cs typeface="Tahoma" panose="020B0604030504040204" pitchFamily="34" charset="0"/>
              </a:rPr>
              <a:t>produce for </a:t>
            </a:r>
            <a:r>
              <a:rPr lang="en-GB" sz="2100" dirty="0" smtClean="0">
                <a:latin typeface="Tahoma" panose="020B0604030504040204" pitchFamily="34" charset="0"/>
                <a:ea typeface="Tahoma" panose="020B0604030504040204" pitchFamily="34" charset="0"/>
                <a:cs typeface="Tahoma" panose="020B0604030504040204" pitchFamily="34" charset="0"/>
              </a:rPr>
              <a:t>themselves meant an improved </a:t>
            </a:r>
            <a:r>
              <a:rPr lang="en-GB" sz="2100" dirty="0">
                <a:latin typeface="Tahoma" panose="020B0604030504040204" pitchFamily="34" charset="0"/>
                <a:ea typeface="Tahoma" panose="020B0604030504040204" pitchFamily="34" charset="0"/>
                <a:cs typeface="Tahoma" panose="020B0604030504040204" pitchFamily="34" charset="0"/>
              </a:rPr>
              <a:t>diet full of fresh fruits and vegetables year round became available to all. </a:t>
            </a:r>
          </a:p>
        </p:txBody>
      </p:sp>
    </p:spTree>
    <p:extLst>
      <p:ext uri="{BB962C8B-B14F-4D97-AF65-F5344CB8AC3E}">
        <p14:creationId xmlns:p14="http://schemas.microsoft.com/office/powerpoint/2010/main" val="36938809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1733</TotalTime>
  <Words>5023</Words>
  <Application>Microsoft Office PowerPoint</Application>
  <PresentationFormat>On-screen Show (4:3)</PresentationFormat>
  <Paragraphs>173</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Simplified Arabic</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ediahtbm</dc:creator>
  <cp:lastModifiedBy>glillywhite</cp:lastModifiedBy>
  <cp:revision>102</cp:revision>
  <cp:lastPrinted>2018-04-30T07:03:48Z</cp:lastPrinted>
  <dcterms:created xsi:type="dcterms:W3CDTF">2014-11-13T14:11:33Z</dcterms:created>
  <dcterms:modified xsi:type="dcterms:W3CDTF">2020-06-02T14:07:12Z</dcterms:modified>
</cp:coreProperties>
</file>