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0" r:id="rId3"/>
    <p:sldId id="261" r:id="rId4"/>
    <p:sldId id="268" r:id="rId5"/>
    <p:sldId id="267" r:id="rId6"/>
    <p:sldId id="269" r:id="rId7"/>
    <p:sldId id="264" r:id="rId8"/>
    <p:sldId id="265" r:id="rId9"/>
    <p:sldId id="266" r:id="rId10"/>
    <p:sldId id="262"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8" d="100"/>
          <a:sy n="98" d="100"/>
        </p:scale>
        <p:origin x="76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C7AFDB8-0578-44F3-AC56-1B2F66B5ADE6}" type="datetimeFigureOut">
              <a:rPr lang="en-GB" smtClean="0"/>
              <a:t>03/11/2017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4023929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C7AFDB8-0578-44F3-AC56-1B2F66B5ADE6}" type="datetimeFigureOut">
              <a:rPr lang="en-GB" smtClean="0"/>
              <a:t>03/11/2017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2334685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7AFDB8-0578-44F3-AC56-1B2F66B5ADE6}" type="datetimeFigureOut">
              <a:rPr lang="en-GB" smtClean="0"/>
              <a:t>03/11/2017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4047937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C7AFDB8-0578-44F3-AC56-1B2F66B5ADE6}" type="datetimeFigureOut">
              <a:rPr lang="en-GB" smtClean="0"/>
              <a:t>03/11/2017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2118549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C7AFDB8-0578-44F3-AC56-1B2F66B5ADE6}" type="datetimeFigureOut">
              <a:rPr lang="en-GB" smtClean="0"/>
              <a:t>03/11/2017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3860170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C7AFDB8-0578-44F3-AC56-1B2F66B5ADE6}" type="datetimeFigureOut">
              <a:rPr lang="en-GB" smtClean="0"/>
              <a:t>03/11/2017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603657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7AFDB8-0578-44F3-AC56-1B2F66B5ADE6}" type="datetimeFigureOut">
              <a:rPr lang="en-GB" smtClean="0"/>
              <a:t>03/11/2017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4206402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7AFDB8-0578-44F3-AC56-1B2F66B5ADE6}" type="datetimeFigureOut">
              <a:rPr lang="en-GB" smtClean="0"/>
              <a:t>03/11/2017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1370322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7AFDB8-0578-44F3-AC56-1B2F66B5ADE6}" type="datetimeFigureOut">
              <a:rPr lang="en-GB" smtClean="0"/>
              <a:t>03/11/2017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2349663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C7AFDB8-0578-44F3-AC56-1B2F66B5ADE6}" type="datetimeFigureOut">
              <a:rPr lang="en-GB" smtClean="0"/>
              <a:t>03/11/2017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1217069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C7AFDB8-0578-44F3-AC56-1B2F66B5ADE6}" type="datetimeFigureOut">
              <a:rPr lang="en-GB" smtClean="0"/>
              <a:t>03/11/2017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C7F1E5-B4D8-4D35-8E82-0EF58ED924FF}" type="slidenum">
              <a:rPr lang="en-GB" smtClean="0"/>
              <a:t>‹#›</a:t>
            </a:fld>
            <a:endParaRPr lang="en-GB"/>
          </a:p>
        </p:txBody>
      </p:sp>
    </p:spTree>
    <p:extLst>
      <p:ext uri="{BB962C8B-B14F-4D97-AF65-F5344CB8AC3E}">
        <p14:creationId xmlns:p14="http://schemas.microsoft.com/office/powerpoint/2010/main" val="1448529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7AFDB8-0578-44F3-AC56-1B2F66B5ADE6}" type="datetimeFigureOut">
              <a:rPr lang="en-GB" smtClean="0"/>
              <a:t>03/11/2017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C7F1E5-B4D8-4D35-8E82-0EF58ED924FF}" type="slidenum">
              <a:rPr lang="en-GB" smtClean="0"/>
              <a:t>‹#›</a:t>
            </a:fld>
            <a:endParaRPr lang="en-GB"/>
          </a:p>
        </p:txBody>
      </p:sp>
    </p:spTree>
    <p:extLst>
      <p:ext uri="{BB962C8B-B14F-4D97-AF65-F5344CB8AC3E}">
        <p14:creationId xmlns:p14="http://schemas.microsoft.com/office/powerpoint/2010/main" val="24263202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endParaRPr lang="en-US" smtClean="0"/>
          </a:p>
        </p:txBody>
      </p:sp>
      <p:pic>
        <p:nvPicPr>
          <p:cNvPr id="5123" name="Picture 11" descr="http://r54.cooltext.com/rendered/cooltext116860173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0"/>
            <a:ext cx="5905500" cy="195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Content Placeholder 6" descr="Queen laying wreath at Cenotaph"/>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a:xfrm>
            <a:off x="34925" y="2303463"/>
            <a:ext cx="6481763" cy="3070225"/>
          </a:xfrm>
        </p:spPr>
      </p:pic>
      <p:pic>
        <p:nvPicPr>
          <p:cNvPr id="5125" name="Picture 7" descr="A group of smiling soldiers walk to the fro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825" y="2303463"/>
            <a:ext cx="4030663" cy="307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1"/>
          <p:cNvSpPr>
            <a:spLocks noChangeArrowheads="1"/>
          </p:cNvSpPr>
          <p:nvPr/>
        </p:nvSpPr>
        <p:spPr bwMode="auto">
          <a:xfrm>
            <a:off x="500063" y="5786438"/>
            <a:ext cx="79930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1" hangingPunct="1"/>
            <a:r>
              <a:rPr lang="en-GB" altLang="en-US" sz="2000">
                <a:solidFill>
                  <a:srgbClr val="008000"/>
                </a:solidFill>
                <a:latin typeface="XCCW Joined 4a"/>
                <a:cs typeface="Times New Roman" pitchFamily="18" charset="0"/>
              </a:rPr>
              <a:t>Article 38 – Every child has the right to be protected and cared for in countries affected by war</a:t>
            </a:r>
          </a:p>
        </p:txBody>
      </p:sp>
      <p:pic>
        <p:nvPicPr>
          <p:cNvPr id="5127" name="Picture 7" descr="https://encrypted-tbn0.gstatic.com/images?q=tbn:ANd9GcTzRwJQxLwD70pT7zb07A9EWx4YxzEoNFsShteP-Jx9OwLWS6upS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68264">
            <a:off x="6862763" y="3781425"/>
            <a:ext cx="2092325"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9165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366" y="476672"/>
            <a:ext cx="5937972" cy="707886"/>
          </a:xfrm>
          <a:prstGeom prst="rect">
            <a:avLst/>
          </a:prstGeom>
          <a:noFill/>
        </p:spPr>
        <p:txBody>
          <a:bodyPr wrap="none" rtlCol="0">
            <a:spAutoFit/>
          </a:bodyPr>
          <a:lstStyle/>
          <a:p>
            <a:r>
              <a:rPr lang="en-GB" sz="4000" dirty="0" smtClean="0"/>
              <a:t>Why should we remember?</a:t>
            </a:r>
            <a:endParaRPr lang="en-GB" sz="4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867775"/>
            <a:ext cx="3528392" cy="2642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1340" y="1340768"/>
            <a:ext cx="3844713"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2569481"/>
            <a:ext cx="3901975" cy="2596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494186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3587" y="1124744"/>
            <a:ext cx="6384494" cy="4365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77249" y="260648"/>
            <a:ext cx="5422575" cy="707886"/>
          </a:xfrm>
          <a:prstGeom prst="rect">
            <a:avLst/>
          </a:prstGeom>
          <a:noFill/>
        </p:spPr>
        <p:txBody>
          <a:bodyPr wrap="none" rtlCol="0">
            <a:spAutoFit/>
          </a:bodyPr>
          <a:lstStyle/>
          <a:p>
            <a:r>
              <a:rPr lang="en-GB" sz="4000" dirty="0" smtClean="0"/>
              <a:t>Why the 11</a:t>
            </a:r>
            <a:r>
              <a:rPr lang="en-GB" sz="4000" baseline="30000" dirty="0" smtClean="0"/>
              <a:t>th</a:t>
            </a:r>
            <a:r>
              <a:rPr lang="en-GB" sz="4000" dirty="0" smtClean="0"/>
              <a:t> November?</a:t>
            </a:r>
            <a:endParaRPr lang="en-GB" sz="4000" dirty="0"/>
          </a:p>
        </p:txBody>
      </p:sp>
      <p:sp>
        <p:nvSpPr>
          <p:cNvPr id="3" name="TextBox 2"/>
          <p:cNvSpPr txBox="1"/>
          <p:nvPr/>
        </p:nvSpPr>
        <p:spPr>
          <a:xfrm>
            <a:off x="4960555" y="5614872"/>
            <a:ext cx="3137526" cy="707886"/>
          </a:xfrm>
          <a:prstGeom prst="rect">
            <a:avLst/>
          </a:prstGeom>
          <a:noFill/>
        </p:spPr>
        <p:txBody>
          <a:bodyPr wrap="none" rtlCol="0">
            <a:spAutoFit/>
          </a:bodyPr>
          <a:lstStyle/>
          <a:p>
            <a:r>
              <a:rPr lang="en-GB" sz="4000" dirty="0" smtClean="0"/>
              <a:t>Why poppies?</a:t>
            </a:r>
            <a:endParaRPr lang="en-GB" sz="4000" dirty="0"/>
          </a:p>
        </p:txBody>
      </p:sp>
    </p:spTree>
    <p:extLst>
      <p:ext uri="{BB962C8B-B14F-4D97-AF65-F5344CB8AC3E}">
        <p14:creationId xmlns:p14="http://schemas.microsoft.com/office/powerpoint/2010/main" val="363936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355976" y="4293096"/>
            <a:ext cx="4695828" cy="2347914"/>
          </a:xfrm>
          <a:prstGeom prst="rect">
            <a:avLst/>
          </a:prstGeom>
        </p:spPr>
      </p:pic>
      <p:sp>
        <p:nvSpPr>
          <p:cNvPr id="3" name="Rectangle 2"/>
          <p:cNvSpPr/>
          <p:nvPr/>
        </p:nvSpPr>
        <p:spPr>
          <a:xfrm>
            <a:off x="542767" y="356149"/>
            <a:ext cx="8064896" cy="2308324"/>
          </a:xfrm>
          <a:prstGeom prst="rect">
            <a:avLst/>
          </a:prstGeom>
        </p:spPr>
        <p:txBody>
          <a:bodyPr wrap="square">
            <a:spAutoFit/>
          </a:bodyPr>
          <a:lstStyle/>
          <a:p>
            <a:pPr algn="ctr"/>
            <a:r>
              <a:rPr lang="en-GB" sz="3600" dirty="0" smtClean="0"/>
              <a:t>Passchendaele 100</a:t>
            </a:r>
          </a:p>
          <a:p>
            <a:r>
              <a:rPr lang="en-GB" dirty="0" smtClean="0"/>
              <a:t>Passchendaele</a:t>
            </a:r>
            <a:r>
              <a:rPr lang="en-GB" dirty="0"/>
              <a:t>, also known as the Third Battle of Ypres was one of the more controversial battles of World War I. In three-and-a-half months between July and November 1917, an advance of less than five miles cost an estimated 550,000 Allied and German troops, killed, wounded or lost. Around 90,000 British and Commonwealth soldiers were missing; 50,000 buried without being identified and 42,000 never </a:t>
            </a:r>
            <a:r>
              <a:rPr lang="en-GB" dirty="0" smtClean="0"/>
              <a:t>recovered. </a:t>
            </a:r>
            <a:endParaRPr lang="en-GB" dirty="0"/>
          </a:p>
        </p:txBody>
      </p:sp>
      <p:pic>
        <p:nvPicPr>
          <p:cNvPr id="4" name="Picture 3"/>
          <p:cNvPicPr>
            <a:picLocks noChangeAspect="1"/>
          </p:cNvPicPr>
          <p:nvPr/>
        </p:nvPicPr>
        <p:blipFill>
          <a:blip r:embed="rId3"/>
          <a:stretch>
            <a:fillRect/>
          </a:stretch>
        </p:blipFill>
        <p:spPr>
          <a:xfrm>
            <a:off x="476689" y="2838015"/>
            <a:ext cx="4176464" cy="2602937"/>
          </a:xfrm>
          <a:prstGeom prst="rect">
            <a:avLst/>
          </a:prstGeom>
        </p:spPr>
      </p:pic>
    </p:spTree>
    <p:extLst>
      <p:ext uri="{BB962C8B-B14F-4D97-AF65-F5344CB8AC3E}">
        <p14:creationId xmlns:p14="http://schemas.microsoft.com/office/powerpoint/2010/main" val="111612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5536" y="260648"/>
            <a:ext cx="3431237" cy="3789040"/>
          </a:xfrm>
          <a:prstGeom prst="rect">
            <a:avLst/>
          </a:prstGeom>
        </p:spPr>
      </p:pic>
      <p:pic>
        <p:nvPicPr>
          <p:cNvPr id="3" name="Picture 2"/>
          <p:cNvPicPr>
            <a:picLocks noChangeAspect="1"/>
          </p:cNvPicPr>
          <p:nvPr/>
        </p:nvPicPr>
        <p:blipFill>
          <a:blip r:embed="rId3"/>
          <a:stretch>
            <a:fillRect/>
          </a:stretch>
        </p:blipFill>
        <p:spPr>
          <a:xfrm>
            <a:off x="4644008" y="2564904"/>
            <a:ext cx="3870817" cy="4118549"/>
          </a:xfrm>
          <a:prstGeom prst="rect">
            <a:avLst/>
          </a:prstGeom>
        </p:spPr>
      </p:pic>
      <p:sp>
        <p:nvSpPr>
          <p:cNvPr id="4" name="TextBox 3"/>
          <p:cNvSpPr txBox="1"/>
          <p:nvPr/>
        </p:nvSpPr>
        <p:spPr>
          <a:xfrm>
            <a:off x="4067944" y="764704"/>
            <a:ext cx="2614498" cy="523220"/>
          </a:xfrm>
          <a:prstGeom prst="rect">
            <a:avLst/>
          </a:prstGeom>
          <a:noFill/>
        </p:spPr>
        <p:txBody>
          <a:bodyPr wrap="none" rtlCol="0">
            <a:spAutoFit/>
          </a:bodyPr>
          <a:lstStyle/>
          <a:p>
            <a:r>
              <a:rPr lang="en-GB" sz="2800" dirty="0" smtClean="0"/>
              <a:t>Sister Kate Luard</a:t>
            </a:r>
            <a:endParaRPr lang="en-GB" sz="2800" dirty="0"/>
          </a:p>
        </p:txBody>
      </p:sp>
      <p:sp>
        <p:nvSpPr>
          <p:cNvPr id="5" name="TextBox 4"/>
          <p:cNvSpPr txBox="1"/>
          <p:nvPr/>
        </p:nvSpPr>
        <p:spPr>
          <a:xfrm>
            <a:off x="251520" y="5085184"/>
            <a:ext cx="4466351" cy="954107"/>
          </a:xfrm>
          <a:prstGeom prst="rect">
            <a:avLst/>
          </a:prstGeom>
          <a:noFill/>
        </p:spPr>
        <p:txBody>
          <a:bodyPr wrap="none" rtlCol="0">
            <a:spAutoFit/>
          </a:bodyPr>
          <a:lstStyle/>
          <a:p>
            <a:r>
              <a:rPr lang="en-GB" sz="2800" dirty="0" smtClean="0"/>
              <a:t>Noel Chavasse</a:t>
            </a:r>
          </a:p>
          <a:p>
            <a:r>
              <a:rPr lang="en-GB" sz="2800" dirty="0" smtClean="0"/>
              <a:t>The only VC and bar of WW1 </a:t>
            </a:r>
            <a:endParaRPr lang="en-GB" sz="2800" dirty="0"/>
          </a:p>
        </p:txBody>
      </p:sp>
    </p:spTree>
    <p:extLst>
      <p:ext uri="{BB962C8B-B14F-4D97-AF65-F5344CB8AC3E}">
        <p14:creationId xmlns:p14="http://schemas.microsoft.com/office/powerpoint/2010/main" val="423436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260648"/>
            <a:ext cx="4572000" cy="3108543"/>
          </a:xfrm>
          <a:prstGeom prst="rect">
            <a:avLst/>
          </a:prstGeom>
        </p:spPr>
        <p:txBody>
          <a:bodyPr>
            <a:spAutoFit/>
          </a:bodyPr>
          <a:lstStyle/>
          <a:p>
            <a:r>
              <a:rPr lang="en-GB" sz="2800" dirty="0">
                <a:latin typeface="Geneva"/>
              </a:rPr>
              <a:t>They shall grow not old, as we that are left grow old:</a:t>
            </a:r>
            <a:r>
              <a:rPr lang="en-GB" sz="2800" dirty="0"/>
              <a:t/>
            </a:r>
            <a:br>
              <a:rPr lang="en-GB" sz="2800" dirty="0"/>
            </a:br>
            <a:r>
              <a:rPr lang="en-GB" sz="2800" dirty="0">
                <a:latin typeface="Geneva"/>
              </a:rPr>
              <a:t>Age shall not weary them, nor the years condemn.</a:t>
            </a:r>
            <a:r>
              <a:rPr lang="en-GB" sz="2800" dirty="0"/>
              <a:t/>
            </a:r>
            <a:br>
              <a:rPr lang="en-GB" sz="2800" dirty="0"/>
            </a:br>
            <a:r>
              <a:rPr lang="en-GB" sz="2800" dirty="0">
                <a:latin typeface="Geneva"/>
              </a:rPr>
              <a:t>At the going down of the sun and in the morning</a:t>
            </a:r>
            <a:r>
              <a:rPr lang="en-GB" sz="2800" dirty="0"/>
              <a:t/>
            </a:r>
            <a:br>
              <a:rPr lang="en-GB" sz="2800" dirty="0"/>
            </a:br>
            <a:r>
              <a:rPr lang="en-GB" sz="2800" dirty="0">
                <a:latin typeface="Geneva"/>
              </a:rPr>
              <a:t>We will remember them.</a:t>
            </a:r>
            <a:endParaRPr lang="en-GB" sz="2800" dirty="0"/>
          </a:p>
        </p:txBody>
      </p:sp>
      <p:pic>
        <p:nvPicPr>
          <p:cNvPr id="3" name="Picture 2"/>
          <p:cNvPicPr>
            <a:picLocks noChangeAspect="1"/>
          </p:cNvPicPr>
          <p:nvPr/>
        </p:nvPicPr>
        <p:blipFill>
          <a:blip r:embed="rId2"/>
          <a:stretch>
            <a:fillRect/>
          </a:stretch>
        </p:blipFill>
        <p:spPr>
          <a:xfrm>
            <a:off x="539552" y="3573016"/>
            <a:ext cx="6134487" cy="3067243"/>
          </a:xfrm>
          <a:prstGeom prst="rect">
            <a:avLst/>
          </a:prstGeom>
        </p:spPr>
      </p:pic>
      <p:pic>
        <p:nvPicPr>
          <p:cNvPr id="4" name="Picture 3"/>
          <p:cNvPicPr>
            <a:picLocks noChangeAspect="1"/>
          </p:cNvPicPr>
          <p:nvPr/>
        </p:nvPicPr>
        <p:blipFill>
          <a:blip r:embed="rId3"/>
          <a:stretch>
            <a:fillRect/>
          </a:stretch>
        </p:blipFill>
        <p:spPr>
          <a:xfrm>
            <a:off x="5220072" y="404664"/>
            <a:ext cx="3523793" cy="2645893"/>
          </a:xfrm>
          <a:prstGeom prst="rect">
            <a:avLst/>
          </a:prstGeom>
        </p:spPr>
      </p:pic>
    </p:spTree>
    <p:extLst>
      <p:ext uri="{BB962C8B-B14F-4D97-AF65-F5344CB8AC3E}">
        <p14:creationId xmlns:p14="http://schemas.microsoft.com/office/powerpoint/2010/main" val="932738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1885950" y="206375"/>
            <a:ext cx="5373688" cy="645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bIns="0" anchor="ctr">
            <a:spAutoFit/>
          </a:bodyPr>
          <a:lstStyle/>
          <a:p>
            <a:pPr algn="ctr"/>
            <a:r>
              <a:rPr lang="en-GB" altLang="en-US" sz="2800"/>
              <a:t>Peace is flowing like a river</a:t>
            </a:r>
          </a:p>
          <a:p>
            <a:pPr algn="ctr"/>
            <a:r>
              <a:rPr lang="en-GB" altLang="en-US" sz="2800"/>
              <a:t>Flowing out through you and me,</a:t>
            </a:r>
          </a:p>
          <a:p>
            <a:pPr algn="ctr"/>
            <a:r>
              <a:rPr lang="en-GB" altLang="en-US" sz="2800"/>
              <a:t>Spreading out into the desert,</a:t>
            </a:r>
          </a:p>
          <a:p>
            <a:pPr algn="ctr"/>
            <a:r>
              <a:rPr lang="en-GB" altLang="en-US" sz="2800"/>
              <a:t>Setting all the captives free.</a:t>
            </a:r>
          </a:p>
          <a:p>
            <a:pPr algn="ctr"/>
            <a:endParaRPr lang="en-GB" altLang="en-US" sz="2800"/>
          </a:p>
          <a:p>
            <a:pPr algn="ctr"/>
            <a:r>
              <a:rPr lang="en-GB" altLang="en-US" sz="2800"/>
              <a:t>Love is flowing like a river,</a:t>
            </a:r>
          </a:p>
          <a:p>
            <a:pPr algn="ctr"/>
            <a:r>
              <a:rPr lang="en-GB" altLang="en-US" sz="2800"/>
              <a:t>Flowing out through you and me,</a:t>
            </a:r>
          </a:p>
          <a:p>
            <a:pPr algn="ctr"/>
            <a:r>
              <a:rPr lang="en-GB" altLang="en-US" sz="2800"/>
              <a:t>Spreading out into the desert,</a:t>
            </a:r>
          </a:p>
          <a:p>
            <a:pPr algn="ctr"/>
            <a:r>
              <a:rPr lang="en-GB" altLang="en-US" sz="2800"/>
              <a:t>Setting all the captives free.</a:t>
            </a:r>
          </a:p>
          <a:p>
            <a:pPr algn="ctr"/>
            <a:endParaRPr lang="en-GB" altLang="en-US" sz="2800"/>
          </a:p>
          <a:p>
            <a:pPr algn="ctr"/>
            <a:endParaRPr lang="en-GB" altLang="en-US" sz="2800"/>
          </a:p>
          <a:p>
            <a:pPr algn="ctr"/>
            <a:endParaRPr lang="en-GB" altLang="en-US" sz="2800"/>
          </a:p>
          <a:p>
            <a:pPr algn="ctr"/>
            <a:endParaRPr lang="en-GB" altLang="en-US" sz="2800"/>
          </a:p>
          <a:p>
            <a:pPr algn="ctr"/>
            <a:endParaRPr lang="en-GB" altLang="en-US" sz="2800"/>
          </a:p>
          <a:p>
            <a:pPr algn="ctr"/>
            <a:r>
              <a:rPr lang="en-GB" altLang="en-US" sz="2800"/>
              <a:t>1/3</a:t>
            </a:r>
          </a:p>
        </p:txBody>
      </p:sp>
    </p:spTree>
    <p:extLst>
      <p:ext uri="{BB962C8B-B14F-4D97-AF65-F5344CB8AC3E}">
        <p14:creationId xmlns:p14="http://schemas.microsoft.com/office/powerpoint/2010/main" val="38364402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1885950" y="204788"/>
            <a:ext cx="5373688" cy="645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bIns="0" anchor="ctr">
            <a:spAutoFit/>
          </a:bodyPr>
          <a:lstStyle/>
          <a:p>
            <a:pPr algn="ctr"/>
            <a:r>
              <a:rPr lang="en-GB" altLang="en-US" sz="2800"/>
              <a:t>Joy is flowing like a river,</a:t>
            </a:r>
          </a:p>
          <a:p>
            <a:pPr algn="ctr"/>
            <a:r>
              <a:rPr lang="en-GB" altLang="en-US" sz="2800"/>
              <a:t>Flowing out through you and me,</a:t>
            </a:r>
          </a:p>
          <a:p>
            <a:pPr algn="ctr"/>
            <a:r>
              <a:rPr lang="en-GB" altLang="en-US" sz="2800"/>
              <a:t>Spreading out into the desert,</a:t>
            </a:r>
          </a:p>
          <a:p>
            <a:pPr algn="ctr"/>
            <a:r>
              <a:rPr lang="en-GB" altLang="en-US" sz="2800"/>
              <a:t>Setting all the captives free.</a:t>
            </a:r>
          </a:p>
          <a:p>
            <a:pPr algn="ctr"/>
            <a:endParaRPr lang="en-GB" altLang="en-US" sz="2800"/>
          </a:p>
          <a:p>
            <a:pPr algn="ctr"/>
            <a:r>
              <a:rPr lang="en-GB" altLang="en-US" sz="2800"/>
              <a:t>Hope is flowing like a river,</a:t>
            </a:r>
          </a:p>
          <a:p>
            <a:pPr algn="ctr"/>
            <a:r>
              <a:rPr lang="en-GB" altLang="en-US" sz="2800"/>
              <a:t>Flowing out through you and me,</a:t>
            </a:r>
          </a:p>
          <a:p>
            <a:pPr algn="ctr"/>
            <a:r>
              <a:rPr lang="en-GB" altLang="en-US" sz="2800"/>
              <a:t>Spreading out into the desert,</a:t>
            </a:r>
          </a:p>
          <a:p>
            <a:pPr algn="ctr"/>
            <a:r>
              <a:rPr lang="en-GB" altLang="en-US" sz="2800"/>
              <a:t>Setting all the captives free.</a:t>
            </a:r>
          </a:p>
          <a:p>
            <a:pPr algn="ctr"/>
            <a:endParaRPr lang="en-GB" altLang="en-US" sz="2800"/>
          </a:p>
          <a:p>
            <a:pPr algn="ctr"/>
            <a:endParaRPr lang="en-GB" altLang="en-US" sz="2800"/>
          </a:p>
          <a:p>
            <a:pPr algn="ctr"/>
            <a:endParaRPr lang="en-GB" altLang="en-US" sz="2800"/>
          </a:p>
          <a:p>
            <a:pPr algn="ctr"/>
            <a:endParaRPr lang="en-GB" altLang="en-US" sz="2800"/>
          </a:p>
          <a:p>
            <a:pPr algn="ctr"/>
            <a:endParaRPr lang="en-GB" altLang="en-US" sz="2800"/>
          </a:p>
          <a:p>
            <a:pPr algn="ctr"/>
            <a:r>
              <a:rPr lang="en-GB" altLang="en-US" sz="2800"/>
              <a:t>2/3</a:t>
            </a:r>
          </a:p>
        </p:txBody>
      </p:sp>
    </p:spTree>
    <p:extLst>
      <p:ext uri="{BB962C8B-B14F-4D97-AF65-F5344CB8AC3E}">
        <p14:creationId xmlns:p14="http://schemas.microsoft.com/office/powerpoint/2010/main" val="3382661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1766888" y="1487488"/>
            <a:ext cx="5610225"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bIns="0" anchor="ctr">
            <a:spAutoFit/>
          </a:bodyPr>
          <a:lstStyle/>
          <a:p>
            <a:pPr algn="ctr"/>
            <a:r>
              <a:rPr lang="en-GB" altLang="en-US" sz="2800"/>
              <a:t>Christ brings peace to all creation,</a:t>
            </a:r>
          </a:p>
          <a:p>
            <a:pPr algn="ctr"/>
            <a:r>
              <a:rPr lang="en-GB" altLang="en-US" sz="2800"/>
              <a:t>Flowing out through you and me,</a:t>
            </a:r>
          </a:p>
          <a:p>
            <a:pPr algn="ctr"/>
            <a:r>
              <a:rPr lang="en-GB" altLang="en-US" sz="2800"/>
              <a:t>Love, joy, hope and true salvation,</a:t>
            </a:r>
          </a:p>
          <a:p>
            <a:pPr algn="ctr"/>
            <a:r>
              <a:rPr lang="en-GB" altLang="en-US" sz="2800"/>
              <a:t>Setting all the captives free.</a:t>
            </a:r>
          </a:p>
          <a:p>
            <a:pPr algn="ctr"/>
            <a:endParaRPr lang="en-GB" altLang="en-US" sz="2800"/>
          </a:p>
          <a:p>
            <a:pPr algn="ctr"/>
            <a:endParaRPr lang="en-GB" altLang="en-US" sz="2800"/>
          </a:p>
          <a:p>
            <a:pPr algn="ctr"/>
            <a:endParaRPr lang="en-GB" altLang="en-US" sz="2800"/>
          </a:p>
          <a:p>
            <a:pPr algn="ctr"/>
            <a:endParaRPr lang="en-GB" altLang="en-US" sz="2800"/>
          </a:p>
          <a:p>
            <a:pPr algn="ctr"/>
            <a:r>
              <a:rPr lang="en-GB" altLang="en-US" sz="2800"/>
              <a:t>Last page</a:t>
            </a:r>
          </a:p>
        </p:txBody>
      </p:sp>
    </p:spTree>
    <p:extLst>
      <p:ext uri="{BB962C8B-B14F-4D97-AF65-F5344CB8AC3E}">
        <p14:creationId xmlns:p14="http://schemas.microsoft.com/office/powerpoint/2010/main" val="14458430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238" r="21164"/>
          <a:stretch/>
        </p:blipFill>
        <p:spPr bwMode="auto">
          <a:xfrm>
            <a:off x="1547664" y="163100"/>
            <a:ext cx="5921172" cy="3672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39552" y="3861048"/>
            <a:ext cx="8172400" cy="2677656"/>
          </a:xfrm>
          <a:prstGeom prst="rect">
            <a:avLst/>
          </a:prstGeom>
        </p:spPr>
        <p:txBody>
          <a:bodyPr wrap="square">
            <a:spAutoFit/>
          </a:bodyPr>
          <a:lstStyle/>
          <a:p>
            <a:r>
              <a:rPr lang="en-GB" sz="2400" dirty="0"/>
              <a:t>O God of </a:t>
            </a:r>
            <a:r>
              <a:rPr lang="en-GB" sz="2400" dirty="0" smtClean="0"/>
              <a:t>truth, justice and compassion we </a:t>
            </a:r>
            <a:r>
              <a:rPr lang="en-GB" sz="2400" dirty="0"/>
              <a:t>hold before you those men and </a:t>
            </a:r>
            <a:r>
              <a:rPr lang="en-GB" sz="2400" dirty="0" smtClean="0"/>
              <a:t>women who </a:t>
            </a:r>
            <a:r>
              <a:rPr lang="en-GB" sz="2400" dirty="0"/>
              <a:t>have </a:t>
            </a:r>
            <a:r>
              <a:rPr lang="en-GB" sz="2400" dirty="0" smtClean="0"/>
              <a:t>died and been injured on </a:t>
            </a:r>
            <a:r>
              <a:rPr lang="en-GB" sz="2400" dirty="0"/>
              <a:t>active service</a:t>
            </a:r>
            <a:r>
              <a:rPr lang="en-GB" sz="2400" dirty="0" smtClean="0"/>
              <a:t>: in the two world wars and more recently in Iraq</a:t>
            </a:r>
            <a:r>
              <a:rPr lang="en-GB" sz="2400" dirty="0"/>
              <a:t>, </a:t>
            </a:r>
            <a:r>
              <a:rPr lang="en-GB" sz="2400" dirty="0" smtClean="0"/>
              <a:t> </a:t>
            </a:r>
            <a:r>
              <a:rPr lang="en-GB" sz="2400" dirty="0"/>
              <a:t>Afghanistan and elsewhere</a:t>
            </a:r>
            <a:r>
              <a:rPr lang="en-GB" sz="2400" dirty="0" smtClean="0"/>
              <a:t>. As </a:t>
            </a:r>
            <a:r>
              <a:rPr lang="en-GB" sz="2400" dirty="0"/>
              <a:t>we honour their courage and cherish their memory</a:t>
            </a:r>
            <a:r>
              <a:rPr lang="en-GB" sz="2400" dirty="0" smtClean="0"/>
              <a:t>, we place our hope in you for a better future for our world.</a:t>
            </a:r>
          </a:p>
          <a:p>
            <a:r>
              <a:rPr lang="en-GB" sz="2400" dirty="0" smtClean="0"/>
              <a:t>Amen</a:t>
            </a:r>
            <a:r>
              <a:rPr lang="en-GB" dirty="0"/>
              <a:t>.</a:t>
            </a:r>
          </a:p>
        </p:txBody>
      </p:sp>
    </p:spTree>
    <p:extLst>
      <p:ext uri="{BB962C8B-B14F-4D97-AF65-F5344CB8AC3E}">
        <p14:creationId xmlns:p14="http://schemas.microsoft.com/office/powerpoint/2010/main" val="28855972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335</Words>
  <Application>Microsoft Office PowerPoint</Application>
  <PresentationFormat>On-screen Show (4:3)</PresentationFormat>
  <Paragraphs>51</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Geneva</vt:lpstr>
      <vt:lpstr>Times New Roman</vt:lpstr>
      <vt:lpstr>XCCW Joined 4a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dc:creator>
  <cp:lastModifiedBy>cwelch</cp:lastModifiedBy>
  <cp:revision>12</cp:revision>
  <dcterms:created xsi:type="dcterms:W3CDTF">2016-11-06T17:13:09Z</dcterms:created>
  <dcterms:modified xsi:type="dcterms:W3CDTF">2017-11-03T14:53:28Z</dcterms:modified>
</cp:coreProperties>
</file>