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0"/>
  </p:notesMasterIdLst>
  <p:sldIdLst>
    <p:sldId id="261" r:id="rId2"/>
    <p:sldId id="263" r:id="rId3"/>
    <p:sldId id="278" r:id="rId4"/>
    <p:sldId id="266" r:id="rId5"/>
    <p:sldId id="271" r:id="rId6"/>
    <p:sldId id="265" r:id="rId7"/>
    <p:sldId id="272" r:id="rId8"/>
    <p:sldId id="267" r:id="rId9"/>
    <p:sldId id="281" r:id="rId10"/>
    <p:sldId id="275" r:id="rId11"/>
    <p:sldId id="279" r:id="rId12"/>
    <p:sldId id="277" r:id="rId13"/>
    <p:sldId id="276" r:id="rId14"/>
    <p:sldId id="270" r:id="rId15"/>
    <p:sldId id="273" r:id="rId16"/>
    <p:sldId id="274" r:id="rId17"/>
    <p:sldId id="280" r:id="rId18"/>
    <p:sldId id="260"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E6701"/>
    <a:srgbClr val="FBB9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1348"/>
    <p:restoredTop sz="93061"/>
  </p:normalViewPr>
  <p:slideViewPr>
    <p:cSldViewPr snapToGrid="0">
      <p:cViewPr varScale="1">
        <p:scale>
          <a:sx n="38" d="100"/>
          <a:sy n="38" d="100"/>
        </p:scale>
        <p:origin x="476"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9DB08CF-7555-4B4B-A536-AF012649DC6D}" type="datetimeFigureOut">
              <a:rPr lang="en-GB" smtClean="0"/>
              <a:t>10/06/2020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D370E3C-E34B-41EC-AE1B-6C00143D0C40}" type="slidenum">
              <a:rPr lang="en-GB" smtClean="0"/>
              <a:t>‹#›</a:t>
            </a:fld>
            <a:endParaRPr lang="en-GB"/>
          </a:p>
        </p:txBody>
      </p:sp>
    </p:spTree>
    <p:extLst>
      <p:ext uri="{BB962C8B-B14F-4D97-AF65-F5344CB8AC3E}">
        <p14:creationId xmlns:p14="http://schemas.microsoft.com/office/powerpoint/2010/main" val="39948712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D370E3C-E34B-41EC-AE1B-6C00143D0C40}" type="slidenum">
              <a:rPr lang="en-GB" smtClean="0"/>
              <a:t>15</a:t>
            </a:fld>
            <a:endParaRPr lang="en-GB"/>
          </a:p>
        </p:txBody>
      </p:sp>
    </p:spTree>
    <p:extLst>
      <p:ext uri="{BB962C8B-B14F-4D97-AF65-F5344CB8AC3E}">
        <p14:creationId xmlns:p14="http://schemas.microsoft.com/office/powerpoint/2010/main" val="17069727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B8136-4330-4480-80D9-0F6FD970617C}"/>
              </a:ext>
            </a:extLst>
          </p:cNvPr>
          <p:cNvSpPr>
            <a:spLocks noGrp="1"/>
          </p:cNvSpPr>
          <p:nvPr>
            <p:ph type="ctrTitle"/>
          </p:nvPr>
        </p:nvSpPr>
        <p:spPr>
          <a:xfrm>
            <a:off x="576072" y="1124712"/>
            <a:ext cx="11036808" cy="3172968"/>
          </a:xfrm>
        </p:spPr>
        <p:txBody>
          <a:bodyPr anchor="b">
            <a:normAutofit/>
          </a:bodyPr>
          <a:lstStyle>
            <a:lvl1pPr algn="l">
              <a:defRPr sz="8000"/>
            </a:lvl1pPr>
          </a:lstStyle>
          <a:p>
            <a:r>
              <a:rPr lang="en-US" dirty="0"/>
              <a:t>Click to edit Master title style</a:t>
            </a:r>
          </a:p>
        </p:txBody>
      </p:sp>
      <p:sp>
        <p:nvSpPr>
          <p:cNvPr id="3" name="Subtitle 2">
            <a:extLst>
              <a:ext uri="{FF2B5EF4-FFF2-40B4-BE49-F238E27FC236}">
                <a16:creationId xmlns:a16="http://schemas.microsoft.com/office/drawing/2014/main" id="{566E5739-DD96-45FB-B609-3E3447A52FED}"/>
              </a:ext>
            </a:extLst>
          </p:cNvPr>
          <p:cNvSpPr>
            <a:spLocks noGrp="1"/>
          </p:cNvSpPr>
          <p:nvPr>
            <p:ph type="subTitle" idx="1"/>
          </p:nvPr>
        </p:nvSpPr>
        <p:spPr>
          <a:xfrm>
            <a:off x="576072" y="4727448"/>
            <a:ext cx="11036808" cy="1481328"/>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1B9FF558-51F9-42A2-9944-DBE23DA8B224}"/>
              </a:ext>
            </a:extLst>
          </p:cNvPr>
          <p:cNvSpPr>
            <a:spLocks noGrp="1"/>
          </p:cNvSpPr>
          <p:nvPr>
            <p:ph type="dt" sz="half" idx="10"/>
          </p:nvPr>
        </p:nvSpPr>
        <p:spPr>
          <a:xfrm>
            <a:off x="576072" y="6356350"/>
            <a:ext cx="2743200" cy="365125"/>
          </a:xfrm>
        </p:spPr>
        <p:txBody>
          <a:bodyPr/>
          <a:lstStyle/>
          <a:p>
            <a:fld id="{02AC24A9-CCB6-4F8D-B8DB-C2F3692CFA5A}" type="datetimeFigureOut">
              <a:rPr lang="en-US" smtClean="0"/>
              <a:t>6/10/2020</a:t>
            </a:fld>
            <a:endParaRPr lang="en-US" dirty="0"/>
          </a:p>
        </p:txBody>
      </p:sp>
      <p:sp>
        <p:nvSpPr>
          <p:cNvPr id="5" name="Footer Placeholder 4">
            <a:extLst>
              <a:ext uri="{FF2B5EF4-FFF2-40B4-BE49-F238E27FC236}">
                <a16:creationId xmlns:a16="http://schemas.microsoft.com/office/drawing/2014/main" id="{8B8C0E86-A7F7-4BDC-A637-254E5252DED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3D10ADE-E9DA-4E57-BF57-1CCB65219839}"/>
              </a:ext>
            </a:extLst>
          </p:cNvPr>
          <p:cNvSpPr>
            <a:spLocks noGrp="1"/>
          </p:cNvSpPr>
          <p:nvPr>
            <p:ph type="sldNum" sz="quarter" idx="12"/>
          </p:nvPr>
        </p:nvSpPr>
        <p:spPr>
          <a:xfrm>
            <a:off x="8869680" y="6356350"/>
            <a:ext cx="2743200" cy="365125"/>
          </a:xfrm>
        </p:spPr>
        <p:txBody>
          <a:bodyPr/>
          <a:lstStyle/>
          <a:p>
            <a:fld id="{B2DC25EE-239B-4C5F-AAD1-255A7D5F1EE2}" type="slidenum">
              <a:rPr lang="en-US" smtClean="0"/>
              <a:t>‹#›</a:t>
            </a:fld>
            <a:endParaRPr lang="en-US" dirty="0"/>
          </a:p>
        </p:txBody>
      </p:sp>
      <p:sp>
        <p:nvSpPr>
          <p:cNvPr id="8" name="Rectangle 7">
            <a:extLst>
              <a:ext uri="{FF2B5EF4-FFF2-40B4-BE49-F238E27FC236}">
                <a16:creationId xmlns:a16="http://schemas.microsoft.com/office/drawing/2014/main" id="{8D06CE56-3881-4ADA-8CEF-D18B02C242A3}"/>
              </a:ext>
            </a:extLst>
          </p:cNvPr>
          <p:cNvSpPr/>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79F3C543-62EC-4433-9C93-A2CD8764E9B4}"/>
              </a:ext>
            </a:extLst>
          </p:cNvPr>
          <p:cNvSpPr/>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080728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D6FBB9D-1CAA-4D05-AB33-BABDFE17B843}"/>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0" name="Rectangle 9">
            <a:extLst>
              <a:ext uri="{FF2B5EF4-FFF2-40B4-BE49-F238E27FC236}">
                <a16:creationId xmlns:a16="http://schemas.microsoft.com/office/drawing/2014/main" id="{04727B71-B4B6-4823-80A1-68C40B475118}"/>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9A6DB05-9FB5-4B07-8675-74C23D4FD89D}"/>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8D358CF-0758-490A-A084-C46443B9ABE8}"/>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1671183-B3CE-4F45-92FB-98290CA0E2CA}"/>
              </a:ext>
            </a:extLst>
          </p:cNvPr>
          <p:cNvSpPr>
            <a:spLocks noGrp="1"/>
          </p:cNvSpPr>
          <p:nvPr>
            <p:ph idx="1"/>
          </p:nvPr>
        </p:nvSpPr>
        <p:spPr>
          <a:xfrm>
            <a:off x="1115568" y="2478024"/>
            <a:ext cx="10168128"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D7DED67-27EC-4D43-A21C-093C1DB0481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36747CE3-4890-4BC1-94DB-5D49D02C993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3C5AD3-D79A-4D46-B25B-822FE0252511}"/>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8186271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5AEDC5C-2E87-49C6-AB07-A95E5F39ED8E}"/>
              </a:ext>
            </a:extLst>
          </p:cNvPr>
          <p:cNvSpPr/>
          <p:nvPr/>
        </p:nvSpPr>
        <p:spPr>
          <a:xfrm>
            <a:off x="558210" y="4981421"/>
            <a:ext cx="11134956" cy="822960"/>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A57D88DE-E462-4C8A-BF99-609390DFB781}"/>
              </a:ext>
            </a:extLst>
          </p:cNvPr>
          <p:cNvSpPr/>
          <p:nvPr/>
        </p:nvSpPr>
        <p:spPr>
          <a:xfrm>
            <a:off x="498834" y="5118581"/>
            <a:ext cx="146304"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8E44900-E8BF-4B12-8BCB-41076E2B68C7}"/>
              </a:ext>
            </a:extLst>
          </p:cNvPr>
          <p:cNvSpPr>
            <a:spLocks noGrp="1"/>
          </p:cNvSpPr>
          <p:nvPr>
            <p:ph type="title"/>
          </p:nvPr>
        </p:nvSpPr>
        <p:spPr>
          <a:xfrm>
            <a:off x="557784" y="640080"/>
            <a:ext cx="10890504" cy="4114800"/>
          </a:xfrm>
        </p:spPr>
        <p:txBody>
          <a:bodyPr anchor="b">
            <a:normAutofit/>
          </a:bodyPr>
          <a:lstStyle>
            <a:lvl1pPr>
              <a:defRPr sz="6600"/>
            </a:lvl1pPr>
          </a:lstStyle>
          <a:p>
            <a:r>
              <a:rPr lang="en-US" dirty="0"/>
              <a:t>Click to edit Master title style</a:t>
            </a:r>
          </a:p>
        </p:txBody>
      </p:sp>
      <p:sp>
        <p:nvSpPr>
          <p:cNvPr id="3" name="Text Placeholder 2">
            <a:extLst>
              <a:ext uri="{FF2B5EF4-FFF2-40B4-BE49-F238E27FC236}">
                <a16:creationId xmlns:a16="http://schemas.microsoft.com/office/drawing/2014/main" id="{917741F9-B00F-4463-A257-6B66DABD9B4E}"/>
              </a:ext>
            </a:extLst>
          </p:cNvPr>
          <p:cNvSpPr>
            <a:spLocks noGrp="1"/>
          </p:cNvSpPr>
          <p:nvPr>
            <p:ph type="body" idx="1"/>
          </p:nvPr>
        </p:nvSpPr>
        <p:spPr>
          <a:xfrm>
            <a:off x="841248" y="5102352"/>
            <a:ext cx="10607040" cy="585216"/>
          </a:xfrm>
        </p:spPr>
        <p:txBody>
          <a:bodyPr anchor="ct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D48BFA7D-4401-4285-802B-1579165F0D6D}"/>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49A909C5-AA19-4195-8376-9002D5DF46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AC3F32-46E0-47C8-8565-5969A475FDB0}"/>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8326934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076262E-36A0-40C6-ADE6-90CD9FB9B9EA}"/>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1" name="Rectangle 10">
            <a:extLst>
              <a:ext uri="{FF2B5EF4-FFF2-40B4-BE49-F238E27FC236}">
                <a16:creationId xmlns:a16="http://schemas.microsoft.com/office/drawing/2014/main" id="{42677A9B-4D1D-4D80-912C-24570140A650}"/>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03DC8C98-510F-48C9-82B2-9E4F760A68DF}"/>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7A078AE-0BC3-48F9-87EC-2DB0CCE7E2AE}"/>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92A20DF-0829-4336-B59F-FF9D7AA9D8B6}"/>
              </a:ext>
            </a:extLst>
          </p:cNvPr>
          <p:cNvSpPr>
            <a:spLocks noGrp="1"/>
          </p:cNvSpPr>
          <p:nvPr>
            <p:ph sz="half" idx="1"/>
          </p:nvPr>
        </p:nvSpPr>
        <p:spPr>
          <a:xfrm>
            <a:off x="1115568"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7935D01C-CF67-4DF6-B96C-FFC9D5BF847B}"/>
              </a:ext>
            </a:extLst>
          </p:cNvPr>
          <p:cNvSpPr>
            <a:spLocks noGrp="1"/>
          </p:cNvSpPr>
          <p:nvPr>
            <p:ph sz="half" idx="2"/>
          </p:nvPr>
        </p:nvSpPr>
        <p:spPr>
          <a:xfrm>
            <a:off x="6345936"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29BBD797-6031-4F82-8726-EAB757027FF5}"/>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6/10/2020</a:t>
            </a:fld>
            <a:endParaRPr lang="en-US"/>
          </a:p>
        </p:txBody>
      </p:sp>
      <p:sp>
        <p:nvSpPr>
          <p:cNvPr id="6" name="Footer Placeholder 5">
            <a:extLst>
              <a:ext uri="{FF2B5EF4-FFF2-40B4-BE49-F238E27FC236}">
                <a16:creationId xmlns:a16="http://schemas.microsoft.com/office/drawing/2014/main" id="{76B3F71C-B897-4909-A75E-8716AD49C1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F78BC14-5BB1-405F-A6F3-C07230F085C8}"/>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9838123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6B671BDE-E45C-41A1-9B98-4A607D703855}"/>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Rectangle 12">
            <a:extLst>
              <a:ext uri="{FF2B5EF4-FFF2-40B4-BE49-F238E27FC236}">
                <a16:creationId xmlns:a16="http://schemas.microsoft.com/office/drawing/2014/main" id="{299500CE-917A-4D03-A7DF-71D8EBBC1537}"/>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C3D0D377-28B0-417D-886B-9483AF064975}"/>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F8F91F8-0767-40B5-A3AA-72931FC192EA}"/>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Text Placeholder 2">
            <a:extLst>
              <a:ext uri="{FF2B5EF4-FFF2-40B4-BE49-F238E27FC236}">
                <a16:creationId xmlns:a16="http://schemas.microsoft.com/office/drawing/2014/main" id="{AAAE0554-8BEE-4BF6-9519-51B8475D35E1}"/>
              </a:ext>
            </a:extLst>
          </p:cNvPr>
          <p:cNvSpPr>
            <a:spLocks noGrp="1"/>
          </p:cNvSpPr>
          <p:nvPr>
            <p:ph type="body" idx="1"/>
          </p:nvPr>
        </p:nvSpPr>
        <p:spPr>
          <a:xfrm>
            <a:off x="1115568"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FD4A358D-C930-48E0-B372-06A826B74C47}"/>
              </a:ext>
            </a:extLst>
          </p:cNvPr>
          <p:cNvSpPr>
            <a:spLocks noGrp="1"/>
          </p:cNvSpPr>
          <p:nvPr>
            <p:ph sz="half" idx="2"/>
          </p:nvPr>
        </p:nvSpPr>
        <p:spPr>
          <a:xfrm>
            <a:off x="1115568" y="3203688"/>
            <a:ext cx="4937760" cy="2968512"/>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3B6615E-4966-4150-83B6-C47591B36383}"/>
              </a:ext>
            </a:extLst>
          </p:cNvPr>
          <p:cNvSpPr>
            <a:spLocks noGrp="1"/>
          </p:cNvSpPr>
          <p:nvPr>
            <p:ph type="body" sz="quarter" idx="3"/>
          </p:nvPr>
        </p:nvSpPr>
        <p:spPr>
          <a:xfrm>
            <a:off x="6345936"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BD409F6B-C17B-4B4F-9F35-5068BDC4E2FD}"/>
              </a:ext>
            </a:extLst>
          </p:cNvPr>
          <p:cNvSpPr>
            <a:spLocks noGrp="1"/>
          </p:cNvSpPr>
          <p:nvPr>
            <p:ph sz="quarter" idx="4"/>
          </p:nvPr>
        </p:nvSpPr>
        <p:spPr>
          <a:xfrm>
            <a:off x="6345936" y="3203687"/>
            <a:ext cx="4937760" cy="2968511"/>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C8BC356D-052B-4A9B-8B2F-6665FD325AB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6/10/2020</a:t>
            </a:fld>
            <a:endParaRPr lang="en-US"/>
          </a:p>
        </p:txBody>
      </p:sp>
      <p:sp>
        <p:nvSpPr>
          <p:cNvPr id="8" name="Footer Placeholder 7">
            <a:extLst>
              <a:ext uri="{FF2B5EF4-FFF2-40B4-BE49-F238E27FC236}">
                <a16:creationId xmlns:a16="http://schemas.microsoft.com/office/drawing/2014/main" id="{69C5E5FA-26A9-467C-93E3-8476142D1D4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279E50C-1E40-4B48-871B-E392428D20A3}"/>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3112906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8C0689C4-0DB3-408B-A956-40326B4AE4C4}"/>
              </a:ext>
            </a:extLst>
          </p:cNvPr>
          <p:cNvSpPr/>
          <p:nvPr/>
        </p:nvSpPr>
        <p:spPr>
          <a:xfrm>
            <a:off x="665853" y="1533525"/>
            <a:ext cx="10917063" cy="3790950"/>
          </a:xfrm>
          <a:prstGeom prst="rect">
            <a:avLst/>
          </a:prstGeom>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56E1D10E-1C30-41BF-8C3B-C460C9B5597B}"/>
              </a:ext>
            </a:extLst>
          </p:cNvPr>
          <p:cNvSpPr/>
          <p:nvPr/>
        </p:nvSpPr>
        <p:spPr>
          <a:xfrm>
            <a:off x="609084" y="2971798"/>
            <a:ext cx="128016" cy="914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79454F2-0EE5-4888-AF4C-82F825E6226E}"/>
              </a:ext>
            </a:extLst>
          </p:cNvPr>
          <p:cNvSpPr>
            <a:spLocks noGrp="1"/>
          </p:cNvSpPr>
          <p:nvPr>
            <p:ph type="title"/>
          </p:nvPr>
        </p:nvSpPr>
        <p:spPr>
          <a:xfrm>
            <a:off x="1078992" y="1938528"/>
            <a:ext cx="10177272" cy="2990088"/>
          </a:xfrm>
        </p:spPr>
        <p:txBody>
          <a:bodyPr>
            <a:normAutofit/>
          </a:bodyPr>
          <a:lstStyle>
            <a:lvl1pPr>
              <a:defRPr sz="5400"/>
            </a:lvl1pPr>
          </a:lstStyle>
          <a:p>
            <a:r>
              <a:rPr lang="en-US" dirty="0"/>
              <a:t>Click to edit Master title style</a:t>
            </a:r>
          </a:p>
        </p:txBody>
      </p:sp>
      <p:sp>
        <p:nvSpPr>
          <p:cNvPr id="3" name="Date Placeholder 2">
            <a:extLst>
              <a:ext uri="{FF2B5EF4-FFF2-40B4-BE49-F238E27FC236}">
                <a16:creationId xmlns:a16="http://schemas.microsoft.com/office/drawing/2014/main" id="{67C91241-A315-4643-91E5-CF2C25CC903A}"/>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4" name="Footer Placeholder 3">
            <a:extLst>
              <a:ext uri="{FF2B5EF4-FFF2-40B4-BE49-F238E27FC236}">
                <a16:creationId xmlns:a16="http://schemas.microsoft.com/office/drawing/2014/main" id="{22706D86-5479-487D-94C8-76093D84F37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7739411-CED6-43D4-868D-A65C4161A72B}"/>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0154378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AC447E0-1D4D-4EF2-B81B-4B2400EE3EDB}"/>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3" name="Footer Placeholder 2">
            <a:extLst>
              <a:ext uri="{FF2B5EF4-FFF2-40B4-BE49-F238E27FC236}">
                <a16:creationId xmlns:a16="http://schemas.microsoft.com/office/drawing/2014/main" id="{C9984CA0-2A78-4600-9F3D-19B09E790FE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440955-B18E-49D3-AE7B-B331200E34C5}"/>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2791509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FA417FE-CD1A-486F-A4AC-E4000A2FB18E}"/>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1318F0F5-812B-472C-9408-B80F2553F5E0}"/>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7F7751B-CD8F-4F5B-A903-1DCE5D1E8306}"/>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Content Placeholder 2">
            <a:extLst>
              <a:ext uri="{FF2B5EF4-FFF2-40B4-BE49-F238E27FC236}">
                <a16:creationId xmlns:a16="http://schemas.microsoft.com/office/drawing/2014/main" id="{EFA55C8A-A0BB-441D-976F-EB56D4382DB6}"/>
              </a:ext>
            </a:extLst>
          </p:cNvPr>
          <p:cNvSpPr>
            <a:spLocks noGrp="1"/>
          </p:cNvSpPr>
          <p:nvPr>
            <p:ph idx="1"/>
          </p:nvPr>
        </p:nvSpPr>
        <p:spPr>
          <a:xfrm>
            <a:off x="4965192" y="1709928"/>
            <a:ext cx="6729984" cy="4096512"/>
          </a:xfrm>
        </p:spPr>
        <p:txBody>
          <a:bodyPr/>
          <a:lstStyle>
            <a:lvl1pPr>
              <a:defRPr sz="2800"/>
            </a:lvl1pPr>
            <a:lvl2pPr>
              <a:defRPr sz="2400"/>
            </a:lvl2pPr>
            <a:lvl3pPr>
              <a:defRPr sz="20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37DE6A51-A2E5-4BFA-B571-9FDFE1BBFB44}"/>
              </a:ext>
            </a:extLst>
          </p:cNvPr>
          <p:cNvSpPr>
            <a:spLocks noGrp="1"/>
          </p:cNvSpPr>
          <p:nvPr>
            <p:ph type="body" sz="half" idx="2"/>
          </p:nvPr>
        </p:nvSpPr>
        <p:spPr>
          <a:xfrm>
            <a:off x="868680" y="3429000"/>
            <a:ext cx="3099816" cy="2066544"/>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3D92778A-DD4C-4651-9C53-8B0C44CD8805}"/>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6/10/2020</a:t>
            </a:fld>
            <a:endParaRPr lang="en-US" dirty="0"/>
          </a:p>
        </p:txBody>
      </p:sp>
      <p:sp>
        <p:nvSpPr>
          <p:cNvPr id="6" name="Footer Placeholder 5">
            <a:extLst>
              <a:ext uri="{FF2B5EF4-FFF2-40B4-BE49-F238E27FC236}">
                <a16:creationId xmlns:a16="http://schemas.microsoft.com/office/drawing/2014/main" id="{9D6C7F66-2DFA-4146-BE1A-CE2890FE45E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285D185-B1B6-4D62-81BE-BE82C80ACA6C}"/>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606043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68B77B5-211C-456E-B79F-306CC3619347}"/>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3B63C338-194D-4F23-ABEC-60A7EA96F302}"/>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0C04DCC-0E3E-4F05-9FAC-9FA6CA4B2BAE}"/>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Picture Placeholder 2">
            <a:extLst>
              <a:ext uri="{FF2B5EF4-FFF2-40B4-BE49-F238E27FC236}">
                <a16:creationId xmlns:a16="http://schemas.microsoft.com/office/drawing/2014/main" id="{EBA29649-B19F-499E-8E9A-3577EAC8F031}"/>
              </a:ext>
            </a:extLst>
          </p:cNvPr>
          <p:cNvSpPr>
            <a:spLocks noGrp="1"/>
          </p:cNvSpPr>
          <p:nvPr>
            <p:ph type="pic" idx="1"/>
          </p:nvPr>
        </p:nvSpPr>
        <p:spPr>
          <a:xfrm>
            <a:off x="4965192" y="1161288"/>
            <a:ext cx="6729984" cy="4645152"/>
          </a:xfrm>
        </p:spPr>
        <p:txBody>
          <a:bodyPr>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1BC9EF2E-A8CD-41A1-B11A-0D8842797A98}"/>
              </a:ext>
            </a:extLst>
          </p:cNvPr>
          <p:cNvSpPr>
            <a:spLocks noGrp="1"/>
          </p:cNvSpPr>
          <p:nvPr>
            <p:ph type="body" sz="half" idx="2"/>
          </p:nvPr>
        </p:nvSpPr>
        <p:spPr>
          <a:xfrm>
            <a:off x="868680" y="3438144"/>
            <a:ext cx="3099816" cy="205740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B44257B5-0DE0-401F-9171-E8687A97DBA7}"/>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6/10/2020</a:t>
            </a:fld>
            <a:endParaRPr lang="en-US"/>
          </a:p>
        </p:txBody>
      </p:sp>
      <p:sp>
        <p:nvSpPr>
          <p:cNvPr id="6" name="Footer Placeholder 5">
            <a:extLst>
              <a:ext uri="{FF2B5EF4-FFF2-40B4-BE49-F238E27FC236}">
                <a16:creationId xmlns:a16="http://schemas.microsoft.com/office/drawing/2014/main" id="{788CD9AD-D667-4FD4-AA34-428AA0BCD0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8770FB6-F273-4BA6-8B97-9835AC537871}"/>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5919789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32C18-E430-4EC7-BD7C-99D86D012231}"/>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8FC5012F-7119-4D94-9717-3862E1C9384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9ED9A4A-D287-4207-9037-70DB007A1707}"/>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61ECFCAC-80DB-43BB-B3F1-AC22BACEE3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7679730-3487-4D94-A0DC-C21684963AB3}"/>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8256043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43C89D-929E-4CD1-BCCC-72A14C0335D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ED450EA-A577-4B76-A12F-650BEB20FD8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1D2603B-9ACE-4FA9-805B-9B91EB63DF7D}"/>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7ECE18AC-D6A9-4A61-885D-68E2B684A43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5197AE4-AA47-4E14-8FFE-171FAE47F49E}"/>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8626698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B325BDE-35A4-4AAD-960B-C1415864ADD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E459C78-0CC4-4552-93DD-49B4194D00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6744A3C-9C54-46A6-B3EF-5B36362423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07D5A696-7B4B-4181-A961-7D66556D507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3038CB5-8F4A-401D-A3A9-B27DC15B7A8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DC25EE-239B-4C5F-AAD1-255A7D5F1EE2}" type="slidenum">
              <a:rPr lang="en-US" smtClean="0"/>
              <a:t>‹#›</a:t>
            </a:fld>
            <a:endParaRPr lang="en-US"/>
          </a:p>
        </p:txBody>
      </p:sp>
      <p:pic>
        <p:nvPicPr>
          <p:cNvPr id="11" name="Picture 10" descr="A screenshot of a cell phone&#10;&#10;Description automatically generated">
            <a:extLst>
              <a:ext uri="{FF2B5EF4-FFF2-40B4-BE49-F238E27FC236}">
                <a16:creationId xmlns:a16="http://schemas.microsoft.com/office/drawing/2014/main" id="{3FF53E4F-8139-D846-AD74-D8EFFFB342EE}"/>
              </a:ext>
            </a:extLst>
          </p:cNvPr>
          <p:cNvPicPr>
            <a:picLocks noChangeAspect="1"/>
          </p:cNvPicPr>
          <p:nvPr userDrawn="1"/>
        </p:nvPicPr>
        <p:blipFill>
          <a:blip r:embed="rId13" cstate="screen">
            <a:extLst>
              <a:ext uri="{28A0092B-C50C-407E-A947-70E740481C1C}">
                <a14:useLocalDpi xmlns:a14="http://schemas.microsoft.com/office/drawing/2010/main"/>
              </a:ext>
            </a:extLst>
          </a:blip>
          <a:stretch>
            <a:fillRect/>
          </a:stretch>
        </p:blipFill>
        <p:spPr>
          <a:xfrm>
            <a:off x="0" y="0"/>
            <a:ext cx="12192000" cy="7067045"/>
          </a:xfrm>
          <a:prstGeom prst="rect">
            <a:avLst/>
          </a:prstGeom>
        </p:spPr>
      </p:pic>
    </p:spTree>
    <p:extLst>
      <p:ext uri="{BB962C8B-B14F-4D97-AF65-F5344CB8AC3E}">
        <p14:creationId xmlns:p14="http://schemas.microsoft.com/office/powerpoint/2010/main" val="350400296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vimeo.com/417762950/50f45d4575" TargetMode="External"/><Relationship Id="rId1" Type="http://schemas.openxmlformats.org/officeDocument/2006/relationships/slideLayout" Target="../slideLayouts/slideLayout7.xml"/><Relationship Id="rId5" Type="http://schemas.openxmlformats.org/officeDocument/2006/relationships/image" Target="../media/image6.tiff"/><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s://vimeo.com/417733973/049dbf7873" TargetMode="Externa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2108FD4-D4E0-4FF7-97C8-E9F2D9E7C956}"/>
              </a:ext>
            </a:extLst>
          </p:cNvPr>
          <p:cNvPicPr>
            <a:picLocks noChangeAspect="1"/>
          </p:cNvPicPr>
          <p:nvPr/>
        </p:nvPicPr>
        <p:blipFill>
          <a:blip r:embed="rId2"/>
          <a:stretch>
            <a:fillRect/>
          </a:stretch>
        </p:blipFill>
        <p:spPr>
          <a:xfrm>
            <a:off x="6096000" y="2082113"/>
            <a:ext cx="5615233" cy="3696103"/>
          </a:xfrm>
          <a:prstGeom prst="rect">
            <a:avLst/>
          </a:prstGeom>
        </p:spPr>
      </p:pic>
      <p:sp>
        <p:nvSpPr>
          <p:cNvPr id="5" name="Rectangle 7">
            <a:extLst>
              <a:ext uri="{FF2B5EF4-FFF2-40B4-BE49-F238E27FC236}">
                <a16:creationId xmlns:a16="http://schemas.microsoft.com/office/drawing/2014/main" id="{C49FEDEE-082A-8548-9795-3207C8FD8CC5}"/>
              </a:ext>
            </a:extLst>
          </p:cNvPr>
          <p:cNvSpPr/>
          <p:nvPr/>
        </p:nvSpPr>
        <p:spPr>
          <a:xfrm>
            <a:off x="480767" y="4404617"/>
            <a:ext cx="5352265" cy="1323439"/>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GB" sz="4000" b="1" dirty="0">
                <a:solidFill>
                  <a:schemeClr val="tx1">
                    <a:lumMod val="75000"/>
                    <a:lumOff val="25000"/>
                  </a:schemeClr>
                </a:solidFill>
                <a:latin typeface="Calibri" panose="020F0502020204030204" pitchFamily="34" charset="0"/>
                <a:cs typeface="Calibri" panose="020F0502020204030204" pitchFamily="34" charset="0"/>
              </a:rPr>
              <a:t>Session 8</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4000" b="1" u="none" strike="noStrike" kern="1200" cap="none" spc="0" normalizeH="0" baseline="0" noProof="0" dirty="0">
                <a:ln>
                  <a:noFill/>
                </a:ln>
                <a:solidFill>
                  <a:srgbClr val="F48B06"/>
                </a:solidFill>
                <a:effectLst/>
                <a:uLnTx/>
                <a:uFillTx/>
                <a:latin typeface="Calibri" panose="020F0502020204030204" pitchFamily="34" charset="0"/>
                <a:cs typeface="Calibri" panose="020F0502020204030204" pitchFamily="34" charset="0"/>
              </a:rPr>
              <a:t>Friendships </a:t>
            </a:r>
            <a:r>
              <a:rPr kumimoji="0" lang="en-GB" sz="4000" b="1" u="none" strike="noStrike" kern="1200" cap="none" spc="0" normalizeH="0" baseline="0" noProof="0">
                <a:ln>
                  <a:noFill/>
                </a:ln>
                <a:solidFill>
                  <a:srgbClr val="F48B06"/>
                </a:solidFill>
                <a:effectLst/>
                <a:uLnTx/>
                <a:uFillTx/>
                <a:latin typeface="Calibri" panose="020F0502020204030204" pitchFamily="34" charset="0"/>
                <a:cs typeface="Calibri" panose="020F0502020204030204" pitchFamily="34" charset="0"/>
              </a:rPr>
              <a:t>and fallouts</a:t>
            </a:r>
            <a:endParaRPr kumimoji="0" lang="en-GB" sz="4000" b="1" u="none" strike="noStrike" kern="1200" cap="none" spc="0" normalizeH="0" baseline="0" noProof="0" dirty="0">
              <a:ln>
                <a:noFill/>
              </a:ln>
              <a:solidFill>
                <a:srgbClr val="F48B06"/>
              </a:solidFill>
              <a:effectLst/>
              <a:uLnTx/>
              <a:uFillTx/>
              <a:latin typeface="Calibri" panose="020F0502020204030204" pitchFamily="34" charset="0"/>
              <a:cs typeface="Calibri" panose="020F0502020204030204" pitchFamily="34" charset="0"/>
            </a:endParaRPr>
          </a:p>
        </p:txBody>
      </p:sp>
      <p:pic>
        <p:nvPicPr>
          <p:cNvPr id="6" name="Picture 5" descr="A close up of a sign&#10;&#10;Description automatically generated">
            <a:extLst>
              <a:ext uri="{FF2B5EF4-FFF2-40B4-BE49-F238E27FC236}">
                <a16:creationId xmlns:a16="http://schemas.microsoft.com/office/drawing/2014/main" id="{46FF2123-0CB5-754E-AE19-57CEB9453E6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554279" y="2051302"/>
            <a:ext cx="4278754" cy="2353315"/>
          </a:xfrm>
          <a:prstGeom prst="rect">
            <a:avLst/>
          </a:prstGeom>
        </p:spPr>
      </p:pic>
    </p:spTree>
    <p:extLst>
      <p:ext uri="{BB962C8B-B14F-4D97-AF65-F5344CB8AC3E}">
        <p14:creationId xmlns:p14="http://schemas.microsoft.com/office/powerpoint/2010/main" val="36394966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20914" y="1533216"/>
            <a:ext cx="9832489" cy="1754326"/>
          </a:xfrm>
          <a:prstGeom prst="rect">
            <a:avLst/>
          </a:prstGeom>
          <a:noFill/>
        </p:spPr>
        <p:txBody>
          <a:bodyPr wrap="square" rtlCol="0">
            <a:spAutoFit/>
          </a:bodyPr>
          <a:lstStyle/>
          <a:p>
            <a:r>
              <a:rPr lang="en-US" sz="3600" b="1" dirty="0">
                <a:solidFill>
                  <a:schemeClr val="tx1">
                    <a:lumMod val="75000"/>
                    <a:lumOff val="25000"/>
                  </a:schemeClr>
                </a:solidFill>
                <a:latin typeface="Calibri" panose="020F0502020204030204" pitchFamily="34" charset="0"/>
                <a:cs typeface="Calibri" panose="020F0502020204030204" pitchFamily="34" charset="0"/>
              </a:rPr>
              <a:t>Welcome to Session 8 – we only have one more session together after this! </a:t>
            </a:r>
          </a:p>
          <a:p>
            <a:r>
              <a:rPr lang="en-US" sz="3600" b="1" dirty="0">
                <a:solidFill>
                  <a:schemeClr val="tx1">
                    <a:lumMod val="75000"/>
                    <a:lumOff val="25000"/>
                  </a:schemeClr>
                </a:solidFill>
                <a:latin typeface="Calibri" panose="020F0502020204030204" pitchFamily="34" charset="0"/>
                <a:cs typeface="Calibri" panose="020F0502020204030204" pitchFamily="34" charset="0"/>
              </a:rPr>
              <a:t>Last time we looked at ‘what is normal anyway?’</a:t>
            </a:r>
          </a:p>
        </p:txBody>
      </p:sp>
      <p:sp>
        <p:nvSpPr>
          <p:cNvPr id="4" name="TextBox 3"/>
          <p:cNvSpPr txBox="1"/>
          <p:nvPr/>
        </p:nvSpPr>
        <p:spPr>
          <a:xfrm>
            <a:off x="606975" y="3438493"/>
            <a:ext cx="9746428" cy="2677656"/>
          </a:xfrm>
          <a:prstGeom prst="rect">
            <a:avLst/>
          </a:prstGeom>
          <a:noFill/>
        </p:spPr>
        <p:txBody>
          <a:bodyPr wrap="square" rtlCol="0">
            <a:spAutoFit/>
          </a:bodyPr>
          <a:lstStyle/>
          <a:p>
            <a:r>
              <a:rPr lang="en-US" sz="2800" dirty="0">
                <a:solidFill>
                  <a:schemeClr val="tx1">
                    <a:lumMod val="75000"/>
                    <a:lumOff val="25000"/>
                  </a:schemeClr>
                </a:solidFill>
                <a:latin typeface="Calibri" panose="020F0502020204030204" pitchFamily="34" charset="0"/>
                <a:cs typeface="Calibri" panose="020F0502020204030204" pitchFamily="34" charset="0"/>
              </a:rPr>
              <a:t>I hope you are able to </a:t>
            </a:r>
            <a:r>
              <a:rPr lang="en-US" sz="2800" dirty="0" err="1">
                <a:solidFill>
                  <a:schemeClr val="tx1">
                    <a:lumMod val="75000"/>
                    <a:lumOff val="25000"/>
                  </a:schemeClr>
                </a:solidFill>
                <a:latin typeface="Calibri" panose="020F0502020204030204" pitchFamily="34" charset="0"/>
                <a:cs typeface="Calibri" panose="020F0502020204030204" pitchFamily="34" charset="0"/>
              </a:rPr>
              <a:t>recognise</a:t>
            </a:r>
            <a:r>
              <a:rPr lang="en-US" sz="2800" dirty="0">
                <a:solidFill>
                  <a:schemeClr val="tx1">
                    <a:lumMod val="75000"/>
                    <a:lumOff val="25000"/>
                  </a:schemeClr>
                </a:solidFill>
                <a:latin typeface="Calibri" panose="020F0502020204030204" pitchFamily="34" charset="0"/>
                <a:cs typeface="Calibri" panose="020F0502020204030204" pitchFamily="34" charset="0"/>
              </a:rPr>
              <a:t> that no one is normal. </a:t>
            </a:r>
          </a:p>
          <a:p>
            <a:r>
              <a:rPr lang="en-US" sz="2800" dirty="0">
                <a:solidFill>
                  <a:schemeClr val="tx1">
                    <a:lumMod val="75000"/>
                    <a:lumOff val="25000"/>
                  </a:schemeClr>
                </a:solidFill>
                <a:latin typeface="Calibri" panose="020F0502020204030204" pitchFamily="34" charset="0"/>
                <a:cs typeface="Calibri" panose="020F0502020204030204" pitchFamily="34" charset="0"/>
              </a:rPr>
              <a:t>We are all wonderfully unique. </a:t>
            </a:r>
          </a:p>
          <a:p>
            <a:r>
              <a:rPr lang="en-US" sz="2800" dirty="0">
                <a:solidFill>
                  <a:schemeClr val="tx1">
                    <a:lumMod val="75000"/>
                    <a:lumOff val="25000"/>
                  </a:schemeClr>
                </a:solidFill>
                <a:latin typeface="Calibri" panose="020F0502020204030204" pitchFamily="34" charset="0"/>
                <a:cs typeface="Calibri" panose="020F0502020204030204" pitchFamily="34" charset="0"/>
              </a:rPr>
              <a:t>We all have things we like about ourselves and things we don’t. </a:t>
            </a:r>
          </a:p>
          <a:p>
            <a:r>
              <a:rPr lang="en-US" sz="2800" dirty="0">
                <a:solidFill>
                  <a:schemeClr val="tx1">
                    <a:lumMod val="75000"/>
                    <a:lumOff val="25000"/>
                  </a:schemeClr>
                </a:solidFill>
                <a:latin typeface="Calibri" panose="020F0502020204030204" pitchFamily="34" charset="0"/>
                <a:cs typeface="Calibri" panose="020F0502020204030204" pitchFamily="34" charset="0"/>
              </a:rPr>
              <a:t>There is no point in trying to be someone else. </a:t>
            </a:r>
          </a:p>
          <a:p>
            <a:endParaRPr lang="en-US" sz="2800" dirty="0">
              <a:solidFill>
                <a:schemeClr val="tx1">
                  <a:lumMod val="75000"/>
                  <a:lumOff val="25000"/>
                </a:schemeClr>
              </a:solidFill>
              <a:latin typeface="Calibri" panose="020F0502020204030204" pitchFamily="34" charset="0"/>
              <a:cs typeface="Calibri" panose="020F0502020204030204" pitchFamily="34" charset="0"/>
            </a:endParaRPr>
          </a:p>
          <a:p>
            <a:r>
              <a:rPr lang="en-US" sz="2800" b="1" dirty="0">
                <a:solidFill>
                  <a:schemeClr val="tx1">
                    <a:lumMod val="75000"/>
                    <a:lumOff val="25000"/>
                  </a:schemeClr>
                </a:solidFill>
                <a:latin typeface="Calibri" panose="020F0502020204030204" pitchFamily="34" charset="0"/>
                <a:cs typeface="Calibri" panose="020F0502020204030204" pitchFamily="34" charset="0"/>
              </a:rPr>
              <a:t>Be the best YOU that you can be!</a:t>
            </a:r>
          </a:p>
        </p:txBody>
      </p:sp>
    </p:spTree>
    <p:extLst>
      <p:ext uri="{BB962C8B-B14F-4D97-AF65-F5344CB8AC3E}">
        <p14:creationId xmlns:p14="http://schemas.microsoft.com/office/powerpoint/2010/main" val="19499571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95241" y="1442370"/>
            <a:ext cx="10557173" cy="1091966"/>
          </a:xfrm>
          <a:prstGeom prst="rect">
            <a:avLst/>
          </a:prstGeom>
          <a:noFill/>
        </p:spPr>
        <p:txBody>
          <a:bodyPr wrap="square" rtlCol="0">
            <a:spAutoFit/>
          </a:bodyPr>
          <a:lstStyle/>
          <a:p>
            <a:pPr>
              <a:lnSpc>
                <a:spcPct val="120000"/>
              </a:lnSpc>
            </a:pPr>
            <a:r>
              <a:rPr lang="en-US" sz="2800" b="1" dirty="0">
                <a:solidFill>
                  <a:schemeClr val="tx1">
                    <a:lumMod val="75000"/>
                    <a:lumOff val="25000"/>
                  </a:schemeClr>
                </a:solidFill>
                <a:latin typeface="Calibri" panose="020F0502020204030204" pitchFamily="34" charset="0"/>
                <a:cs typeface="Calibri" panose="020F0502020204030204" pitchFamily="34" charset="0"/>
              </a:rPr>
              <a:t>Today we are looking at ‘friendships and fallouts’ – one of the tricky areas of growing up. Here is Matthew to explain some more</a:t>
            </a:r>
            <a:r>
              <a:rPr lang="mr-IN" sz="2800" b="1" dirty="0">
                <a:solidFill>
                  <a:schemeClr val="tx1">
                    <a:lumMod val="75000"/>
                    <a:lumOff val="25000"/>
                  </a:schemeClr>
                </a:solidFill>
                <a:latin typeface="Calibri" panose="020F0502020204030204" pitchFamily="34" charset="0"/>
              </a:rPr>
              <a:t>…</a:t>
            </a:r>
            <a:endParaRPr lang="en-US" sz="2800" b="1" dirty="0">
              <a:solidFill>
                <a:schemeClr val="tx1">
                  <a:lumMod val="75000"/>
                  <a:lumOff val="25000"/>
                </a:schemeClr>
              </a:solidFill>
              <a:latin typeface="Calibri" panose="020F0502020204030204" pitchFamily="34" charset="0"/>
              <a:cs typeface="Calibri" panose="020F0502020204030204" pitchFamily="34" charset="0"/>
            </a:endParaRPr>
          </a:p>
        </p:txBody>
      </p:sp>
      <p:sp>
        <p:nvSpPr>
          <p:cNvPr id="6" name="TextBox 5"/>
          <p:cNvSpPr txBox="1"/>
          <p:nvPr/>
        </p:nvSpPr>
        <p:spPr>
          <a:xfrm>
            <a:off x="2035175" y="6068456"/>
            <a:ext cx="8064500" cy="369332"/>
          </a:xfrm>
          <a:prstGeom prst="rect">
            <a:avLst/>
          </a:prstGeom>
          <a:noFill/>
        </p:spPr>
        <p:txBody>
          <a:bodyPr wrap="square" rtlCol="0">
            <a:spAutoFit/>
          </a:bodyPr>
          <a:lstStyle/>
          <a:p>
            <a:pPr algn="r"/>
            <a:r>
              <a:rPr lang="en-US" b="1" dirty="0">
                <a:solidFill>
                  <a:srgbClr val="FE6701"/>
                </a:solidFill>
                <a:latin typeface="Calibri" panose="020F0502020204030204" pitchFamily="34" charset="0"/>
                <a:cs typeface="Calibri" panose="020F0502020204030204" pitchFamily="34" charset="0"/>
              </a:rPr>
              <a:t>Read from page 84 to page 117, if you have a copy of ‘Go Big’.</a:t>
            </a:r>
          </a:p>
        </p:txBody>
      </p:sp>
      <p:pic>
        <p:nvPicPr>
          <p:cNvPr id="7" name="Picture 6">
            <a:hlinkClick r:id="rId2"/>
            <a:extLst>
              <a:ext uri="{FF2B5EF4-FFF2-40B4-BE49-F238E27FC236}">
                <a16:creationId xmlns:a16="http://schemas.microsoft.com/office/drawing/2014/main" id="{EBDA48DB-74EF-7841-83D0-BBF423CCA3C8}"/>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169611" y="2841404"/>
            <a:ext cx="5401166" cy="3027027"/>
          </a:xfrm>
          <a:prstGeom prst="rect">
            <a:avLst/>
          </a:prstGeom>
        </p:spPr>
      </p:pic>
      <p:pic>
        <p:nvPicPr>
          <p:cNvPr id="4" name="Picture 3" descr="A close up of a logo&#10;&#10;Description automatically generated">
            <a:hlinkClick r:id="rId2"/>
            <a:extLst>
              <a:ext uri="{FF2B5EF4-FFF2-40B4-BE49-F238E27FC236}">
                <a16:creationId xmlns:a16="http://schemas.microsoft.com/office/drawing/2014/main" id="{00DEEAB9-BEDB-4748-8358-1C00C448D4B8}"/>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827513" y="2841404"/>
            <a:ext cx="2324100" cy="2654300"/>
          </a:xfrm>
          <a:prstGeom prst="rect">
            <a:avLst/>
          </a:prstGeom>
        </p:spPr>
      </p:pic>
      <p:pic>
        <p:nvPicPr>
          <p:cNvPr id="3" name="Picture 2">
            <a:extLst>
              <a:ext uri="{FF2B5EF4-FFF2-40B4-BE49-F238E27FC236}">
                <a16:creationId xmlns:a16="http://schemas.microsoft.com/office/drawing/2014/main" id="{E5CF4FBA-3AFB-6847-A75B-6417CBD93B9B}"/>
              </a:ext>
            </a:extLst>
          </p:cNvPr>
          <p:cNvPicPr>
            <a:picLocks noChangeAspect="1"/>
          </p:cNvPicPr>
          <p:nvPr/>
        </p:nvPicPr>
        <p:blipFill>
          <a:blip r:embed="rId5"/>
          <a:stretch>
            <a:fillRect/>
          </a:stretch>
        </p:blipFill>
        <p:spPr>
          <a:xfrm>
            <a:off x="1092760" y="2881536"/>
            <a:ext cx="2247900" cy="3175000"/>
          </a:xfrm>
          <a:prstGeom prst="rect">
            <a:avLst/>
          </a:prstGeom>
        </p:spPr>
      </p:pic>
    </p:spTree>
    <p:extLst>
      <p:ext uri="{BB962C8B-B14F-4D97-AF65-F5344CB8AC3E}">
        <p14:creationId xmlns:p14="http://schemas.microsoft.com/office/powerpoint/2010/main" val="18959033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1FA6B5C-0E89-4A72-9073-D80FB21F5C7F}"/>
              </a:ext>
            </a:extLst>
          </p:cNvPr>
          <p:cNvSpPr txBox="1"/>
          <p:nvPr/>
        </p:nvSpPr>
        <p:spPr>
          <a:xfrm>
            <a:off x="537328" y="1262054"/>
            <a:ext cx="6630915" cy="954107"/>
          </a:xfrm>
          <a:prstGeom prst="rect">
            <a:avLst/>
          </a:prstGeom>
          <a:noFill/>
        </p:spPr>
        <p:txBody>
          <a:bodyPr wrap="square" rtlCol="0">
            <a:spAutoFit/>
          </a:bodyPr>
          <a:lstStyle/>
          <a:p>
            <a:r>
              <a:rPr lang="en-GB" sz="2800" b="1" dirty="0">
                <a:solidFill>
                  <a:schemeClr val="tx1">
                    <a:lumMod val="75000"/>
                    <a:lumOff val="25000"/>
                  </a:schemeClr>
                </a:solidFill>
                <a:latin typeface="Calibri" panose="020F0502020204030204" pitchFamily="34" charset="0"/>
              </a:rPr>
              <a:t>At secondary school, you will make new friends and also still have old friends.</a:t>
            </a:r>
          </a:p>
        </p:txBody>
      </p:sp>
      <p:sp>
        <p:nvSpPr>
          <p:cNvPr id="3" name="TextBox 2">
            <a:extLst>
              <a:ext uri="{FF2B5EF4-FFF2-40B4-BE49-F238E27FC236}">
                <a16:creationId xmlns:a16="http://schemas.microsoft.com/office/drawing/2014/main" id="{C1DC56FC-33A0-421A-A67D-1754BFFA7486}"/>
              </a:ext>
            </a:extLst>
          </p:cNvPr>
          <p:cNvSpPr txBox="1"/>
          <p:nvPr/>
        </p:nvSpPr>
        <p:spPr>
          <a:xfrm>
            <a:off x="5542961" y="5817492"/>
            <a:ext cx="6183984" cy="523220"/>
          </a:xfrm>
          <a:prstGeom prst="rect">
            <a:avLst/>
          </a:prstGeom>
          <a:noFill/>
        </p:spPr>
        <p:txBody>
          <a:bodyPr wrap="square" rtlCol="0">
            <a:spAutoFit/>
          </a:bodyPr>
          <a:lstStyle/>
          <a:p>
            <a:pPr algn="r"/>
            <a:r>
              <a:rPr lang="en-GB" sz="2800" b="1" dirty="0">
                <a:solidFill>
                  <a:schemeClr val="tx1">
                    <a:lumMod val="75000"/>
                    <a:lumOff val="25000"/>
                  </a:schemeClr>
                </a:solidFill>
                <a:latin typeface="Calibri" panose="020F0502020204030204" pitchFamily="34" charset="0"/>
              </a:rPr>
              <a:t>At times, friendships can be difficult…</a:t>
            </a:r>
          </a:p>
        </p:txBody>
      </p:sp>
      <p:pic>
        <p:nvPicPr>
          <p:cNvPr id="4" name="Picture 3">
            <a:extLst>
              <a:ext uri="{FF2B5EF4-FFF2-40B4-BE49-F238E27FC236}">
                <a16:creationId xmlns:a16="http://schemas.microsoft.com/office/drawing/2014/main" id="{20AD7A57-5EA2-481C-80B3-02E9937469D6}"/>
              </a:ext>
            </a:extLst>
          </p:cNvPr>
          <p:cNvPicPr>
            <a:picLocks noChangeAspect="1"/>
          </p:cNvPicPr>
          <p:nvPr/>
        </p:nvPicPr>
        <p:blipFill>
          <a:blip r:embed="rId2"/>
          <a:stretch>
            <a:fillRect/>
          </a:stretch>
        </p:blipFill>
        <p:spPr>
          <a:xfrm>
            <a:off x="670972" y="2356629"/>
            <a:ext cx="4502617" cy="3389198"/>
          </a:xfrm>
          <a:prstGeom prst="rect">
            <a:avLst/>
          </a:prstGeom>
        </p:spPr>
      </p:pic>
      <p:pic>
        <p:nvPicPr>
          <p:cNvPr id="5" name="Picture 4">
            <a:extLst>
              <a:ext uri="{FF2B5EF4-FFF2-40B4-BE49-F238E27FC236}">
                <a16:creationId xmlns:a16="http://schemas.microsoft.com/office/drawing/2014/main" id="{39BB0A07-B120-4977-A301-3E0F8771EFFD}"/>
              </a:ext>
            </a:extLst>
          </p:cNvPr>
          <p:cNvPicPr>
            <a:picLocks noChangeAspect="1"/>
          </p:cNvPicPr>
          <p:nvPr/>
        </p:nvPicPr>
        <p:blipFill>
          <a:blip r:embed="rId3"/>
          <a:stretch>
            <a:fillRect/>
          </a:stretch>
        </p:blipFill>
        <p:spPr>
          <a:xfrm>
            <a:off x="6096000" y="2793077"/>
            <a:ext cx="3905250" cy="2952750"/>
          </a:xfrm>
          <a:prstGeom prst="rect">
            <a:avLst/>
          </a:prstGeom>
        </p:spPr>
      </p:pic>
    </p:spTree>
    <p:extLst>
      <p:ext uri="{BB962C8B-B14F-4D97-AF65-F5344CB8AC3E}">
        <p14:creationId xmlns:p14="http://schemas.microsoft.com/office/powerpoint/2010/main" val="2885434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9AD27C3-A974-4E6D-879A-136B960421BF}"/>
              </a:ext>
            </a:extLst>
          </p:cNvPr>
          <p:cNvSpPr txBox="1"/>
          <p:nvPr/>
        </p:nvSpPr>
        <p:spPr>
          <a:xfrm>
            <a:off x="527902" y="1308677"/>
            <a:ext cx="6411352" cy="954107"/>
          </a:xfrm>
          <a:prstGeom prst="rect">
            <a:avLst/>
          </a:prstGeom>
          <a:noFill/>
        </p:spPr>
        <p:txBody>
          <a:bodyPr wrap="square" rtlCol="0">
            <a:spAutoFit/>
          </a:bodyPr>
          <a:lstStyle/>
          <a:p>
            <a:r>
              <a:rPr lang="en-GB" sz="2800" b="1" dirty="0">
                <a:solidFill>
                  <a:schemeClr val="tx1">
                    <a:lumMod val="75000"/>
                    <a:lumOff val="25000"/>
                  </a:schemeClr>
                </a:solidFill>
                <a:latin typeface="Calibri" panose="020F0502020204030204" pitchFamily="34" charset="0"/>
              </a:rPr>
              <a:t>You may have arguments and even change some friendships along the way…</a:t>
            </a:r>
          </a:p>
        </p:txBody>
      </p:sp>
      <p:sp>
        <p:nvSpPr>
          <p:cNvPr id="3" name="TextBox 2">
            <a:extLst>
              <a:ext uri="{FF2B5EF4-FFF2-40B4-BE49-F238E27FC236}">
                <a16:creationId xmlns:a16="http://schemas.microsoft.com/office/drawing/2014/main" id="{C241E2BC-98D7-48BA-AF2B-586F2A00215A}"/>
              </a:ext>
            </a:extLst>
          </p:cNvPr>
          <p:cNvSpPr txBox="1"/>
          <p:nvPr/>
        </p:nvSpPr>
        <p:spPr>
          <a:xfrm>
            <a:off x="4945984" y="5192282"/>
            <a:ext cx="6411352" cy="954107"/>
          </a:xfrm>
          <a:prstGeom prst="rect">
            <a:avLst/>
          </a:prstGeom>
          <a:noFill/>
        </p:spPr>
        <p:txBody>
          <a:bodyPr wrap="square" rtlCol="0">
            <a:spAutoFit/>
          </a:bodyPr>
          <a:lstStyle/>
          <a:p>
            <a:pPr algn="r"/>
            <a:r>
              <a:rPr lang="en-GB" sz="2800" b="1" dirty="0">
                <a:solidFill>
                  <a:schemeClr val="tx1">
                    <a:lumMod val="75000"/>
                    <a:lumOff val="25000"/>
                  </a:schemeClr>
                </a:solidFill>
                <a:latin typeface="Calibri" panose="020F0502020204030204" pitchFamily="34" charset="0"/>
              </a:rPr>
              <a:t>But making good impressions will help you build new relationships with others.</a:t>
            </a:r>
          </a:p>
        </p:txBody>
      </p:sp>
      <p:pic>
        <p:nvPicPr>
          <p:cNvPr id="4" name="Picture 3">
            <a:extLst>
              <a:ext uri="{FF2B5EF4-FFF2-40B4-BE49-F238E27FC236}">
                <a16:creationId xmlns:a16="http://schemas.microsoft.com/office/drawing/2014/main" id="{1ACE72A4-701A-479E-ABA3-9C8845341455}"/>
              </a:ext>
            </a:extLst>
          </p:cNvPr>
          <p:cNvPicPr>
            <a:picLocks noChangeAspect="1"/>
          </p:cNvPicPr>
          <p:nvPr/>
        </p:nvPicPr>
        <p:blipFill>
          <a:blip r:embed="rId2"/>
          <a:stretch>
            <a:fillRect/>
          </a:stretch>
        </p:blipFill>
        <p:spPr>
          <a:xfrm>
            <a:off x="664982" y="2605192"/>
            <a:ext cx="3908937" cy="3541197"/>
          </a:xfrm>
          <a:prstGeom prst="rect">
            <a:avLst/>
          </a:prstGeom>
        </p:spPr>
      </p:pic>
      <p:pic>
        <p:nvPicPr>
          <p:cNvPr id="5" name="Picture 4">
            <a:extLst>
              <a:ext uri="{FF2B5EF4-FFF2-40B4-BE49-F238E27FC236}">
                <a16:creationId xmlns:a16="http://schemas.microsoft.com/office/drawing/2014/main" id="{C364FD40-DB91-4970-BEA9-92A30601A67C}"/>
              </a:ext>
            </a:extLst>
          </p:cNvPr>
          <p:cNvPicPr>
            <a:picLocks noChangeAspect="1"/>
          </p:cNvPicPr>
          <p:nvPr/>
        </p:nvPicPr>
        <p:blipFill>
          <a:blip r:embed="rId3"/>
          <a:stretch>
            <a:fillRect/>
          </a:stretch>
        </p:blipFill>
        <p:spPr>
          <a:xfrm>
            <a:off x="7499748" y="1964975"/>
            <a:ext cx="3857588" cy="2928049"/>
          </a:xfrm>
          <a:prstGeom prst="rect">
            <a:avLst/>
          </a:prstGeom>
        </p:spPr>
      </p:pic>
    </p:spTree>
    <p:extLst>
      <p:ext uri="{BB962C8B-B14F-4D97-AF65-F5344CB8AC3E}">
        <p14:creationId xmlns:p14="http://schemas.microsoft.com/office/powerpoint/2010/main" val="35649611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2467180-0884-4724-BA8D-124BDA66616F}"/>
              </a:ext>
            </a:extLst>
          </p:cNvPr>
          <p:cNvSpPr txBox="1"/>
          <p:nvPr/>
        </p:nvSpPr>
        <p:spPr>
          <a:xfrm>
            <a:off x="567121" y="1363118"/>
            <a:ext cx="6618725" cy="1077218"/>
          </a:xfrm>
          <a:prstGeom prst="rect">
            <a:avLst/>
          </a:prstGeom>
          <a:noFill/>
        </p:spPr>
        <p:txBody>
          <a:bodyPr wrap="square" rtlCol="0">
            <a:spAutoFit/>
          </a:bodyPr>
          <a:lstStyle/>
          <a:p>
            <a:r>
              <a:rPr lang="en-GB" sz="3200" b="1" dirty="0">
                <a:solidFill>
                  <a:schemeClr val="tx1">
                    <a:lumMod val="75000"/>
                    <a:lumOff val="25000"/>
                  </a:schemeClr>
                </a:solidFill>
                <a:latin typeface="Calibri" panose="020F0502020204030204" pitchFamily="34" charset="0"/>
              </a:rPr>
              <a:t>Did you know that a first impression is very hard to change?</a:t>
            </a:r>
          </a:p>
        </p:txBody>
      </p:sp>
      <p:sp>
        <p:nvSpPr>
          <p:cNvPr id="5" name="Rectangle 4">
            <a:extLst>
              <a:ext uri="{FF2B5EF4-FFF2-40B4-BE49-F238E27FC236}">
                <a16:creationId xmlns:a16="http://schemas.microsoft.com/office/drawing/2014/main" id="{742E6682-2ADD-462E-92EE-99C6605AB2BF}"/>
              </a:ext>
            </a:extLst>
          </p:cNvPr>
          <p:cNvSpPr/>
          <p:nvPr/>
        </p:nvSpPr>
        <p:spPr>
          <a:xfrm>
            <a:off x="567121" y="2769124"/>
            <a:ext cx="6078608" cy="1384995"/>
          </a:xfrm>
          <a:prstGeom prst="rect">
            <a:avLst/>
          </a:prstGeom>
        </p:spPr>
        <p:txBody>
          <a:bodyPr wrap="square">
            <a:spAutoFit/>
          </a:bodyPr>
          <a:lstStyle/>
          <a:p>
            <a:r>
              <a:rPr lang="en-GB" sz="2800" dirty="0">
                <a:solidFill>
                  <a:schemeClr val="tx1">
                    <a:lumMod val="75000"/>
                    <a:lumOff val="25000"/>
                  </a:schemeClr>
                </a:solidFill>
                <a:latin typeface="Calibri" panose="020F0502020204030204" pitchFamily="34" charset="0"/>
                <a:cs typeface="Calibri" panose="020F0502020204030204" pitchFamily="34" charset="0"/>
              </a:rPr>
              <a:t>We therefore need to make good first impressions and be aware that people will be getting a first impression of you! </a:t>
            </a:r>
          </a:p>
        </p:txBody>
      </p:sp>
      <p:pic>
        <p:nvPicPr>
          <p:cNvPr id="7" name="Picture 6">
            <a:extLst>
              <a:ext uri="{FF2B5EF4-FFF2-40B4-BE49-F238E27FC236}">
                <a16:creationId xmlns:a16="http://schemas.microsoft.com/office/drawing/2014/main" id="{9E58F50D-8EA8-46F4-A890-04456131A1DA}"/>
              </a:ext>
            </a:extLst>
          </p:cNvPr>
          <p:cNvPicPr>
            <a:picLocks noChangeAspect="1"/>
          </p:cNvPicPr>
          <p:nvPr/>
        </p:nvPicPr>
        <p:blipFill>
          <a:blip r:embed="rId2"/>
          <a:stretch>
            <a:fillRect/>
          </a:stretch>
        </p:blipFill>
        <p:spPr>
          <a:xfrm>
            <a:off x="7471555" y="2290713"/>
            <a:ext cx="4153324" cy="4153324"/>
          </a:xfrm>
          <a:prstGeom prst="rect">
            <a:avLst/>
          </a:prstGeom>
        </p:spPr>
      </p:pic>
    </p:spTree>
    <p:extLst>
      <p:ext uri="{BB962C8B-B14F-4D97-AF65-F5344CB8AC3E}">
        <p14:creationId xmlns:p14="http://schemas.microsoft.com/office/powerpoint/2010/main" val="7002712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0386216-3062-4881-BADF-FF27A53F9C65}"/>
              </a:ext>
            </a:extLst>
          </p:cNvPr>
          <p:cNvSpPr/>
          <p:nvPr/>
        </p:nvSpPr>
        <p:spPr>
          <a:xfrm>
            <a:off x="523843" y="1460673"/>
            <a:ext cx="10642670" cy="1077218"/>
          </a:xfrm>
          <a:prstGeom prst="rect">
            <a:avLst/>
          </a:prstGeom>
        </p:spPr>
        <p:txBody>
          <a:bodyPr wrap="square">
            <a:spAutoFit/>
          </a:bodyPr>
          <a:lstStyle/>
          <a:p>
            <a:r>
              <a:rPr lang="en-GB" sz="3200" b="1" dirty="0">
                <a:solidFill>
                  <a:schemeClr val="tx1">
                    <a:lumMod val="75000"/>
                    <a:lumOff val="25000"/>
                  </a:schemeClr>
                </a:solidFill>
                <a:latin typeface="Calibri" panose="020F0502020204030204" pitchFamily="34" charset="0"/>
              </a:rPr>
              <a:t>Here are some top tips from Mr Burton on making a good first impression at secondary school: </a:t>
            </a:r>
            <a:endParaRPr lang="en-GB" sz="3200" dirty="0">
              <a:solidFill>
                <a:schemeClr val="tx1">
                  <a:lumMod val="75000"/>
                  <a:lumOff val="25000"/>
                </a:schemeClr>
              </a:solidFill>
              <a:latin typeface="Calibri" panose="020F0502020204030204" pitchFamily="34" charset="0"/>
            </a:endParaRPr>
          </a:p>
        </p:txBody>
      </p:sp>
      <p:sp>
        <p:nvSpPr>
          <p:cNvPr id="5" name="TextBox 4"/>
          <p:cNvSpPr txBox="1"/>
          <p:nvPr/>
        </p:nvSpPr>
        <p:spPr>
          <a:xfrm>
            <a:off x="516441" y="2784526"/>
            <a:ext cx="10650072" cy="3391698"/>
          </a:xfrm>
          <a:prstGeom prst="rect">
            <a:avLst/>
          </a:prstGeom>
          <a:noFill/>
        </p:spPr>
        <p:txBody>
          <a:bodyPr wrap="square" rtlCol="0">
            <a:spAutoFit/>
          </a:bodyPr>
          <a:lstStyle/>
          <a:p>
            <a:pPr marL="342900" indent="-342900">
              <a:lnSpc>
                <a:spcPct val="120000"/>
              </a:lnSpc>
              <a:buFont typeface="+mj-lt"/>
              <a:buAutoNum type="arabicPeriod"/>
            </a:pPr>
            <a:r>
              <a:rPr lang="en-US" sz="2000" dirty="0">
                <a:solidFill>
                  <a:schemeClr val="tx1">
                    <a:lumMod val="75000"/>
                    <a:lumOff val="25000"/>
                  </a:schemeClr>
                </a:solidFill>
                <a:latin typeface="Calibri" panose="020F0502020204030204" pitchFamily="34" charset="0"/>
                <a:cs typeface="Calibri" panose="020F0502020204030204" pitchFamily="34" charset="0"/>
              </a:rPr>
              <a:t>Be you – people want honesty from their friends!</a:t>
            </a:r>
          </a:p>
          <a:p>
            <a:pPr marL="342900" indent="-342900">
              <a:lnSpc>
                <a:spcPct val="120000"/>
              </a:lnSpc>
              <a:buFont typeface="+mj-lt"/>
              <a:buAutoNum type="arabicPeriod"/>
            </a:pPr>
            <a:r>
              <a:rPr lang="en-US" sz="2000" dirty="0">
                <a:solidFill>
                  <a:schemeClr val="tx1">
                    <a:lumMod val="75000"/>
                    <a:lumOff val="25000"/>
                  </a:schemeClr>
                </a:solidFill>
                <a:latin typeface="Calibri" panose="020F0502020204030204" pitchFamily="34" charset="0"/>
                <a:cs typeface="Calibri" panose="020F0502020204030204" pitchFamily="34" charset="0"/>
              </a:rPr>
              <a:t>Don’t be afraid to make conversation.</a:t>
            </a:r>
          </a:p>
          <a:p>
            <a:pPr marL="342900" indent="-342900">
              <a:lnSpc>
                <a:spcPct val="120000"/>
              </a:lnSpc>
              <a:buFont typeface="+mj-lt"/>
              <a:buAutoNum type="arabicPeriod"/>
            </a:pPr>
            <a:r>
              <a:rPr lang="en-US" sz="2000" dirty="0">
                <a:solidFill>
                  <a:schemeClr val="tx1">
                    <a:lumMod val="75000"/>
                    <a:lumOff val="25000"/>
                  </a:schemeClr>
                </a:solidFill>
                <a:latin typeface="Calibri" panose="020F0502020204030204" pitchFamily="34" charset="0"/>
                <a:cs typeface="Calibri" panose="020F0502020204030204" pitchFamily="34" charset="0"/>
              </a:rPr>
              <a:t>Be nice – smile and look up.</a:t>
            </a:r>
          </a:p>
          <a:p>
            <a:pPr marL="342900" indent="-342900">
              <a:lnSpc>
                <a:spcPct val="120000"/>
              </a:lnSpc>
              <a:buFont typeface="+mj-lt"/>
              <a:buAutoNum type="arabicPeriod"/>
            </a:pPr>
            <a:r>
              <a:rPr lang="en-US" sz="2000" dirty="0">
                <a:solidFill>
                  <a:schemeClr val="tx1">
                    <a:lumMod val="75000"/>
                    <a:lumOff val="25000"/>
                  </a:schemeClr>
                </a:solidFill>
                <a:latin typeface="Calibri" panose="020F0502020204030204" pitchFamily="34" charset="0"/>
                <a:cs typeface="Calibri" panose="020F0502020204030204" pitchFamily="34" charset="0"/>
              </a:rPr>
              <a:t>Go to clubs that are to do with your interests – you’ll bond with people there.</a:t>
            </a:r>
          </a:p>
          <a:p>
            <a:pPr marL="342900" indent="-342900">
              <a:lnSpc>
                <a:spcPct val="120000"/>
              </a:lnSpc>
              <a:buFont typeface="+mj-lt"/>
              <a:buAutoNum type="arabicPeriod"/>
            </a:pPr>
            <a:r>
              <a:rPr lang="en-US" sz="2000" dirty="0">
                <a:solidFill>
                  <a:schemeClr val="tx1">
                    <a:lumMod val="75000"/>
                    <a:lumOff val="25000"/>
                  </a:schemeClr>
                </a:solidFill>
                <a:latin typeface="Calibri" panose="020F0502020204030204" pitchFamily="34" charset="0"/>
                <a:cs typeface="Calibri" panose="020F0502020204030204" pitchFamily="34" charset="0"/>
              </a:rPr>
              <a:t>Give it time – it takes time to make friendships!</a:t>
            </a:r>
          </a:p>
          <a:p>
            <a:pPr marL="342900" indent="-342900">
              <a:lnSpc>
                <a:spcPct val="120000"/>
              </a:lnSpc>
              <a:buFont typeface="+mj-lt"/>
              <a:buAutoNum type="arabicPeriod"/>
            </a:pPr>
            <a:r>
              <a:rPr lang="en-US" sz="2000" dirty="0">
                <a:solidFill>
                  <a:schemeClr val="tx1">
                    <a:lumMod val="75000"/>
                    <a:lumOff val="25000"/>
                  </a:schemeClr>
                </a:solidFill>
                <a:latin typeface="Calibri" panose="020F0502020204030204" pitchFamily="34" charset="0"/>
                <a:cs typeface="Calibri" panose="020F0502020204030204" pitchFamily="34" charset="0"/>
              </a:rPr>
              <a:t>Don’t force it – some things are not meant to be!</a:t>
            </a:r>
          </a:p>
          <a:p>
            <a:pPr marL="342900" indent="-342900">
              <a:lnSpc>
                <a:spcPct val="120000"/>
              </a:lnSpc>
              <a:buFont typeface="+mj-lt"/>
              <a:buAutoNum type="arabicPeriod"/>
            </a:pPr>
            <a:r>
              <a:rPr lang="en-US" sz="2000" dirty="0">
                <a:solidFill>
                  <a:schemeClr val="tx1">
                    <a:lumMod val="75000"/>
                    <a:lumOff val="25000"/>
                  </a:schemeClr>
                </a:solidFill>
                <a:latin typeface="Calibri" panose="020F0502020204030204" pitchFamily="34" charset="0"/>
                <a:cs typeface="Calibri" panose="020F0502020204030204" pitchFamily="34" charset="0"/>
              </a:rPr>
              <a:t>Be comfortable – meet people where you’ll both be comfortable and can properly chat.</a:t>
            </a:r>
          </a:p>
          <a:p>
            <a:pPr marL="342900" indent="-342900">
              <a:lnSpc>
                <a:spcPct val="120000"/>
              </a:lnSpc>
              <a:buFont typeface="+mj-lt"/>
              <a:buAutoNum type="arabicPeriod"/>
            </a:pPr>
            <a:r>
              <a:rPr lang="en-US" sz="2000" dirty="0">
                <a:solidFill>
                  <a:schemeClr val="tx1">
                    <a:lumMod val="75000"/>
                    <a:lumOff val="25000"/>
                  </a:schemeClr>
                </a:solidFill>
                <a:latin typeface="Calibri" panose="020F0502020204030204" pitchFamily="34" charset="0"/>
                <a:cs typeface="Calibri" panose="020F0502020204030204" pitchFamily="34" charset="0"/>
              </a:rPr>
              <a:t>Use your lessons – if you</a:t>
            </a:r>
            <a:r>
              <a:rPr lang="ur-PK" sz="2000" dirty="0">
                <a:solidFill>
                  <a:schemeClr val="tx1">
                    <a:lumMod val="75000"/>
                    <a:lumOff val="25000"/>
                  </a:schemeClr>
                </a:solidFill>
                <a:latin typeface="Calibri" panose="020F0502020204030204" pitchFamily="34" charset="0"/>
                <a:cs typeface="Calibri" panose="020F0502020204030204" pitchFamily="34" charset="0"/>
              </a:rPr>
              <a:t>’</a:t>
            </a:r>
            <a:r>
              <a:rPr lang="en-US" sz="2000" dirty="0">
                <a:solidFill>
                  <a:schemeClr val="tx1">
                    <a:lumMod val="75000"/>
                    <a:lumOff val="25000"/>
                  </a:schemeClr>
                </a:solidFill>
                <a:latin typeface="Calibri" panose="020F0502020204030204" pitchFamily="34" charset="0"/>
                <a:cs typeface="Calibri" panose="020F0502020204030204" pitchFamily="34" charset="0"/>
              </a:rPr>
              <a:t>re sitting next to someone, use it as a chance to chat </a:t>
            </a:r>
            <a:br>
              <a:rPr lang="en-US" sz="2000" dirty="0">
                <a:solidFill>
                  <a:schemeClr val="tx1">
                    <a:lumMod val="75000"/>
                    <a:lumOff val="25000"/>
                  </a:schemeClr>
                </a:solidFill>
                <a:latin typeface="Calibri" panose="020F0502020204030204" pitchFamily="34" charset="0"/>
                <a:cs typeface="Calibri" panose="020F0502020204030204" pitchFamily="34" charset="0"/>
              </a:rPr>
            </a:br>
            <a:r>
              <a:rPr lang="en-US" sz="2000" dirty="0">
                <a:solidFill>
                  <a:schemeClr val="tx1">
                    <a:lumMod val="75000"/>
                    <a:lumOff val="25000"/>
                  </a:schemeClr>
                </a:solidFill>
                <a:latin typeface="Calibri" panose="020F0502020204030204" pitchFamily="34" charset="0"/>
                <a:cs typeface="Calibri" panose="020F0502020204030204" pitchFamily="34" charset="0"/>
              </a:rPr>
              <a:t>(BUT NOT WHEN THE TEACHER IS OR WHEN YOU ARE MEANT TO BE WORKING).</a:t>
            </a:r>
          </a:p>
        </p:txBody>
      </p:sp>
    </p:spTree>
    <p:extLst>
      <p:ext uri="{BB962C8B-B14F-4D97-AF65-F5344CB8AC3E}">
        <p14:creationId xmlns:p14="http://schemas.microsoft.com/office/powerpoint/2010/main" val="9488918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8A469BA-3F88-4BA2-B33F-3E6887F2EA97}"/>
              </a:ext>
            </a:extLst>
          </p:cNvPr>
          <p:cNvPicPr>
            <a:picLocks noChangeAspect="1"/>
          </p:cNvPicPr>
          <p:nvPr/>
        </p:nvPicPr>
        <p:blipFill>
          <a:blip r:embed="rId2"/>
          <a:stretch>
            <a:fillRect/>
          </a:stretch>
        </p:blipFill>
        <p:spPr>
          <a:xfrm>
            <a:off x="554689" y="2634137"/>
            <a:ext cx="4782131" cy="3118348"/>
          </a:xfrm>
          <a:prstGeom prst="rect">
            <a:avLst/>
          </a:prstGeom>
        </p:spPr>
      </p:pic>
      <p:sp>
        <p:nvSpPr>
          <p:cNvPr id="3" name="Rectangle 2">
            <a:extLst>
              <a:ext uri="{FF2B5EF4-FFF2-40B4-BE49-F238E27FC236}">
                <a16:creationId xmlns:a16="http://schemas.microsoft.com/office/drawing/2014/main" id="{61CAD2DC-57F7-4F39-8A42-88C0602E004B}"/>
              </a:ext>
            </a:extLst>
          </p:cNvPr>
          <p:cNvSpPr/>
          <p:nvPr/>
        </p:nvSpPr>
        <p:spPr>
          <a:xfrm>
            <a:off x="520867" y="1247611"/>
            <a:ext cx="9768254" cy="1200329"/>
          </a:xfrm>
          <a:prstGeom prst="rect">
            <a:avLst/>
          </a:prstGeom>
        </p:spPr>
        <p:txBody>
          <a:bodyPr wrap="square">
            <a:spAutoFit/>
          </a:bodyPr>
          <a:lstStyle/>
          <a:p>
            <a:pPr lvl="0">
              <a:spcAft>
                <a:spcPts val="0"/>
              </a:spcAft>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Friendships are important but sometimes they come and go…</a:t>
            </a:r>
          </a:p>
        </p:txBody>
      </p:sp>
      <p:sp>
        <p:nvSpPr>
          <p:cNvPr id="4" name="Rectangle 3">
            <a:extLst>
              <a:ext uri="{FF2B5EF4-FFF2-40B4-BE49-F238E27FC236}">
                <a16:creationId xmlns:a16="http://schemas.microsoft.com/office/drawing/2014/main" id="{DBAAB031-C1EE-4076-AD6F-6913A85B5751}"/>
              </a:ext>
            </a:extLst>
          </p:cNvPr>
          <p:cNvSpPr/>
          <p:nvPr/>
        </p:nvSpPr>
        <p:spPr>
          <a:xfrm>
            <a:off x="554689" y="5945974"/>
            <a:ext cx="8584914" cy="461665"/>
          </a:xfrm>
          <a:prstGeom prst="rect">
            <a:avLst/>
          </a:prstGeom>
        </p:spPr>
        <p:txBody>
          <a:bodyPr wrap="none">
            <a:spAutoFit/>
          </a:bodyPr>
          <a:lstStyle/>
          <a:p>
            <a:r>
              <a:rPr lang="en-GB" sz="24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…and this is OK. Sometimes we change; sometimes others change.</a:t>
            </a:r>
            <a:endParaRPr lang="en-GB" sz="2400" dirty="0">
              <a:solidFill>
                <a:schemeClr val="tx1">
                  <a:lumMod val="75000"/>
                  <a:lumOff val="25000"/>
                </a:schemeClr>
              </a:solidFill>
            </a:endParaRPr>
          </a:p>
        </p:txBody>
      </p:sp>
      <p:pic>
        <p:nvPicPr>
          <p:cNvPr id="5" name="Picture 4">
            <a:extLst>
              <a:ext uri="{FF2B5EF4-FFF2-40B4-BE49-F238E27FC236}">
                <a16:creationId xmlns:a16="http://schemas.microsoft.com/office/drawing/2014/main" id="{A76551B5-2538-4729-B1DE-EEF282ADEDA0}"/>
              </a:ext>
            </a:extLst>
          </p:cNvPr>
          <p:cNvPicPr>
            <a:picLocks noChangeAspect="1"/>
          </p:cNvPicPr>
          <p:nvPr/>
        </p:nvPicPr>
        <p:blipFill>
          <a:blip r:embed="rId3"/>
          <a:stretch>
            <a:fillRect/>
          </a:stretch>
        </p:blipFill>
        <p:spPr>
          <a:xfrm>
            <a:off x="5563936" y="2634137"/>
            <a:ext cx="3960438" cy="3125640"/>
          </a:xfrm>
          <a:prstGeom prst="rect">
            <a:avLst/>
          </a:prstGeom>
        </p:spPr>
      </p:pic>
    </p:spTree>
    <p:extLst>
      <p:ext uri="{BB962C8B-B14F-4D97-AF65-F5344CB8AC3E}">
        <p14:creationId xmlns:p14="http://schemas.microsoft.com/office/powerpoint/2010/main" val="12153238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69341" y="1547956"/>
            <a:ext cx="9773871" cy="2862322"/>
          </a:xfrm>
          <a:prstGeom prst="rect">
            <a:avLst/>
          </a:prstGeom>
          <a:noFill/>
        </p:spPr>
        <p:txBody>
          <a:bodyPr wrap="square" rtlCol="0">
            <a:spAutoFit/>
          </a:bodyPr>
          <a:lstStyle/>
          <a:p>
            <a:r>
              <a:rPr lang="en-US" sz="3600" b="1" dirty="0">
                <a:solidFill>
                  <a:schemeClr val="tx1">
                    <a:lumMod val="75000"/>
                    <a:lumOff val="25000"/>
                  </a:schemeClr>
                </a:solidFill>
                <a:latin typeface="Calibri" panose="020F0502020204030204" pitchFamily="34" charset="0"/>
                <a:cs typeface="Calibri" panose="020F0502020204030204" pitchFamily="34" charset="0"/>
              </a:rPr>
              <a:t>What kind of friends do you want to have in secondary school? Make a list in your workbook.</a:t>
            </a:r>
          </a:p>
          <a:p>
            <a:endParaRPr lang="en-US" sz="3600" b="1" dirty="0">
              <a:solidFill>
                <a:schemeClr val="tx1">
                  <a:lumMod val="75000"/>
                  <a:lumOff val="25000"/>
                </a:schemeClr>
              </a:solidFill>
              <a:latin typeface="Calibri" panose="020F0502020204030204" pitchFamily="34" charset="0"/>
              <a:cs typeface="Calibri" panose="020F0502020204030204" pitchFamily="34" charset="0"/>
            </a:endParaRPr>
          </a:p>
          <a:p>
            <a:r>
              <a:rPr lang="en-US" sz="3600" b="1" dirty="0">
                <a:solidFill>
                  <a:schemeClr val="tx1">
                    <a:lumMod val="75000"/>
                    <a:lumOff val="25000"/>
                  </a:schemeClr>
                </a:solidFill>
                <a:latin typeface="Calibri" panose="020F0502020204030204" pitchFamily="34" charset="0"/>
                <a:cs typeface="Calibri" panose="020F0502020204030204" pitchFamily="34" charset="0"/>
              </a:rPr>
              <a:t>What kind of friend do you want to be to other people? Make a list in your workbook.</a:t>
            </a:r>
          </a:p>
        </p:txBody>
      </p:sp>
    </p:spTree>
    <p:extLst>
      <p:ext uri="{BB962C8B-B14F-4D97-AF65-F5344CB8AC3E}">
        <p14:creationId xmlns:p14="http://schemas.microsoft.com/office/powerpoint/2010/main" val="9701139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B50B31F-84CD-4D73-AC34-7FFB2985AE45}"/>
              </a:ext>
            </a:extLst>
          </p:cNvPr>
          <p:cNvSpPr/>
          <p:nvPr/>
        </p:nvSpPr>
        <p:spPr>
          <a:xfrm>
            <a:off x="489318" y="1305805"/>
            <a:ext cx="6634830" cy="646331"/>
          </a:xfrm>
          <a:prstGeom prst="rect">
            <a:avLst/>
          </a:prstGeom>
        </p:spPr>
        <p:txBody>
          <a:bodyPr wrap="none">
            <a:spAutoFit/>
          </a:bodyPr>
          <a:lstStyle/>
          <a:p>
            <a:r>
              <a:rPr lang="en-GB" sz="3600" b="1" dirty="0">
                <a:solidFill>
                  <a:schemeClr val="tx1">
                    <a:lumMod val="75000"/>
                    <a:lumOff val="25000"/>
                  </a:schemeClr>
                </a:solidFill>
                <a:latin typeface="Calibri" panose="020F0502020204030204" pitchFamily="34" charset="0"/>
                <a:ea typeface="Calibri" panose="020F0502020204030204" pitchFamily="34" charset="0"/>
                <a:cs typeface="Calibri" panose="020F0502020204030204" pitchFamily="34" charset="0"/>
              </a:rPr>
              <a:t>Sometimes things can go wrong</a:t>
            </a:r>
            <a:r>
              <a:rPr lang="mr-IN"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a:t>
            </a:r>
            <a:endParaRPr lang="en-GB" sz="3600" b="1" dirty="0">
              <a:solidFill>
                <a:schemeClr val="tx1">
                  <a:lumMod val="75000"/>
                  <a:lumOff val="25000"/>
                </a:schemeClr>
              </a:solidFill>
              <a:latin typeface="Calibri" panose="020F0502020204030204" pitchFamily="34" charset="0"/>
              <a:cs typeface="Calibri" panose="020F0502020204030204" pitchFamily="34" charset="0"/>
            </a:endParaRPr>
          </a:p>
        </p:txBody>
      </p:sp>
      <p:sp>
        <p:nvSpPr>
          <p:cNvPr id="5" name="TextBox 4">
            <a:extLst>
              <a:ext uri="{FF2B5EF4-FFF2-40B4-BE49-F238E27FC236}">
                <a16:creationId xmlns:a16="http://schemas.microsoft.com/office/drawing/2014/main" id="{DD9F5E2B-5555-4D8C-8166-7AA3D583E62A}"/>
              </a:ext>
            </a:extLst>
          </p:cNvPr>
          <p:cNvSpPr txBox="1"/>
          <p:nvPr/>
        </p:nvSpPr>
        <p:spPr>
          <a:xfrm>
            <a:off x="489318" y="2148090"/>
            <a:ext cx="4685306" cy="1015663"/>
          </a:xfrm>
          <a:prstGeom prst="rect">
            <a:avLst/>
          </a:prstGeom>
          <a:noFill/>
        </p:spPr>
        <p:txBody>
          <a:bodyPr wrap="square" rtlCol="0">
            <a:spAutoFit/>
          </a:bodyPr>
          <a:lstStyle/>
          <a:p>
            <a:r>
              <a:rPr lang="en-GB" sz="2000" dirty="0">
                <a:solidFill>
                  <a:schemeClr val="tx1">
                    <a:lumMod val="75000"/>
                    <a:lumOff val="25000"/>
                  </a:schemeClr>
                </a:solidFill>
                <a:latin typeface="Calibri" panose="020F0502020204030204" pitchFamily="34" charset="0"/>
                <a:cs typeface="Calibri" panose="020F0502020204030204" pitchFamily="34" charset="0"/>
              </a:rPr>
              <a:t>When using social media and technology, bullying can happen and it can make you or others feel upset, sad and really worried. </a:t>
            </a:r>
          </a:p>
        </p:txBody>
      </p:sp>
      <p:pic>
        <p:nvPicPr>
          <p:cNvPr id="6" name="Picture 5">
            <a:extLst>
              <a:ext uri="{FF2B5EF4-FFF2-40B4-BE49-F238E27FC236}">
                <a16:creationId xmlns:a16="http://schemas.microsoft.com/office/drawing/2014/main" id="{163E5D93-20B1-43BE-825D-501EF0A9FAE0}"/>
              </a:ext>
            </a:extLst>
          </p:cNvPr>
          <p:cNvPicPr>
            <a:picLocks noChangeAspect="1"/>
          </p:cNvPicPr>
          <p:nvPr/>
        </p:nvPicPr>
        <p:blipFill>
          <a:blip r:embed="rId2"/>
          <a:stretch>
            <a:fillRect/>
          </a:stretch>
        </p:blipFill>
        <p:spPr>
          <a:xfrm>
            <a:off x="5935980" y="2299428"/>
            <a:ext cx="5606224" cy="3987243"/>
          </a:xfrm>
          <a:prstGeom prst="rect">
            <a:avLst/>
          </a:prstGeom>
        </p:spPr>
      </p:pic>
      <p:sp>
        <p:nvSpPr>
          <p:cNvPr id="7" name="TextBox 6">
            <a:extLst>
              <a:ext uri="{FF2B5EF4-FFF2-40B4-BE49-F238E27FC236}">
                <a16:creationId xmlns:a16="http://schemas.microsoft.com/office/drawing/2014/main" id="{3BB392C3-6DF3-4FB9-B7EF-3FD08C154C3F}"/>
              </a:ext>
            </a:extLst>
          </p:cNvPr>
          <p:cNvSpPr txBox="1"/>
          <p:nvPr/>
        </p:nvSpPr>
        <p:spPr>
          <a:xfrm>
            <a:off x="489319" y="5271008"/>
            <a:ext cx="5137791" cy="1015663"/>
          </a:xfrm>
          <a:prstGeom prst="rect">
            <a:avLst/>
          </a:prstGeom>
          <a:noFill/>
        </p:spPr>
        <p:txBody>
          <a:bodyPr wrap="square" rtlCol="0">
            <a:spAutoFit/>
          </a:bodyPr>
          <a:lstStyle/>
          <a:p>
            <a:r>
              <a:rPr lang="en-GB" sz="2000" dirty="0">
                <a:solidFill>
                  <a:schemeClr val="tx1">
                    <a:lumMod val="75000"/>
                    <a:lumOff val="25000"/>
                  </a:schemeClr>
                </a:solidFill>
                <a:latin typeface="Calibri" panose="020F0502020204030204" pitchFamily="34" charset="0"/>
                <a:cs typeface="Calibri" panose="020F0502020204030204" pitchFamily="34" charset="0"/>
              </a:rPr>
              <a:t>Don’t ever forget what costs nothing and can make every single human being’s life just that little bit better every day: KINDNESS.</a:t>
            </a:r>
          </a:p>
        </p:txBody>
      </p:sp>
      <p:sp>
        <p:nvSpPr>
          <p:cNvPr id="3" name="TextBox 2"/>
          <p:cNvSpPr txBox="1"/>
          <p:nvPr/>
        </p:nvSpPr>
        <p:spPr>
          <a:xfrm>
            <a:off x="489318" y="3555661"/>
            <a:ext cx="5370372" cy="1323439"/>
          </a:xfrm>
          <a:prstGeom prst="rect">
            <a:avLst/>
          </a:prstGeom>
          <a:noFill/>
        </p:spPr>
        <p:txBody>
          <a:bodyPr wrap="square" rtlCol="0">
            <a:spAutoFit/>
          </a:bodyPr>
          <a:lstStyle/>
          <a:p>
            <a:r>
              <a:rPr lang="en-US" sz="2000" dirty="0">
                <a:solidFill>
                  <a:schemeClr val="tx1">
                    <a:lumMod val="75000"/>
                    <a:lumOff val="25000"/>
                  </a:schemeClr>
                </a:solidFill>
                <a:latin typeface="Calibri" panose="020F0502020204030204" pitchFamily="34" charset="0"/>
                <a:cs typeface="Calibri" panose="020F0502020204030204" pitchFamily="34" charset="0"/>
              </a:rPr>
              <a:t>ALWAYS tell someone – your parents/</a:t>
            </a:r>
            <a:r>
              <a:rPr lang="en-US" sz="2000" dirty="0" err="1">
                <a:solidFill>
                  <a:schemeClr val="tx1">
                    <a:lumMod val="75000"/>
                    <a:lumOff val="25000"/>
                  </a:schemeClr>
                </a:solidFill>
                <a:latin typeface="Calibri" panose="020F0502020204030204" pitchFamily="34" charset="0"/>
                <a:cs typeface="Calibri" panose="020F0502020204030204" pitchFamily="34" charset="0"/>
              </a:rPr>
              <a:t>carers</a:t>
            </a:r>
            <a:r>
              <a:rPr lang="en-US" sz="2000" dirty="0">
                <a:solidFill>
                  <a:schemeClr val="tx1">
                    <a:lumMod val="75000"/>
                    <a:lumOff val="25000"/>
                  </a:schemeClr>
                </a:solidFill>
                <a:latin typeface="Calibri" panose="020F0502020204030204" pitchFamily="34" charset="0"/>
                <a:cs typeface="Calibri" panose="020F0502020204030204" pitchFamily="34" charset="0"/>
              </a:rPr>
              <a:t>, your tutor or someone else who you trust. Together, these things can be sorted out and teachers will know how to help you.</a:t>
            </a:r>
          </a:p>
        </p:txBody>
      </p:sp>
    </p:spTree>
    <p:extLst>
      <p:ext uri="{BB962C8B-B14F-4D97-AF65-F5344CB8AC3E}">
        <p14:creationId xmlns:p14="http://schemas.microsoft.com/office/powerpoint/2010/main" val="15555702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96861" y="2288239"/>
            <a:ext cx="8797968" cy="2585323"/>
          </a:xfrm>
          <a:prstGeom prst="rect">
            <a:avLst/>
          </a:prstGeom>
          <a:noFill/>
        </p:spPr>
        <p:txBody>
          <a:bodyPr wrap="square" rtlCol="0">
            <a:spAutoFit/>
          </a:bodyPr>
          <a:lstStyle/>
          <a:p>
            <a:r>
              <a:rPr lang="en-US" sz="3600" b="1" dirty="0">
                <a:solidFill>
                  <a:schemeClr val="tx1">
                    <a:lumMod val="75000"/>
                    <a:lumOff val="25000"/>
                  </a:schemeClr>
                </a:solidFill>
                <a:latin typeface="Calibri" panose="020F0502020204030204" pitchFamily="34" charset="0"/>
                <a:cs typeface="Calibri" panose="020F0502020204030204" pitchFamily="34" charset="0"/>
              </a:rPr>
              <a:t>“Walk away from friendships that make you feel small and insecure, and seek out people who inspire and support you.”</a:t>
            </a:r>
          </a:p>
          <a:p>
            <a:endParaRPr lang="en-US" dirty="0">
              <a:solidFill>
                <a:schemeClr val="tx1">
                  <a:lumMod val="75000"/>
                  <a:lumOff val="25000"/>
                </a:schemeClr>
              </a:solidFill>
              <a:latin typeface="Calibri" panose="020F0502020204030204" pitchFamily="34" charset="0"/>
              <a:cs typeface="Calibri" panose="020F0502020204030204" pitchFamily="34" charset="0"/>
            </a:endParaRPr>
          </a:p>
          <a:p>
            <a:r>
              <a:rPr lang="en-US" b="1" dirty="0">
                <a:solidFill>
                  <a:schemeClr val="tx1">
                    <a:lumMod val="75000"/>
                    <a:lumOff val="25000"/>
                  </a:schemeClr>
                </a:solidFill>
                <a:latin typeface="Calibri" panose="020F0502020204030204" pitchFamily="34" charset="0"/>
                <a:cs typeface="Calibri" panose="020F0502020204030204" pitchFamily="34" charset="0"/>
              </a:rPr>
              <a:t>Michelle Obama</a:t>
            </a:r>
          </a:p>
          <a:p>
            <a:r>
              <a:rPr lang="en-US" i="1" dirty="0">
                <a:solidFill>
                  <a:schemeClr val="tx1">
                    <a:lumMod val="75000"/>
                    <a:lumOff val="25000"/>
                  </a:schemeClr>
                </a:solidFill>
                <a:latin typeface="Calibri" panose="020F0502020204030204" pitchFamily="34" charset="0"/>
                <a:cs typeface="Calibri" panose="020F0502020204030204" pitchFamily="34" charset="0"/>
              </a:rPr>
              <a:t>American lawyer, author, activist and former First Lady of the United States</a:t>
            </a:r>
          </a:p>
        </p:txBody>
      </p:sp>
      <p:sp>
        <p:nvSpPr>
          <p:cNvPr id="6" name="TextBox 5"/>
          <p:cNvSpPr txBox="1"/>
          <p:nvPr/>
        </p:nvSpPr>
        <p:spPr>
          <a:xfrm>
            <a:off x="496861" y="1430440"/>
            <a:ext cx="10589061" cy="523220"/>
          </a:xfrm>
          <a:prstGeom prst="rect">
            <a:avLst/>
          </a:prstGeom>
          <a:noFill/>
        </p:spPr>
        <p:txBody>
          <a:bodyPr wrap="square" rtlCol="0">
            <a:spAutoFit/>
          </a:bodyPr>
          <a:lstStyle/>
          <a:p>
            <a:r>
              <a:rPr lang="en-US" sz="2800" b="1" dirty="0">
                <a:solidFill>
                  <a:schemeClr val="tx1">
                    <a:lumMod val="75000"/>
                    <a:lumOff val="25000"/>
                  </a:schemeClr>
                </a:solidFill>
                <a:latin typeface="Calibri" panose="020F0502020204030204" pitchFamily="34" charset="0"/>
                <a:cs typeface="Calibri" panose="020F0502020204030204" pitchFamily="34" charset="0"/>
              </a:rPr>
              <a:t>Sometimes, some friendships are not always the most healthy for us.</a:t>
            </a:r>
          </a:p>
        </p:txBody>
      </p:sp>
      <p:sp>
        <p:nvSpPr>
          <p:cNvPr id="2" name="TextBox 1"/>
          <p:cNvSpPr txBox="1"/>
          <p:nvPr/>
        </p:nvSpPr>
        <p:spPr>
          <a:xfrm>
            <a:off x="496860" y="5427560"/>
            <a:ext cx="9891477" cy="523220"/>
          </a:xfrm>
          <a:prstGeom prst="rect">
            <a:avLst/>
          </a:prstGeom>
          <a:noFill/>
        </p:spPr>
        <p:txBody>
          <a:bodyPr wrap="square" rtlCol="0">
            <a:spAutoFit/>
          </a:bodyPr>
          <a:lstStyle/>
          <a:p>
            <a:r>
              <a:rPr lang="en-US" sz="2800" b="1" dirty="0">
                <a:solidFill>
                  <a:schemeClr val="tx1">
                    <a:lumMod val="75000"/>
                    <a:lumOff val="25000"/>
                  </a:schemeClr>
                </a:solidFill>
                <a:latin typeface="Calibri" panose="020F0502020204030204" pitchFamily="34" charset="0"/>
                <a:cs typeface="Calibri" panose="020F0502020204030204" pitchFamily="34" charset="0"/>
              </a:rPr>
              <a:t>Always seek to BUILD OTHERS UP and not bring them down.</a:t>
            </a:r>
          </a:p>
        </p:txBody>
      </p:sp>
    </p:spTree>
    <p:extLst>
      <p:ext uri="{BB962C8B-B14F-4D97-AF65-F5344CB8AC3E}">
        <p14:creationId xmlns:p14="http://schemas.microsoft.com/office/powerpoint/2010/main" val="10942608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466473E-6731-4111-988C-D91E281C6DDE}"/>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231370" y="1309618"/>
            <a:ext cx="6438556" cy="5463530"/>
          </a:xfrm>
          <a:custGeom>
            <a:avLst/>
            <a:gdLst/>
            <a:ahLst/>
            <a:cxnLst/>
            <a:rect l="l" t="t" r="r" b="b"/>
            <a:pathLst>
              <a:path w="8081873" h="6858000">
                <a:moveTo>
                  <a:pt x="0" y="0"/>
                </a:moveTo>
                <a:lnTo>
                  <a:pt x="8081873" y="0"/>
                </a:lnTo>
                <a:lnTo>
                  <a:pt x="8081873" y="6858000"/>
                </a:lnTo>
                <a:lnTo>
                  <a:pt x="0" y="6858000"/>
                </a:lnTo>
                <a:lnTo>
                  <a:pt x="68897" y="6734633"/>
                </a:lnTo>
                <a:cubicBezTo>
                  <a:pt x="558802" y="5812845"/>
                  <a:pt x="848920" y="4668597"/>
                  <a:pt x="848920" y="3429000"/>
                </a:cubicBezTo>
                <a:cubicBezTo>
                  <a:pt x="848920" y="2189404"/>
                  <a:pt x="558802" y="1045156"/>
                  <a:pt x="68897" y="123368"/>
                </a:cubicBezTo>
                <a:close/>
              </a:path>
            </a:pathLst>
          </a:custGeom>
        </p:spPr>
      </p:pic>
      <p:sp>
        <p:nvSpPr>
          <p:cNvPr id="3" name="Rectangle 2">
            <a:extLst>
              <a:ext uri="{FF2B5EF4-FFF2-40B4-BE49-F238E27FC236}">
                <a16:creationId xmlns:a16="http://schemas.microsoft.com/office/drawing/2014/main" id="{99000F24-A1A7-4528-ACAB-5D65F5A1E0B6}"/>
              </a:ext>
            </a:extLst>
          </p:cNvPr>
          <p:cNvSpPr/>
          <p:nvPr/>
        </p:nvSpPr>
        <p:spPr>
          <a:xfrm>
            <a:off x="522074" y="1535986"/>
            <a:ext cx="4023360" cy="1893014"/>
          </a:xfrm>
          <a:prstGeom prst="rect">
            <a:avLst/>
          </a:prstGeom>
        </p:spPr>
        <p:txBody>
          <a:bodyPr vert="horz" lIns="91440" tIns="45720" rIns="91440" bIns="45720" rtlCol="0" anchor="b">
            <a:normAutofit lnSpcReduction="10000"/>
          </a:bodyPr>
          <a:lstStyle/>
          <a:p>
            <a:pPr>
              <a:lnSpc>
                <a:spcPct val="90000"/>
              </a:lnSpc>
              <a:spcBef>
                <a:spcPct val="0"/>
              </a:spcBef>
              <a:spcAft>
                <a:spcPts val="600"/>
              </a:spcAft>
            </a:pPr>
            <a:r>
              <a:rPr lang="en-US" sz="4400" b="1" dirty="0">
                <a:solidFill>
                  <a:schemeClr val="tx1">
                    <a:lumMod val="75000"/>
                    <a:lumOff val="25000"/>
                  </a:schemeClr>
                </a:solidFill>
                <a:latin typeface="Calibri" panose="020F0502020204030204" pitchFamily="34" charset="0"/>
                <a:ea typeface="+mj-ea"/>
                <a:cs typeface="+mj-cs"/>
              </a:rPr>
              <a:t>Throughout school and life we all change…</a:t>
            </a:r>
          </a:p>
        </p:txBody>
      </p:sp>
      <p:sp>
        <p:nvSpPr>
          <p:cNvPr id="4" name="Rectangle 3">
            <a:extLst>
              <a:ext uri="{FF2B5EF4-FFF2-40B4-BE49-F238E27FC236}">
                <a16:creationId xmlns:a16="http://schemas.microsoft.com/office/drawing/2014/main" id="{CE3FF34F-173E-4865-BDFA-95CD5314E9B6}"/>
              </a:ext>
            </a:extLst>
          </p:cNvPr>
          <p:cNvSpPr/>
          <p:nvPr/>
        </p:nvSpPr>
        <p:spPr>
          <a:xfrm>
            <a:off x="361817" y="3572006"/>
            <a:ext cx="4941995" cy="2123658"/>
          </a:xfrm>
          <a:prstGeom prst="rect">
            <a:avLst/>
          </a:prstGeom>
        </p:spPr>
        <p:txBody>
          <a:bodyPr wrap="square">
            <a:spAutoFit/>
          </a:bodyPr>
          <a:lstStyle/>
          <a:p>
            <a:pPr algn="r">
              <a:spcAft>
                <a:spcPts val="600"/>
              </a:spcAft>
            </a:pPr>
            <a:r>
              <a:rPr lang="en-GB" sz="4400" b="1" dirty="0">
                <a:solidFill>
                  <a:schemeClr val="tx1">
                    <a:lumMod val="75000"/>
                    <a:lumOff val="25000"/>
                  </a:schemeClr>
                </a:solidFill>
                <a:latin typeface="Calibri" panose="020F0502020204030204" pitchFamily="34" charset="0"/>
              </a:rPr>
              <a:t>…this means our friends might change too.</a:t>
            </a:r>
          </a:p>
        </p:txBody>
      </p:sp>
    </p:spTree>
    <p:extLst>
      <p:ext uri="{BB962C8B-B14F-4D97-AF65-F5344CB8AC3E}">
        <p14:creationId xmlns:p14="http://schemas.microsoft.com/office/powerpoint/2010/main" val="1680909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27752AF-1834-4F3F-BC05-2C0BD6B3E397}"/>
              </a:ext>
            </a:extLst>
          </p:cNvPr>
          <p:cNvSpPr txBox="1"/>
          <p:nvPr/>
        </p:nvSpPr>
        <p:spPr>
          <a:xfrm>
            <a:off x="536655" y="1318019"/>
            <a:ext cx="6639951" cy="646331"/>
          </a:xfrm>
          <a:prstGeom prst="rect">
            <a:avLst/>
          </a:prstGeom>
          <a:noFill/>
        </p:spPr>
        <p:txBody>
          <a:bodyPr wrap="square" rtlCol="0">
            <a:spAutoFit/>
          </a:bodyPr>
          <a:lstStyle/>
          <a:p>
            <a:r>
              <a:rPr lang="en-GB" sz="3600" b="1" dirty="0">
                <a:solidFill>
                  <a:schemeClr val="tx1">
                    <a:lumMod val="75000"/>
                    <a:lumOff val="25000"/>
                  </a:schemeClr>
                </a:solidFill>
                <a:latin typeface="Calibri" panose="020F0502020204030204" pitchFamily="34" charset="0"/>
                <a:cs typeface="Calibri" panose="020F0502020204030204" pitchFamily="34" charset="0"/>
              </a:rPr>
              <a:t>Activity: Your friendships</a:t>
            </a:r>
          </a:p>
        </p:txBody>
      </p:sp>
      <p:pic>
        <p:nvPicPr>
          <p:cNvPr id="3" name="Picture 2">
            <a:extLst>
              <a:ext uri="{FF2B5EF4-FFF2-40B4-BE49-F238E27FC236}">
                <a16:creationId xmlns:a16="http://schemas.microsoft.com/office/drawing/2014/main" id="{09D610EA-0168-4678-A388-C61F1BF2CA6D}"/>
              </a:ext>
            </a:extLst>
          </p:cNvPr>
          <p:cNvPicPr>
            <a:picLocks noChangeAspect="1"/>
          </p:cNvPicPr>
          <p:nvPr/>
        </p:nvPicPr>
        <p:blipFill>
          <a:blip r:embed="rId2"/>
          <a:stretch>
            <a:fillRect/>
          </a:stretch>
        </p:blipFill>
        <p:spPr>
          <a:xfrm>
            <a:off x="5618374" y="2291536"/>
            <a:ext cx="6037833" cy="3982125"/>
          </a:xfrm>
          <a:prstGeom prst="rect">
            <a:avLst/>
          </a:prstGeom>
        </p:spPr>
      </p:pic>
      <p:sp>
        <p:nvSpPr>
          <p:cNvPr id="4" name="TextBox 3">
            <a:extLst>
              <a:ext uri="{FF2B5EF4-FFF2-40B4-BE49-F238E27FC236}">
                <a16:creationId xmlns:a16="http://schemas.microsoft.com/office/drawing/2014/main" id="{5D8523EF-A220-49CB-ABA3-CBDAE13ECBCA}"/>
              </a:ext>
            </a:extLst>
          </p:cNvPr>
          <p:cNvSpPr txBox="1"/>
          <p:nvPr/>
        </p:nvSpPr>
        <p:spPr>
          <a:xfrm>
            <a:off x="650449" y="2291536"/>
            <a:ext cx="4695272" cy="3293209"/>
          </a:xfrm>
          <a:prstGeom prst="rect">
            <a:avLst/>
          </a:prstGeom>
          <a:noFill/>
          <a:ln w="19050">
            <a:solidFill>
              <a:srgbClr val="FE6701"/>
            </a:solidFill>
          </a:ln>
        </p:spPr>
        <p:txBody>
          <a:bodyPr wrap="square" rtlCol="0">
            <a:spAutoFit/>
          </a:bodyPr>
          <a:lstStyle/>
          <a:p>
            <a:pPr marL="285750" indent="-285750">
              <a:spcBef>
                <a:spcPts val="1200"/>
              </a:spcBef>
              <a:buFont typeface="Arial" panose="020B0604020202020204" pitchFamily="34"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Who makes you laugh?</a:t>
            </a:r>
          </a:p>
          <a:p>
            <a:pPr marL="285750" indent="-285750">
              <a:spcBef>
                <a:spcPts val="1200"/>
              </a:spcBef>
              <a:buFont typeface="Arial" panose="020B0604020202020204" pitchFamily="34"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Who is a good listener?</a:t>
            </a:r>
          </a:p>
          <a:p>
            <a:pPr marL="285750" indent="-285750">
              <a:spcBef>
                <a:spcPts val="1200"/>
              </a:spcBef>
              <a:buFont typeface="Arial" panose="020B0604020202020204" pitchFamily="34"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Who can you trust?</a:t>
            </a:r>
          </a:p>
          <a:p>
            <a:pPr marL="285750" indent="-285750">
              <a:spcBef>
                <a:spcPts val="1200"/>
              </a:spcBef>
              <a:buFont typeface="Arial" panose="020B0604020202020204" pitchFamily="34"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Who will give you an honest opinion?</a:t>
            </a:r>
          </a:p>
          <a:p>
            <a:pPr marL="285750" indent="-285750">
              <a:spcBef>
                <a:spcPts val="1200"/>
              </a:spcBef>
              <a:buFont typeface="Arial" panose="020B0604020202020204" pitchFamily="34"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Who will help you get through the transition to secondary school?</a:t>
            </a:r>
          </a:p>
        </p:txBody>
      </p:sp>
    </p:spTree>
    <p:extLst>
      <p:ext uri="{BB962C8B-B14F-4D97-AF65-F5344CB8AC3E}">
        <p14:creationId xmlns:p14="http://schemas.microsoft.com/office/powerpoint/2010/main" val="30789952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1F84B16-A90E-431C-A97F-695549D5F246}"/>
              </a:ext>
            </a:extLst>
          </p:cNvPr>
          <p:cNvSpPr/>
          <p:nvPr/>
        </p:nvSpPr>
        <p:spPr>
          <a:xfrm>
            <a:off x="212271" y="1589361"/>
            <a:ext cx="4530736" cy="2308324"/>
          </a:xfrm>
          <a:prstGeom prst="rect">
            <a:avLst/>
          </a:prstGeom>
        </p:spPr>
        <p:txBody>
          <a:bodyPr wrap="square">
            <a:spAutoFit/>
          </a:bodyPr>
          <a:lstStyle/>
          <a:p>
            <a:pPr lvl="0">
              <a:spcAft>
                <a:spcPts val="0"/>
              </a:spcAft>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Take this time of going to secondary school to meet new friends </a:t>
            </a:r>
          </a:p>
          <a:p>
            <a:pPr lvl="0">
              <a:spcAft>
                <a:spcPts val="0"/>
              </a:spcAft>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and feel excited.</a:t>
            </a:r>
          </a:p>
        </p:txBody>
      </p:sp>
      <p:pic>
        <p:nvPicPr>
          <p:cNvPr id="3" name="Picture 2">
            <a:extLst>
              <a:ext uri="{FF2B5EF4-FFF2-40B4-BE49-F238E27FC236}">
                <a16:creationId xmlns:a16="http://schemas.microsoft.com/office/drawing/2014/main" id="{745EA494-98C3-4F7C-B69B-BA4229ED53CB}"/>
              </a:ext>
            </a:extLst>
          </p:cNvPr>
          <p:cNvPicPr>
            <a:picLocks noChangeAspect="1"/>
          </p:cNvPicPr>
          <p:nvPr/>
        </p:nvPicPr>
        <p:blipFill>
          <a:blip r:embed="rId2"/>
          <a:stretch>
            <a:fillRect/>
          </a:stretch>
        </p:blipFill>
        <p:spPr>
          <a:xfrm>
            <a:off x="4987936" y="1668821"/>
            <a:ext cx="6766976" cy="4457727"/>
          </a:xfrm>
          <a:prstGeom prst="rect">
            <a:avLst/>
          </a:prstGeom>
        </p:spPr>
      </p:pic>
    </p:spTree>
    <p:extLst>
      <p:ext uri="{BB962C8B-B14F-4D97-AF65-F5344CB8AC3E}">
        <p14:creationId xmlns:p14="http://schemas.microsoft.com/office/powerpoint/2010/main" val="37274102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4F1939F-9007-4DBF-9B9C-0A1BB2C295D0}"/>
              </a:ext>
            </a:extLst>
          </p:cNvPr>
          <p:cNvPicPr>
            <a:picLocks noChangeAspect="1"/>
          </p:cNvPicPr>
          <p:nvPr/>
        </p:nvPicPr>
        <p:blipFill>
          <a:blip r:embed="rId3"/>
          <a:stretch>
            <a:fillRect/>
          </a:stretch>
        </p:blipFill>
        <p:spPr>
          <a:xfrm>
            <a:off x="6096000" y="1824257"/>
            <a:ext cx="5120526" cy="3395370"/>
          </a:xfrm>
          <a:prstGeom prst="rect">
            <a:avLst/>
          </a:prstGeom>
        </p:spPr>
      </p:pic>
      <p:sp>
        <p:nvSpPr>
          <p:cNvPr id="4" name="TextBox 3">
            <a:extLst>
              <a:ext uri="{FF2B5EF4-FFF2-40B4-BE49-F238E27FC236}">
                <a16:creationId xmlns:a16="http://schemas.microsoft.com/office/drawing/2014/main" id="{B4F79A8D-3971-465F-B332-D0A967118D82}"/>
              </a:ext>
            </a:extLst>
          </p:cNvPr>
          <p:cNvSpPr txBox="1"/>
          <p:nvPr/>
        </p:nvSpPr>
        <p:spPr>
          <a:xfrm>
            <a:off x="612742" y="1649759"/>
            <a:ext cx="4920792" cy="1200329"/>
          </a:xfrm>
          <a:prstGeom prst="rect">
            <a:avLst/>
          </a:prstGeom>
          <a:noFill/>
        </p:spPr>
        <p:txBody>
          <a:bodyPr wrap="square" rtlCol="0">
            <a:spAutoFit/>
          </a:bodyPr>
          <a:lstStyle/>
          <a:p>
            <a:r>
              <a:rPr lang="en-GB" sz="3600" b="1" dirty="0">
                <a:solidFill>
                  <a:schemeClr val="tx1">
                    <a:lumMod val="75000"/>
                    <a:lumOff val="25000"/>
                  </a:schemeClr>
                </a:solidFill>
                <a:latin typeface="Calibri" panose="020F0502020204030204" pitchFamily="34" charset="0"/>
              </a:rPr>
              <a:t>Enjoy being with people who make you happy. </a:t>
            </a:r>
          </a:p>
        </p:txBody>
      </p:sp>
      <p:sp>
        <p:nvSpPr>
          <p:cNvPr id="6" name="TextBox 5">
            <a:extLst>
              <a:ext uri="{FF2B5EF4-FFF2-40B4-BE49-F238E27FC236}">
                <a16:creationId xmlns:a16="http://schemas.microsoft.com/office/drawing/2014/main" id="{1A44C3C1-2051-41FC-9927-C90888C4B558}"/>
              </a:ext>
            </a:extLst>
          </p:cNvPr>
          <p:cNvSpPr txBox="1"/>
          <p:nvPr/>
        </p:nvSpPr>
        <p:spPr>
          <a:xfrm>
            <a:off x="612742" y="3184970"/>
            <a:ext cx="4625225" cy="1815882"/>
          </a:xfrm>
          <a:prstGeom prst="rect">
            <a:avLst/>
          </a:prstGeom>
          <a:noFill/>
        </p:spPr>
        <p:txBody>
          <a:bodyPr wrap="square" rtlCol="0">
            <a:spAutoFit/>
          </a:bodyPr>
          <a:lstStyle/>
          <a:p>
            <a:r>
              <a:rPr lang="en-GB" sz="2800" dirty="0">
                <a:solidFill>
                  <a:schemeClr val="tx1">
                    <a:lumMod val="75000"/>
                    <a:lumOff val="25000"/>
                  </a:schemeClr>
                </a:solidFill>
                <a:latin typeface="Calibri" panose="020F0502020204030204" pitchFamily="34" charset="0"/>
                <a:cs typeface="Calibri" panose="020F0502020204030204" pitchFamily="34" charset="0"/>
              </a:rPr>
              <a:t>Find people who are your type of people, who treat you right and respect you for being the person you are. </a:t>
            </a:r>
          </a:p>
        </p:txBody>
      </p:sp>
      <p:sp>
        <p:nvSpPr>
          <p:cNvPr id="7" name="TextBox 6">
            <a:extLst>
              <a:ext uri="{FF2B5EF4-FFF2-40B4-BE49-F238E27FC236}">
                <a16:creationId xmlns:a16="http://schemas.microsoft.com/office/drawing/2014/main" id="{0401E52E-771C-4797-80A7-A33C10638689}"/>
              </a:ext>
            </a:extLst>
          </p:cNvPr>
          <p:cNvSpPr txBox="1"/>
          <p:nvPr/>
        </p:nvSpPr>
        <p:spPr>
          <a:xfrm>
            <a:off x="612742" y="5299218"/>
            <a:ext cx="5120527" cy="954107"/>
          </a:xfrm>
          <a:prstGeom prst="rect">
            <a:avLst/>
          </a:prstGeom>
          <a:noFill/>
        </p:spPr>
        <p:txBody>
          <a:bodyPr wrap="square" rtlCol="0">
            <a:spAutoFit/>
          </a:bodyPr>
          <a:lstStyle/>
          <a:p>
            <a:r>
              <a:rPr lang="en-GB" sz="2800" dirty="0">
                <a:solidFill>
                  <a:schemeClr val="tx1">
                    <a:lumMod val="75000"/>
                    <a:lumOff val="25000"/>
                  </a:schemeClr>
                </a:solidFill>
                <a:latin typeface="Calibri" panose="020F0502020204030204" pitchFamily="34" charset="0"/>
                <a:cs typeface="Calibri" panose="020F0502020204030204" pitchFamily="34" charset="0"/>
              </a:rPr>
              <a:t>Why? Because you’re brilliant, and you deserve to be respected. </a:t>
            </a:r>
          </a:p>
        </p:txBody>
      </p:sp>
    </p:spTree>
    <p:extLst>
      <p:ext uri="{BB962C8B-B14F-4D97-AF65-F5344CB8AC3E}">
        <p14:creationId xmlns:p14="http://schemas.microsoft.com/office/powerpoint/2010/main" val="4841292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C72D9C-6ED7-4D6A-A0B5-4E1F7F8EA69E}"/>
              </a:ext>
            </a:extLst>
          </p:cNvPr>
          <p:cNvSpPr/>
          <p:nvPr/>
        </p:nvSpPr>
        <p:spPr>
          <a:xfrm>
            <a:off x="509773" y="1368048"/>
            <a:ext cx="8888437" cy="646331"/>
          </a:xfrm>
          <a:prstGeom prst="rect">
            <a:avLst/>
          </a:prstGeom>
        </p:spPr>
        <p:txBody>
          <a:bodyPr wrap="square">
            <a:spAutoFit/>
          </a:bodyPr>
          <a:lstStyle/>
          <a:p>
            <a:pPr lvl="0">
              <a:spcAft>
                <a:spcPts val="0"/>
              </a:spcAft>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Find people who make you feel good.</a:t>
            </a:r>
          </a:p>
        </p:txBody>
      </p:sp>
      <p:pic>
        <p:nvPicPr>
          <p:cNvPr id="4" name="Picture 3">
            <a:extLst>
              <a:ext uri="{FF2B5EF4-FFF2-40B4-BE49-F238E27FC236}">
                <a16:creationId xmlns:a16="http://schemas.microsoft.com/office/drawing/2014/main" id="{28A7B8EB-3C88-4637-B999-5FE3A026BE6C}"/>
              </a:ext>
            </a:extLst>
          </p:cNvPr>
          <p:cNvPicPr>
            <a:picLocks noChangeAspect="1"/>
          </p:cNvPicPr>
          <p:nvPr/>
        </p:nvPicPr>
        <p:blipFill>
          <a:blip r:embed="rId2"/>
          <a:stretch>
            <a:fillRect/>
          </a:stretch>
        </p:blipFill>
        <p:spPr>
          <a:xfrm>
            <a:off x="585187" y="2307838"/>
            <a:ext cx="5825197" cy="4172467"/>
          </a:xfrm>
          <a:prstGeom prst="rect">
            <a:avLst/>
          </a:prstGeom>
        </p:spPr>
      </p:pic>
      <p:sp>
        <p:nvSpPr>
          <p:cNvPr id="5" name="TextBox 4">
            <a:extLst>
              <a:ext uri="{FF2B5EF4-FFF2-40B4-BE49-F238E27FC236}">
                <a16:creationId xmlns:a16="http://schemas.microsoft.com/office/drawing/2014/main" id="{B25021FC-9971-43A6-AEFE-4336B044537C}"/>
              </a:ext>
            </a:extLst>
          </p:cNvPr>
          <p:cNvSpPr txBox="1"/>
          <p:nvPr/>
        </p:nvSpPr>
        <p:spPr>
          <a:xfrm>
            <a:off x="6800182" y="2307838"/>
            <a:ext cx="4643957" cy="2062103"/>
          </a:xfrm>
          <a:prstGeom prst="rect">
            <a:avLst/>
          </a:prstGeom>
          <a:noFill/>
        </p:spPr>
        <p:txBody>
          <a:bodyPr wrap="square" rtlCol="0">
            <a:spAutoFit/>
          </a:bodyPr>
          <a:lstStyle/>
          <a:p>
            <a:r>
              <a:rPr lang="en-GB" sz="3200" dirty="0">
                <a:solidFill>
                  <a:schemeClr val="tx1">
                    <a:lumMod val="75000"/>
                    <a:lumOff val="25000"/>
                  </a:schemeClr>
                </a:solidFill>
                <a:latin typeface="Calibri" panose="020F0502020204030204" pitchFamily="34" charset="0"/>
                <a:cs typeface="Calibri" panose="020F0502020204030204" pitchFamily="34" charset="0"/>
              </a:rPr>
              <a:t>Try to make other people feel good too. </a:t>
            </a:r>
          </a:p>
          <a:p>
            <a:endParaRPr lang="en-GB" sz="3200" dirty="0">
              <a:solidFill>
                <a:schemeClr val="tx1">
                  <a:lumMod val="75000"/>
                  <a:lumOff val="25000"/>
                </a:schemeClr>
              </a:solidFill>
              <a:latin typeface="Calibri" panose="020F0502020204030204" pitchFamily="34" charset="0"/>
              <a:cs typeface="Calibri" panose="020F0502020204030204" pitchFamily="34" charset="0"/>
            </a:endParaRPr>
          </a:p>
          <a:p>
            <a:r>
              <a:rPr lang="en-GB" sz="3200" dirty="0">
                <a:solidFill>
                  <a:schemeClr val="tx1">
                    <a:lumMod val="75000"/>
                    <a:lumOff val="25000"/>
                  </a:schemeClr>
                </a:solidFill>
                <a:latin typeface="Calibri" panose="020F0502020204030204" pitchFamily="34" charset="0"/>
                <a:cs typeface="Calibri" panose="020F0502020204030204" pitchFamily="34" charset="0"/>
              </a:rPr>
              <a:t>Smile and be kind.</a:t>
            </a:r>
          </a:p>
        </p:txBody>
      </p:sp>
    </p:spTree>
    <p:extLst>
      <p:ext uri="{BB962C8B-B14F-4D97-AF65-F5344CB8AC3E}">
        <p14:creationId xmlns:p14="http://schemas.microsoft.com/office/powerpoint/2010/main" val="3056154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09342" y="1415997"/>
            <a:ext cx="10155219" cy="1200329"/>
          </a:xfrm>
          <a:prstGeom prst="rect">
            <a:avLst/>
          </a:prstGeom>
          <a:noFill/>
        </p:spPr>
        <p:txBody>
          <a:bodyPr wrap="square" rtlCol="0">
            <a:spAutoFit/>
          </a:bodyPr>
          <a:lstStyle/>
          <a:p>
            <a:r>
              <a:rPr lang="en-US" sz="3600" b="1">
                <a:solidFill>
                  <a:schemeClr val="tx1">
                    <a:lumMod val="65000"/>
                    <a:lumOff val="35000"/>
                  </a:schemeClr>
                </a:solidFill>
                <a:latin typeface="Calibri" panose="020F0502020204030204" pitchFamily="34" charset="0"/>
                <a:cs typeface="Calibri" panose="020F0502020204030204" pitchFamily="34" charset="0"/>
              </a:rPr>
              <a:t>Here is Gemma’s take on friendships and fallouts:</a:t>
            </a:r>
          </a:p>
          <a:p>
            <a:endParaRPr lang="en-US" sz="3600" b="1" dirty="0">
              <a:solidFill>
                <a:schemeClr val="tx1">
                  <a:lumMod val="65000"/>
                  <a:lumOff val="35000"/>
                </a:schemeClr>
              </a:solidFill>
              <a:latin typeface="Calibri" panose="020F0502020204030204" pitchFamily="34" charset="0"/>
              <a:cs typeface="Calibri" panose="020F0502020204030204" pitchFamily="34" charset="0"/>
            </a:endParaRPr>
          </a:p>
        </p:txBody>
      </p:sp>
      <p:pic>
        <p:nvPicPr>
          <p:cNvPr id="5" name="Picture 4" descr="A person taking a selfie&#10;&#10;Description automatically generated">
            <a:hlinkClick r:id="rId2"/>
            <a:extLst>
              <a:ext uri="{FF2B5EF4-FFF2-40B4-BE49-F238E27FC236}">
                <a16:creationId xmlns:a16="http://schemas.microsoft.com/office/drawing/2014/main" id="{32E7E7FD-261B-0E45-B53C-26A073FD0304}"/>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37678" y="2172572"/>
            <a:ext cx="8025058" cy="4509950"/>
          </a:xfrm>
          <a:prstGeom prst="rect">
            <a:avLst/>
          </a:prstGeom>
        </p:spPr>
      </p:pic>
      <p:pic>
        <p:nvPicPr>
          <p:cNvPr id="4" name="Picture 3" descr="A close up of a logo&#10;&#10;Description automatically generated">
            <a:hlinkClick r:id="rId2"/>
            <a:extLst>
              <a:ext uri="{FF2B5EF4-FFF2-40B4-BE49-F238E27FC236}">
                <a16:creationId xmlns:a16="http://schemas.microsoft.com/office/drawing/2014/main" id="{79EC0DA7-0E4D-FF4F-839F-901A4EE913D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488157" y="3100397"/>
            <a:ext cx="2324100" cy="2654300"/>
          </a:xfrm>
          <a:prstGeom prst="rect">
            <a:avLst/>
          </a:prstGeom>
        </p:spPr>
      </p:pic>
    </p:spTree>
    <p:extLst>
      <p:ext uri="{BB962C8B-B14F-4D97-AF65-F5344CB8AC3E}">
        <p14:creationId xmlns:p14="http://schemas.microsoft.com/office/powerpoint/2010/main" val="18682291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CC46451-52D0-413D-9279-F515692F8292}"/>
              </a:ext>
            </a:extLst>
          </p:cNvPr>
          <p:cNvSpPr txBox="1"/>
          <p:nvPr/>
        </p:nvSpPr>
        <p:spPr>
          <a:xfrm>
            <a:off x="2944978" y="4066590"/>
            <a:ext cx="6576094" cy="2296013"/>
          </a:xfrm>
          <a:prstGeom prst="rect">
            <a:avLst/>
          </a:prstGeom>
          <a:noFill/>
          <a:ln w="53975" cap="sq" cmpd="dbl">
            <a:solidFill>
              <a:schemeClr val="bg1">
                <a:lumMod val="50000"/>
              </a:schemeClr>
            </a:solidFill>
            <a:prstDash val="solid"/>
            <a:miter lim="800000"/>
          </a:ln>
        </p:spPr>
        <p:txBody>
          <a:bodyPr wrap="square" rtlCol="0">
            <a:spAutoFit/>
          </a:bodyPr>
          <a:lstStyle/>
          <a:p>
            <a:pPr>
              <a:lnSpc>
                <a:spcPct val="120000"/>
              </a:lnSpc>
            </a:pPr>
            <a:endParaRPr lang="en-GB" sz="1000" dirty="0">
              <a:latin typeface="Calibri" panose="020F0502020204030204" pitchFamily="34" charset="0"/>
              <a:cs typeface="Calibri" panose="020F0502020204030204" pitchFamily="34" charset="0"/>
            </a:endParaRPr>
          </a:p>
          <a:p>
            <a:pPr>
              <a:lnSpc>
                <a:spcPct val="120000"/>
              </a:lnSpc>
            </a:pPr>
            <a:r>
              <a:rPr lang="en-GB" sz="1000">
                <a:latin typeface="Calibri" panose="020F0502020204030204" pitchFamily="34" charset="0"/>
                <a:cs typeface="Calibri" panose="020F0502020204030204" pitchFamily="34" charset="0"/>
              </a:rPr>
              <a:t>This </a:t>
            </a:r>
            <a:r>
              <a:rPr lang="en-GB" sz="1000" dirty="0">
                <a:latin typeface="Calibri" panose="020F0502020204030204" pitchFamily="34" charset="0"/>
                <a:cs typeface="Calibri" panose="020F0502020204030204" pitchFamily="34" charset="0"/>
              </a:rPr>
              <a:t>resource may be shared with any primary school Year 6 student in its current form, and parts thereof, to enhance your transition work with students.  All opinions and contributions are those of the authors. The contents of this resource are not connected with, or endorsed by, any other company, organisation or institution. </a:t>
            </a:r>
          </a:p>
          <a:p>
            <a:pPr>
              <a:lnSpc>
                <a:spcPct val="120000"/>
              </a:lnSpc>
            </a:pPr>
            <a:r>
              <a:rPr lang="en-GB" sz="1000" dirty="0">
                <a:latin typeface="Calibri" panose="020F0502020204030204" pitchFamily="34" charset="0"/>
                <a:cs typeface="Calibri" panose="020F0502020204030204" pitchFamily="34" charset="0"/>
              </a:rPr>
              <a:t> </a:t>
            </a:r>
          </a:p>
          <a:p>
            <a:pPr>
              <a:lnSpc>
                <a:spcPct val="120000"/>
              </a:lnSpc>
            </a:pPr>
            <a:r>
              <a:rPr lang="en-GB" sz="1000" dirty="0">
                <a:latin typeface="Calibri" panose="020F0502020204030204" pitchFamily="34" charset="0"/>
                <a:cs typeface="Calibri" panose="020F0502020204030204" pitchFamily="34" charset="0"/>
              </a:rPr>
              <a:t>If there are any inadvertent omissions or errors in the acknowledgements or usage, this is unintended and we will remedy these on written notification.</a:t>
            </a:r>
          </a:p>
          <a:p>
            <a:pPr>
              <a:lnSpc>
                <a:spcPct val="120000"/>
              </a:lnSpc>
            </a:pPr>
            <a:r>
              <a:rPr lang="en-GB" sz="1000" dirty="0">
                <a:latin typeface="Calibri" panose="020F0502020204030204" pitchFamily="34" charset="0"/>
                <a:cs typeface="Calibri" panose="020F0502020204030204" pitchFamily="34" charset="0"/>
              </a:rPr>
              <a:t> </a:t>
            </a:r>
          </a:p>
          <a:p>
            <a:pPr>
              <a:lnSpc>
                <a:spcPct val="120000"/>
              </a:lnSpc>
            </a:pPr>
            <a:r>
              <a:rPr lang="en-GB" sz="1000" dirty="0">
                <a:latin typeface="Calibri" panose="020F0502020204030204" pitchFamily="34" charset="0"/>
                <a:cs typeface="Calibri" panose="020F0502020204030204" pitchFamily="34" charset="0"/>
              </a:rPr>
              <a:t>Hachette UK own 'You Are Awesome' by Matthew Syed and 'Go Big' by Matthew Burton, which may be purchased by individuals and schools, should they wish to do so to enhance these resources for students.  'You Are Awesome' illustrations copyright © Toby Triumph.  'Go Big' illustrations copyright © Chris Madden. </a:t>
            </a:r>
          </a:p>
          <a:p>
            <a:pPr>
              <a:lnSpc>
                <a:spcPct val="120000"/>
              </a:lnSpc>
            </a:pPr>
            <a:r>
              <a:rPr lang="en-GB" sz="1000" dirty="0">
                <a:latin typeface="Calibri" panose="020F0502020204030204" pitchFamily="34" charset="0"/>
                <a:cs typeface="Calibri" panose="020F0502020204030204" pitchFamily="34" charset="0"/>
              </a:rPr>
              <a:t> </a:t>
            </a:r>
          </a:p>
        </p:txBody>
      </p:sp>
      <p:sp>
        <p:nvSpPr>
          <p:cNvPr id="7" name="Rectangle 6">
            <a:extLst>
              <a:ext uri="{FF2B5EF4-FFF2-40B4-BE49-F238E27FC236}">
                <a16:creationId xmlns:a16="http://schemas.microsoft.com/office/drawing/2014/main" id="{30FE5CB0-F316-4CD4-A04A-847FC8E72C8C}"/>
              </a:ext>
            </a:extLst>
          </p:cNvPr>
          <p:cNvSpPr/>
          <p:nvPr/>
        </p:nvSpPr>
        <p:spPr>
          <a:xfrm>
            <a:off x="4757333" y="3660476"/>
            <a:ext cx="2677335" cy="261610"/>
          </a:xfrm>
          <a:prstGeom prst="rect">
            <a:avLst/>
          </a:prstGeom>
        </p:spPr>
        <p:txBody>
          <a:bodyPr wrap="none">
            <a:spAutoFit/>
          </a:bodyPr>
          <a:lstStyle/>
          <a:p>
            <a:pPr lvl="0" algn="ctr">
              <a:defRPr/>
            </a:pPr>
            <a:r>
              <a:rPr lang="en-GB" sz="1100" b="1" dirty="0">
                <a:latin typeface="Calibri" panose="020F0502020204030204" pitchFamily="34" charset="0"/>
                <a:cs typeface="Calibri" panose="020F0502020204030204" pitchFamily="34" charset="0"/>
              </a:rPr>
              <a:t>© 2020 The </a:t>
            </a:r>
            <a:r>
              <a:rPr lang="en-GB" sz="1100" b="1" dirty="0" err="1">
                <a:latin typeface="Calibri" panose="020F0502020204030204" pitchFamily="34" charset="0"/>
                <a:cs typeface="Calibri" panose="020F0502020204030204" pitchFamily="34" charset="0"/>
              </a:rPr>
              <a:t>PiXL</a:t>
            </a:r>
            <a:r>
              <a:rPr lang="en-GB" sz="1100" b="1" dirty="0">
                <a:latin typeface="Calibri" panose="020F0502020204030204" pitchFamily="34" charset="0"/>
                <a:cs typeface="Calibri" panose="020F0502020204030204" pitchFamily="34" charset="0"/>
              </a:rPr>
              <a:t> Club Ltd and Hachette UK</a:t>
            </a:r>
            <a:endParaRPr kumimoji="0" lang="en-US" sz="1100" b="1"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036499489"/>
      </p:ext>
    </p:extLst>
  </p:cSld>
  <p:clrMapOvr>
    <a:masterClrMapping/>
  </p:clrMapOvr>
</p:sld>
</file>

<file path=ppt/theme/theme1.xml><?xml version="1.0" encoding="utf-8"?>
<a:theme xmlns:a="http://schemas.openxmlformats.org/drawingml/2006/main" name="AccentBoxVTI">
  <a:themeElements>
    <a:clrScheme name="AnalogousFromLightSeedLeftStep">
      <a:dk1>
        <a:srgbClr val="000000"/>
      </a:dk1>
      <a:lt1>
        <a:srgbClr val="FFFFFF"/>
      </a:lt1>
      <a:dk2>
        <a:srgbClr val="242E41"/>
      </a:dk2>
      <a:lt2>
        <a:srgbClr val="E3E2E8"/>
      </a:lt2>
      <a:accent1>
        <a:srgbClr val="9DA57D"/>
      </a:accent1>
      <a:accent2>
        <a:srgbClr val="ADA176"/>
      </a:accent2>
      <a:accent3>
        <a:srgbClr val="BC9782"/>
      </a:accent3>
      <a:accent4>
        <a:srgbClr val="BA7F82"/>
      </a:accent4>
      <a:accent5>
        <a:srgbClr val="C491A9"/>
      </a:accent5>
      <a:accent6>
        <a:srgbClr val="BA7FB3"/>
      </a:accent6>
      <a:hlink>
        <a:srgbClr val="7A6DB0"/>
      </a:hlink>
      <a:folHlink>
        <a:srgbClr val="7F7F7F"/>
      </a:folHlink>
    </a:clrScheme>
    <a:fontScheme name="Avenir">
      <a:majorFont>
        <a:latin typeface="Avenir Next LT Pro"/>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ccentBoxVTI" id="{9F778A78-DC9A-453A-A82D-A75CAD503E15}" vid="{EA961113-7CC4-4569-8A6A-7BC2C1E2F40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130</TotalTime>
  <Words>729</Words>
  <Application>Microsoft Office PowerPoint</Application>
  <PresentationFormat>Widescreen</PresentationFormat>
  <Paragraphs>69</Paragraphs>
  <Slides>18</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Avenir Next LT Pro</vt:lpstr>
      <vt:lpstr>Calibri</vt:lpstr>
      <vt:lpstr>Times New Roman</vt:lpstr>
      <vt:lpstr>AccentBoxVTI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Caroline Sidell</dc:creator>
  <cp:lastModifiedBy>Catherine Cosgrove</cp:lastModifiedBy>
  <cp:revision>30</cp:revision>
  <dcterms:created xsi:type="dcterms:W3CDTF">2020-05-08T20:01:58Z</dcterms:created>
  <dcterms:modified xsi:type="dcterms:W3CDTF">2020-06-10T08:50:04Z</dcterms:modified>
</cp:coreProperties>
</file>