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54" r:id="rId2"/>
  </p:sldMasterIdLst>
  <p:notesMasterIdLst>
    <p:notesMasterId r:id="rId15"/>
  </p:notesMasterIdLst>
  <p:handoutMasterIdLst>
    <p:handoutMasterId r:id="rId16"/>
  </p:handoutMasterIdLst>
  <p:sldIdLst>
    <p:sldId id="290" r:id="rId3"/>
    <p:sldId id="265" r:id="rId4"/>
    <p:sldId id="269" r:id="rId5"/>
    <p:sldId id="297" r:id="rId6"/>
    <p:sldId id="266" r:id="rId7"/>
    <p:sldId id="291" r:id="rId8"/>
    <p:sldId id="298" r:id="rId9"/>
    <p:sldId id="288" r:id="rId10"/>
    <p:sldId id="289" r:id="rId11"/>
    <p:sldId id="278" r:id="rId12"/>
    <p:sldId id="287" r:id="rId13"/>
    <p:sldId id="286" r:id="rId14"/>
  </p:sldIdLst>
  <p:sldSz cx="9144000" cy="6858000" type="screen4x3"/>
  <p:notesSz cx="6669088"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6" d="100"/>
          <a:sy n="116" d="100"/>
        </p:scale>
        <p:origin x="146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6411"/>
          </a:xfrm>
          <a:prstGeom prst="rect">
            <a:avLst/>
          </a:prstGeom>
        </p:spPr>
        <p:txBody>
          <a:bodyPr vert="horz" lIns="91440" tIns="45720" rIns="91440" bIns="45720" rtlCol="0"/>
          <a:lstStyle>
            <a:lvl1pPr algn="r">
              <a:defRPr sz="1200"/>
            </a:lvl1pPr>
          </a:lstStyle>
          <a:p>
            <a:fld id="{8D33E313-C9A2-4906-ADF6-C1E0F21E32AE}" type="datetimeFigureOut">
              <a:rPr lang="en-GB" smtClean="0"/>
              <a:pPr/>
              <a:t>24/01/2022</a:t>
            </a:fld>
            <a:endParaRPr lang="en-GB"/>
          </a:p>
        </p:txBody>
      </p:sp>
      <p:sp>
        <p:nvSpPr>
          <p:cNvPr id="4" name="Footer Placeholder 3"/>
          <p:cNvSpPr>
            <a:spLocks noGrp="1"/>
          </p:cNvSpPr>
          <p:nvPr>
            <p:ph type="ftr" sz="quarter" idx="2"/>
          </p:nvPr>
        </p:nvSpPr>
        <p:spPr>
          <a:xfrm>
            <a:off x="0" y="9430092"/>
            <a:ext cx="2889938" cy="4964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30092"/>
            <a:ext cx="2889938" cy="496411"/>
          </a:xfrm>
          <a:prstGeom prst="rect">
            <a:avLst/>
          </a:prstGeom>
        </p:spPr>
        <p:txBody>
          <a:bodyPr vert="horz" lIns="91440" tIns="45720" rIns="91440" bIns="45720" rtlCol="0" anchor="b"/>
          <a:lstStyle>
            <a:lvl1pPr algn="r">
              <a:defRPr sz="1200"/>
            </a:lvl1pPr>
          </a:lstStyle>
          <a:p>
            <a:fld id="{7DA0F915-6646-44D9-ACC6-E264447AC841}" type="slidenum">
              <a:rPr lang="en-GB" smtClean="0"/>
              <a:pPr/>
              <a:t>‹#›</a:t>
            </a:fld>
            <a:endParaRPr lang="en-GB"/>
          </a:p>
        </p:txBody>
      </p:sp>
    </p:spTree>
    <p:extLst>
      <p:ext uri="{BB962C8B-B14F-4D97-AF65-F5344CB8AC3E}">
        <p14:creationId xmlns:p14="http://schemas.microsoft.com/office/powerpoint/2010/main" val="11223075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6411"/>
          </a:xfrm>
          <a:prstGeom prst="rect">
            <a:avLst/>
          </a:prstGeom>
        </p:spPr>
        <p:txBody>
          <a:bodyPr vert="horz" lIns="91440" tIns="45720" rIns="91440" bIns="45720" rtlCol="0"/>
          <a:lstStyle>
            <a:lvl1pPr algn="r">
              <a:defRPr sz="1200"/>
            </a:lvl1pPr>
          </a:lstStyle>
          <a:p>
            <a:fld id="{D3897FD9-42BB-4539-8A48-C86CBCA3F4A6}" type="datetimeFigureOut">
              <a:rPr lang="en-GB" smtClean="0"/>
              <a:pPr/>
              <a:t>24/01/2022</a:t>
            </a:fld>
            <a:endParaRPr lang="en-GB"/>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15908"/>
            <a:ext cx="533527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2"/>
            <a:ext cx="2889938"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30092"/>
            <a:ext cx="2889938" cy="496411"/>
          </a:xfrm>
          <a:prstGeom prst="rect">
            <a:avLst/>
          </a:prstGeom>
        </p:spPr>
        <p:txBody>
          <a:bodyPr vert="horz" lIns="91440" tIns="45720" rIns="91440" bIns="45720" rtlCol="0" anchor="b"/>
          <a:lstStyle>
            <a:lvl1pPr algn="r">
              <a:defRPr sz="1200"/>
            </a:lvl1pPr>
          </a:lstStyle>
          <a:p>
            <a:fld id="{599CD139-82FF-4176-9C7B-8616C18A4855}" type="slidenum">
              <a:rPr lang="en-GB" smtClean="0"/>
              <a:pPr/>
              <a:t>‹#›</a:t>
            </a:fld>
            <a:endParaRPr lang="en-GB"/>
          </a:p>
        </p:txBody>
      </p:sp>
    </p:spTree>
    <p:extLst>
      <p:ext uri="{BB962C8B-B14F-4D97-AF65-F5344CB8AC3E}">
        <p14:creationId xmlns:p14="http://schemas.microsoft.com/office/powerpoint/2010/main" val="547875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EA6A7CA-B822-4908-B62B-108BF6B8028C}" type="slidenum">
              <a:rPr lang="en-GB" smtClean="0"/>
              <a:pPr/>
              <a:t>5</a:t>
            </a:fld>
            <a:endParaRPr lang="en-GB"/>
          </a:p>
        </p:txBody>
      </p:sp>
    </p:spTree>
    <p:extLst>
      <p:ext uri="{BB962C8B-B14F-4D97-AF65-F5344CB8AC3E}">
        <p14:creationId xmlns:p14="http://schemas.microsoft.com/office/powerpoint/2010/main" val="909861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99CD139-82FF-4176-9C7B-8616C18A4855}" type="slidenum">
              <a:rPr lang="en-GB" smtClean="0"/>
              <a:pPr/>
              <a:t>9</a:t>
            </a:fld>
            <a:endParaRPr lang="en-GB"/>
          </a:p>
        </p:txBody>
      </p:sp>
    </p:spTree>
    <p:extLst>
      <p:ext uri="{BB962C8B-B14F-4D97-AF65-F5344CB8AC3E}">
        <p14:creationId xmlns:p14="http://schemas.microsoft.com/office/powerpoint/2010/main" val="3142363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24/01/2022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3746064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24/01/2022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40307358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55AD85-7F4E-42A0-B7EC-E60464EA7238}" type="datetimeFigureOut">
              <a:rPr lang="en-GB" smtClean="0"/>
              <a:pPr/>
              <a:t>24/01/2022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400305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D55AD85-7F4E-42A0-B7EC-E60464EA7238}" type="datetimeFigureOut">
              <a:rPr lang="en-GB" smtClean="0"/>
              <a:pPr/>
              <a:t>24/01/2022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966826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D55AD85-7F4E-42A0-B7EC-E60464EA7238}" type="datetimeFigureOut">
              <a:rPr lang="en-GB" smtClean="0"/>
              <a:pPr/>
              <a:t>24/01/2022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34900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D55AD85-7F4E-42A0-B7EC-E60464EA7238}" type="datetimeFigureOut">
              <a:rPr lang="en-GB" smtClean="0"/>
              <a:pPr/>
              <a:t>24/01/2022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826263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55AD85-7F4E-42A0-B7EC-E60464EA7238}" type="datetimeFigureOut">
              <a:rPr lang="en-GB" smtClean="0"/>
              <a:pPr/>
              <a:t>24/01/2022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080555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55AD85-7F4E-42A0-B7EC-E60464EA7238}" type="datetimeFigureOut">
              <a:rPr lang="en-GB" smtClean="0"/>
              <a:pPr/>
              <a:t>24/01/2022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2133218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55AD85-7F4E-42A0-B7EC-E60464EA7238}" type="datetimeFigureOut">
              <a:rPr lang="en-GB" smtClean="0"/>
              <a:pPr/>
              <a:t>24/01/2022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1931942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24/01/2022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353412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55AD85-7F4E-42A0-B7EC-E60464EA7238}" type="datetimeFigureOut">
              <a:rPr lang="en-GB" smtClean="0"/>
              <a:pPr/>
              <a:t>24/01/2022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E332B3-6EE9-4CCD-B679-584AD1235A14}" type="slidenum">
              <a:rPr lang="en-GB" smtClean="0"/>
              <a:pPr/>
              <a:t>‹#›</a:t>
            </a:fld>
            <a:endParaRPr lang="en-GB"/>
          </a:p>
        </p:txBody>
      </p:sp>
    </p:spTree>
    <p:extLst>
      <p:ext uri="{BB962C8B-B14F-4D97-AF65-F5344CB8AC3E}">
        <p14:creationId xmlns:p14="http://schemas.microsoft.com/office/powerpoint/2010/main" val="3157898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99971C4-7C8D-4F79-AA99-6552644AC6E7}" type="slidenum">
              <a:rPr lang="en-GB" altLang="en-US"/>
              <a:pPr>
                <a:defRPr/>
              </a:pPr>
              <a:t>‹#›</a:t>
            </a:fld>
            <a:endParaRPr lang="en-GB" altLang="en-US"/>
          </a:p>
        </p:txBody>
      </p:sp>
    </p:spTree>
    <p:extLst>
      <p:ext uri="{BB962C8B-B14F-4D97-AF65-F5344CB8AC3E}">
        <p14:creationId xmlns:p14="http://schemas.microsoft.com/office/powerpoint/2010/main" val="21066825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C578931-B406-471E-925C-CF288CB8B669}" type="slidenum">
              <a:rPr lang="en-GB" altLang="en-US"/>
              <a:pPr>
                <a:defRPr/>
              </a:pPr>
              <a:t>‹#›</a:t>
            </a:fld>
            <a:endParaRPr lang="en-GB" altLang="en-US"/>
          </a:p>
        </p:txBody>
      </p:sp>
    </p:spTree>
    <p:extLst>
      <p:ext uri="{BB962C8B-B14F-4D97-AF65-F5344CB8AC3E}">
        <p14:creationId xmlns:p14="http://schemas.microsoft.com/office/powerpoint/2010/main" val="5601222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D6E0D8B-55CD-43B7-8419-E7C26596EBE1}" type="slidenum">
              <a:rPr lang="en-GB" altLang="en-US"/>
              <a:pPr>
                <a:defRPr/>
              </a:pPr>
              <a:t>‹#›</a:t>
            </a:fld>
            <a:endParaRPr lang="en-GB" altLang="en-US"/>
          </a:p>
        </p:txBody>
      </p:sp>
    </p:spTree>
    <p:extLst>
      <p:ext uri="{BB962C8B-B14F-4D97-AF65-F5344CB8AC3E}">
        <p14:creationId xmlns:p14="http://schemas.microsoft.com/office/powerpoint/2010/main" val="35053930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471FD3F3-37B6-459D-B30F-DD09FE2DF207}" type="slidenum">
              <a:rPr lang="en-GB" altLang="en-US"/>
              <a:pPr>
                <a:defRPr/>
              </a:pPr>
              <a:t>‹#›</a:t>
            </a:fld>
            <a:endParaRPr lang="en-GB" altLang="en-US"/>
          </a:p>
        </p:txBody>
      </p:sp>
    </p:spTree>
    <p:extLst>
      <p:ext uri="{BB962C8B-B14F-4D97-AF65-F5344CB8AC3E}">
        <p14:creationId xmlns:p14="http://schemas.microsoft.com/office/powerpoint/2010/main" val="11678375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6AF8CD0E-A15A-4700-9064-15AA688AE1CD}" type="slidenum">
              <a:rPr lang="en-GB" altLang="en-US"/>
              <a:pPr>
                <a:defRPr/>
              </a:pPr>
              <a:t>‹#›</a:t>
            </a:fld>
            <a:endParaRPr lang="en-GB" altLang="en-US"/>
          </a:p>
        </p:txBody>
      </p:sp>
    </p:spTree>
    <p:extLst>
      <p:ext uri="{BB962C8B-B14F-4D97-AF65-F5344CB8AC3E}">
        <p14:creationId xmlns:p14="http://schemas.microsoft.com/office/powerpoint/2010/main" val="39175976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3FE4DC73-146E-4879-BBB3-B0655B68A2B2}" type="slidenum">
              <a:rPr lang="en-GB" altLang="en-US"/>
              <a:pPr>
                <a:defRPr/>
              </a:pPr>
              <a:t>‹#›</a:t>
            </a:fld>
            <a:endParaRPr lang="en-GB" altLang="en-US"/>
          </a:p>
        </p:txBody>
      </p:sp>
    </p:spTree>
    <p:extLst>
      <p:ext uri="{BB962C8B-B14F-4D97-AF65-F5344CB8AC3E}">
        <p14:creationId xmlns:p14="http://schemas.microsoft.com/office/powerpoint/2010/main" val="19545634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4F45F423-E1E1-42CE-A899-E4A13E4CE98C}" type="slidenum">
              <a:rPr lang="en-GB" altLang="en-US"/>
              <a:pPr>
                <a:defRPr/>
              </a:pPr>
              <a:t>‹#›</a:t>
            </a:fld>
            <a:endParaRPr lang="en-GB" altLang="en-US"/>
          </a:p>
        </p:txBody>
      </p:sp>
    </p:spTree>
    <p:extLst>
      <p:ext uri="{BB962C8B-B14F-4D97-AF65-F5344CB8AC3E}">
        <p14:creationId xmlns:p14="http://schemas.microsoft.com/office/powerpoint/2010/main" val="19238686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BA7EDF4-9D79-4E59-8D5A-0998250F9623}" type="slidenum">
              <a:rPr lang="en-GB" altLang="en-US"/>
              <a:pPr>
                <a:defRPr/>
              </a:pPr>
              <a:t>‹#›</a:t>
            </a:fld>
            <a:endParaRPr lang="en-GB" altLang="en-US"/>
          </a:p>
        </p:txBody>
      </p:sp>
    </p:spTree>
    <p:extLst>
      <p:ext uri="{BB962C8B-B14F-4D97-AF65-F5344CB8AC3E}">
        <p14:creationId xmlns:p14="http://schemas.microsoft.com/office/powerpoint/2010/main" val="40261544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1727333-753E-4263-A40D-E789C5C3A4CC}" type="slidenum">
              <a:rPr lang="en-GB" altLang="en-US"/>
              <a:pPr>
                <a:defRPr/>
              </a:pPr>
              <a:t>‹#›</a:t>
            </a:fld>
            <a:endParaRPr lang="en-GB" altLang="en-US"/>
          </a:p>
        </p:txBody>
      </p:sp>
    </p:spTree>
    <p:extLst>
      <p:ext uri="{BB962C8B-B14F-4D97-AF65-F5344CB8AC3E}">
        <p14:creationId xmlns:p14="http://schemas.microsoft.com/office/powerpoint/2010/main" val="1645598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6AB93DC-2EA2-4E27-9A1B-530919EBA05D}" type="slidenum">
              <a:rPr lang="en-GB" altLang="en-US"/>
              <a:pPr>
                <a:defRPr/>
              </a:pPr>
              <a:t>‹#›</a:t>
            </a:fld>
            <a:endParaRPr lang="en-GB" altLang="en-US"/>
          </a:p>
        </p:txBody>
      </p:sp>
    </p:spTree>
    <p:extLst>
      <p:ext uri="{BB962C8B-B14F-4D97-AF65-F5344CB8AC3E}">
        <p14:creationId xmlns:p14="http://schemas.microsoft.com/office/powerpoint/2010/main" val="2046639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9A6149C-77ED-44AF-B7FC-C9961AC9DFDD}" type="slidenum">
              <a:rPr lang="en-GB" altLang="en-US"/>
              <a:pPr>
                <a:defRPr/>
              </a:pPr>
              <a:t>‹#›</a:t>
            </a:fld>
            <a:endParaRPr lang="en-GB" altLang="en-US"/>
          </a:p>
        </p:txBody>
      </p:sp>
    </p:spTree>
    <p:extLst>
      <p:ext uri="{BB962C8B-B14F-4D97-AF65-F5344CB8AC3E}">
        <p14:creationId xmlns:p14="http://schemas.microsoft.com/office/powerpoint/2010/main" val="272485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55AD85-7F4E-42A0-B7EC-E60464EA7238}" type="datetimeFigureOut">
              <a:rPr lang="en-GB" smtClean="0"/>
              <a:pPr/>
              <a:t>24/01/2022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E332B3-6EE9-4CCD-B679-584AD1235A14}" type="slidenum">
              <a:rPr lang="en-GB" smtClean="0"/>
              <a:pPr/>
              <a:t>‹#›</a:t>
            </a:fld>
            <a:endParaRPr lang="en-GB"/>
          </a:p>
        </p:txBody>
      </p:sp>
    </p:spTree>
    <p:extLst>
      <p:ext uri="{BB962C8B-B14F-4D97-AF65-F5344CB8AC3E}">
        <p14:creationId xmlns:p14="http://schemas.microsoft.com/office/powerpoint/2010/main" val="41419431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a:defRPr/>
            </a:pPr>
            <a:fld id="{82541A8E-BD6A-40BB-A8D8-A2B70D68892A}" type="slidenum">
              <a:rPr lang="en-GB" altLang="en-US"/>
              <a:pPr>
                <a:defRPr/>
              </a:pPr>
              <a:t>‹#›</a:t>
            </a:fld>
            <a:endParaRPr lang="en-GB" altLang="en-US"/>
          </a:p>
        </p:txBody>
      </p:sp>
    </p:spTree>
    <p:extLst>
      <p:ext uri="{BB962C8B-B14F-4D97-AF65-F5344CB8AC3E}">
        <p14:creationId xmlns:p14="http://schemas.microsoft.com/office/powerpoint/2010/main" val="744561667"/>
      </p:ext>
    </p:extLst>
  </p:cSld>
  <p:clrMap bg1="dk1" tx1="lt1" bg2="dk2" tx2="lt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5" Type="http://schemas.openxmlformats.org/officeDocument/2006/relationships/hyperlink" Target="https://www.youtube.com/watch?v=MTXjrQAl-9w" TargetMode="Externa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rCtPhSZS3CE" TargetMode="External"/><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MTXjrQAl-9w" TargetMode="External"/><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22263" y="377825"/>
            <a:ext cx="8229600" cy="1143000"/>
          </a:xfrm>
        </p:spPr>
        <p:txBody>
          <a:bodyPr/>
          <a:lstStyle/>
          <a:p>
            <a:r>
              <a:rPr lang="en-GB" altLang="en-US" sz="8000" smtClean="0">
                <a:latin typeface="Arial" panose="020B0604020202020204" pitchFamily="34" charset="0"/>
                <a:cs typeface="Arial" panose="020B0604020202020204" pitchFamily="34" charset="0"/>
              </a:rPr>
              <a:t>Responsibility</a:t>
            </a:r>
          </a:p>
        </p:txBody>
      </p:sp>
      <p:sp>
        <p:nvSpPr>
          <p:cNvPr id="6147" name="TextBox 4"/>
          <p:cNvSpPr txBox="1">
            <a:spLocks noChangeArrowheads="1"/>
          </p:cNvSpPr>
          <p:nvPr/>
        </p:nvSpPr>
        <p:spPr bwMode="auto">
          <a:xfrm>
            <a:off x="2790031" y="5285085"/>
            <a:ext cx="6194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sng" strike="noStrike" kern="1200" cap="none" spc="0" normalizeH="0" baseline="0" noProof="0" dirty="0" smtClean="0">
                <a:ln>
                  <a:noFill/>
                </a:ln>
                <a:solidFill>
                  <a:prstClr val="white"/>
                </a:solidFill>
                <a:effectLst/>
                <a:uLnTx/>
                <a:uFillTx/>
                <a:latin typeface="Arial" panose="020B0604020202020204" pitchFamily="34" charset="0"/>
                <a:ea typeface="+mn-ea"/>
                <a:cs typeface="+mn-cs"/>
              </a:rPr>
              <a:t>UNCRC:1 – </a:t>
            </a:r>
            <a:r>
              <a:rPr kumimoji="0" lang="en-GB" altLang="en-US" sz="1800" b="0" i="0" u="none" strike="noStrike" kern="1200" cap="none" spc="0" normalizeH="0" baseline="0" noProof="0" dirty="0" smtClean="0">
                <a:ln>
                  <a:noFill/>
                </a:ln>
                <a:solidFill>
                  <a:prstClr val="white"/>
                </a:solidFill>
                <a:effectLst/>
                <a:uLnTx/>
                <a:uFillTx/>
                <a:latin typeface="Arial" panose="020B0604020202020204" pitchFamily="34" charset="0"/>
                <a:ea typeface="+mn-ea"/>
                <a:cs typeface="+mn-cs"/>
              </a:rPr>
              <a:t>Everyone under the age of 18 has all the rights in the convention. We have the responsibility to respect the rights of others</a:t>
            </a:r>
          </a:p>
        </p:txBody>
      </p:sp>
      <p:sp>
        <p:nvSpPr>
          <p:cNvPr id="6148" name="Rectangle 2"/>
          <p:cNvSpPr>
            <a:spLocks noChangeArrowheads="1"/>
          </p:cNvSpPr>
          <p:nvPr/>
        </p:nvSpPr>
        <p:spPr bwMode="auto">
          <a:xfrm>
            <a:off x="322263" y="5241399"/>
            <a:ext cx="17827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2400" b="0"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Genesis 1:26</a:t>
            </a:r>
          </a:p>
        </p:txBody>
      </p:sp>
      <p:pic>
        <p:nvPicPr>
          <p:cNvPr id="6149"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57788" y="3295650"/>
            <a:ext cx="1198562" cy="159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8" descr="https://upload.wikimedia.org/wikipedia/commons/0/0e/Yellowst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2238" y="2060575"/>
            <a:ext cx="2111375" cy="191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9588" y="1854200"/>
            <a:ext cx="4560887"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248148" y="6284101"/>
            <a:ext cx="5644654" cy="646331"/>
          </a:xfrm>
          <a:prstGeom prst="rect">
            <a:avLst/>
          </a:prstGeom>
          <a:noFill/>
        </p:spPr>
        <p:txBody>
          <a:bodyPr wrap="square" rtlCol="0">
            <a:spAutoFit/>
          </a:bodyPr>
          <a:lstStyle/>
          <a:p>
            <a:r>
              <a:rPr lang="en-GB" dirty="0">
                <a:hlinkClick r:id="rId5"/>
              </a:rPr>
              <a:t>https://</a:t>
            </a:r>
            <a:r>
              <a:rPr lang="en-GB" dirty="0" smtClean="0">
                <a:hlinkClick r:id="rId5"/>
              </a:rPr>
              <a:t>www.youtube.com/watch?v=MTXjrQAl-9w</a:t>
            </a:r>
            <a:endParaRPr lang="en-GB" dirty="0" smtClean="0"/>
          </a:p>
          <a:p>
            <a:endParaRPr lang="en-GB" dirty="0"/>
          </a:p>
        </p:txBody>
      </p:sp>
    </p:spTree>
    <p:extLst>
      <p:ext uri="{BB962C8B-B14F-4D97-AF65-F5344CB8AC3E}">
        <p14:creationId xmlns:p14="http://schemas.microsoft.com/office/powerpoint/2010/main" val="37453443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34" y="188640"/>
            <a:ext cx="7786742" cy="1754326"/>
          </a:xfrm>
          <a:prstGeom prst="rect">
            <a:avLst/>
          </a:prstGeom>
          <a:noFill/>
        </p:spPr>
        <p:txBody>
          <a:bodyPr wrap="square" rtlCol="0">
            <a:spAutoFit/>
          </a:bodyPr>
          <a:lstStyle/>
          <a:p>
            <a:r>
              <a:rPr lang="en-GB" dirty="0" smtClean="0">
                <a:latin typeface="Arial" pitchFamily="34" charset="0"/>
                <a:cs typeface="Arial" pitchFamily="34" charset="0"/>
              </a:rPr>
              <a:t>Then God said, “ I shall make human beings in my image, in my own likeness. Let them rule the animal Kingdom and be responsible for the whole earth.”</a:t>
            </a:r>
          </a:p>
          <a:p>
            <a:r>
              <a:rPr lang="en-GB" dirty="0" smtClean="0">
                <a:latin typeface="Arial" pitchFamily="34" charset="0"/>
                <a:cs typeface="Arial" pitchFamily="34" charset="0"/>
              </a:rPr>
              <a:t>So God created human beings. He made them in his own image, creating both male and male.</a:t>
            </a:r>
          </a:p>
          <a:p>
            <a:r>
              <a:rPr lang="en-GB" dirty="0" smtClean="0">
                <a:latin typeface="Arial" pitchFamily="34" charset="0"/>
                <a:cs typeface="Arial" pitchFamily="34" charset="0"/>
              </a:rPr>
              <a:t>(Exodus)</a:t>
            </a:r>
            <a:endParaRPr lang="en-GB" dirty="0">
              <a:latin typeface="Arial" pitchFamily="34" charset="0"/>
              <a:cs typeface="Arial" pitchFamily="34" charset="0"/>
            </a:endParaRPr>
          </a:p>
        </p:txBody>
      </p:sp>
      <p:sp>
        <p:nvSpPr>
          <p:cNvPr id="4099" name="Rectangle 3"/>
          <p:cNvSpPr>
            <a:spLocks noChangeArrowheads="1"/>
          </p:cNvSpPr>
          <p:nvPr/>
        </p:nvSpPr>
        <p:spPr bwMode="auto">
          <a:xfrm>
            <a:off x="500034" y="2204864"/>
            <a:ext cx="4936062" cy="20928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666750" algn="l"/>
              </a:tabLst>
            </a:pP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Article 1: </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Everyone under </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1" charset="0"/>
              </a:rPr>
              <a:t>1</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8 years of age has all the rights in this Convention.</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666750" algn="l"/>
              </a:tabLst>
            </a:pP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	</a:t>
            </a:r>
            <a:endParaRPr kumimoji="0" lang="en-GB"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666750" algn="l"/>
              </a:tabLst>
            </a:pPr>
            <a:r>
              <a:rPr kumimoji="0" lang="en-GB"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Article 2: </a:t>
            </a:r>
            <a:r>
              <a:rPr kumimoji="0" lang="en-GB" b="0" i="0" u="none" strike="noStrike" cap="none" normalizeH="0" baseline="0" dirty="0" smtClean="0">
                <a:ln>
                  <a:noFill/>
                </a:ln>
                <a:solidFill>
                  <a:schemeClr val="tx1"/>
                </a:solidFill>
                <a:effectLst/>
                <a:latin typeface="Arial" pitchFamily="34" charset="0"/>
                <a:ea typeface="Times New Roman" pitchFamily="18" charset="0"/>
                <a:cs typeface="ComicBookCommando" charset="0"/>
              </a:rPr>
              <a:t>The Convention applies to everyone, whatever their race, religion, abilities; whatever they think or say, whatever type of family they come from.</a:t>
            </a:r>
            <a:endParaRPr kumimoji="0" lang="en-GB"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9" name="TextBox 18"/>
          <p:cNvSpPr txBox="1"/>
          <p:nvPr/>
        </p:nvSpPr>
        <p:spPr>
          <a:xfrm>
            <a:off x="468034" y="4559643"/>
            <a:ext cx="4275529" cy="646331"/>
          </a:xfrm>
          <a:prstGeom prst="rect">
            <a:avLst/>
          </a:prstGeom>
          <a:noFill/>
        </p:spPr>
        <p:txBody>
          <a:bodyPr wrap="none" rtlCol="0">
            <a:spAutoFit/>
          </a:bodyPr>
          <a:lstStyle/>
          <a:p>
            <a:r>
              <a:rPr lang="en-GB" dirty="0" smtClean="0"/>
              <a:t>“</a:t>
            </a:r>
            <a:r>
              <a:rPr lang="en-GB" dirty="0" smtClean="0">
                <a:latin typeface="Arial" pitchFamily="34" charset="0"/>
                <a:cs typeface="Arial" pitchFamily="34" charset="0"/>
              </a:rPr>
              <a:t>All men are created equal"</a:t>
            </a:r>
          </a:p>
          <a:p>
            <a:r>
              <a:rPr lang="en-GB" dirty="0" smtClean="0">
                <a:latin typeface="Arial" pitchFamily="34" charset="0"/>
                <a:cs typeface="Arial" pitchFamily="34" charset="0"/>
              </a:rPr>
              <a:t>(American declaration of independence)</a:t>
            </a:r>
            <a:endParaRPr lang="en-GB" dirty="0">
              <a:latin typeface="Arial" pitchFamily="34" charset="0"/>
              <a:cs typeface="Arial"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5248" y="2780928"/>
            <a:ext cx="3786187" cy="390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68034" y="5720770"/>
            <a:ext cx="5117720" cy="646331"/>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“One Family – achieving more together” (St Mary’s Junior School)</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2985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260648"/>
            <a:ext cx="3716556"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4154066"/>
            <a:ext cx="3861299" cy="2560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861048"/>
            <a:ext cx="3611893" cy="2708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021" y="171027"/>
            <a:ext cx="3812410" cy="2555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98465" y="1772816"/>
            <a:ext cx="4648200" cy="238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82862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43000" y="0"/>
            <a:ext cx="6957392" cy="6957392"/>
          </a:xfrm>
          <a:prstGeom prst="rect">
            <a:avLst/>
          </a:prstGeom>
          <a:effectLst>
            <a:outerShdw blurRad="50800" dist="50800" dir="5400000" algn="ctr" rotWithShape="0">
              <a:srgbClr val="000000">
                <a:alpha val="87000"/>
              </a:srgbClr>
            </a:outerShdw>
          </a:effectLst>
        </p:spPr>
      </p:pic>
      <p:sp>
        <p:nvSpPr>
          <p:cNvPr id="2" name="TextBox 1"/>
          <p:cNvSpPr txBox="1"/>
          <p:nvPr/>
        </p:nvSpPr>
        <p:spPr>
          <a:xfrm>
            <a:off x="2267744" y="404664"/>
            <a:ext cx="4511428" cy="1631216"/>
          </a:xfrm>
          <a:prstGeom prst="rect">
            <a:avLst/>
          </a:prstGeom>
          <a:noFill/>
        </p:spPr>
        <p:txBody>
          <a:bodyPr wrap="none" rtlCol="0">
            <a:spAutoFit/>
          </a:bodyPr>
          <a:lstStyle/>
          <a:p>
            <a:r>
              <a:rPr lang="en-GB" sz="4000" b="1" dirty="0" smtClean="0"/>
              <a:t>This year’s theme is:</a:t>
            </a:r>
          </a:p>
          <a:p>
            <a:pPr algn="ctr"/>
            <a:r>
              <a:rPr lang="en-GB" sz="6000" b="1" dirty="0" smtClean="0"/>
              <a:t>One Day</a:t>
            </a:r>
            <a:endParaRPr lang="en-GB" sz="6000" b="1" dirty="0"/>
          </a:p>
        </p:txBody>
      </p:sp>
      <p:sp>
        <p:nvSpPr>
          <p:cNvPr id="3" name="TextBox 2"/>
          <p:cNvSpPr txBox="1"/>
          <p:nvPr/>
        </p:nvSpPr>
        <p:spPr>
          <a:xfrm>
            <a:off x="1115616" y="2492896"/>
            <a:ext cx="6984776" cy="3046988"/>
          </a:xfrm>
          <a:prstGeom prst="rect">
            <a:avLst/>
          </a:prstGeom>
          <a:noFill/>
        </p:spPr>
        <p:txBody>
          <a:bodyPr wrap="square" rtlCol="0">
            <a:spAutoFit/>
          </a:bodyPr>
          <a:lstStyle/>
          <a:p>
            <a:pPr marL="285750" indent="-285750">
              <a:buFont typeface="Arial" panose="020B0604020202020204" pitchFamily="34" charset="0"/>
              <a:buChar char="•"/>
            </a:pPr>
            <a:r>
              <a:rPr lang="en-GB" sz="3200" b="1" dirty="0" smtClean="0"/>
              <a:t>One Day – everything changed</a:t>
            </a:r>
          </a:p>
          <a:p>
            <a:pPr marL="285750" indent="-285750">
              <a:buFont typeface="Arial" panose="020B0604020202020204" pitchFamily="34" charset="0"/>
              <a:buChar char="•"/>
            </a:pPr>
            <a:r>
              <a:rPr lang="en-GB" sz="3200" b="1" dirty="0" smtClean="0"/>
              <a:t>One Day – in history</a:t>
            </a:r>
          </a:p>
          <a:p>
            <a:pPr marL="285750" indent="-285750">
              <a:buFont typeface="Arial" panose="020B0604020202020204" pitchFamily="34" charset="0"/>
              <a:buChar char="•"/>
            </a:pPr>
            <a:r>
              <a:rPr lang="en-GB" sz="3200" b="1" dirty="0" smtClean="0"/>
              <a:t>One Day – at a time</a:t>
            </a:r>
          </a:p>
          <a:p>
            <a:pPr marL="285750" indent="-285750">
              <a:buFont typeface="Arial" panose="020B0604020202020204" pitchFamily="34" charset="0"/>
              <a:buChar char="•"/>
            </a:pPr>
            <a:r>
              <a:rPr lang="en-GB" sz="3200" b="1" dirty="0" smtClean="0"/>
              <a:t>One Day – when people unite across the world to remember</a:t>
            </a:r>
          </a:p>
          <a:p>
            <a:pPr marL="285750" indent="-285750">
              <a:buFont typeface="Arial" panose="020B0604020202020204" pitchFamily="34" charset="0"/>
              <a:buChar char="•"/>
            </a:pPr>
            <a:r>
              <a:rPr lang="en-GB" sz="3200" b="1" dirty="0" smtClean="0"/>
              <a:t>One Day – at a time</a:t>
            </a:r>
            <a:endParaRPr lang="en-GB" sz="3200" b="1" dirty="0"/>
          </a:p>
        </p:txBody>
      </p:sp>
    </p:spTree>
    <p:extLst>
      <p:ext uri="{BB962C8B-B14F-4D97-AF65-F5344CB8AC3E}">
        <p14:creationId xmlns:p14="http://schemas.microsoft.com/office/powerpoint/2010/main" val="4984904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5-Point Star 1"/>
          <p:cNvSpPr/>
          <p:nvPr/>
        </p:nvSpPr>
        <p:spPr>
          <a:xfrm>
            <a:off x="2428860" y="714356"/>
            <a:ext cx="3014092" cy="241287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5-Point Star 2"/>
          <p:cNvSpPr/>
          <p:nvPr/>
        </p:nvSpPr>
        <p:spPr>
          <a:xfrm>
            <a:off x="1214414" y="3643314"/>
            <a:ext cx="3014092" cy="2412876"/>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410" name="Picture 2" descr="http://t2.gstatic.com/images?q=tbn:ANd9GcQraSK6ak-9-U26sGvD7tZQ_7Mc51BmZenlcO3C9he7Pv_uq1934A"/>
          <p:cNvPicPr>
            <a:picLocks noChangeAspect="1" noChangeArrowheads="1"/>
          </p:cNvPicPr>
          <p:nvPr/>
        </p:nvPicPr>
        <p:blipFill>
          <a:blip r:embed="rId3"/>
          <a:srcRect/>
          <a:stretch>
            <a:fillRect/>
          </a:stretch>
        </p:blipFill>
        <p:spPr bwMode="auto">
          <a:xfrm>
            <a:off x="5572132" y="785794"/>
            <a:ext cx="3286148" cy="4849290"/>
          </a:xfrm>
          <a:prstGeom prst="rect">
            <a:avLst/>
          </a:prstGeom>
          <a:noFill/>
        </p:spPr>
      </p:pic>
      <p:sp>
        <p:nvSpPr>
          <p:cNvPr id="7" name="Isosceles Triangle 6"/>
          <p:cNvSpPr/>
          <p:nvPr/>
        </p:nvSpPr>
        <p:spPr>
          <a:xfrm>
            <a:off x="214282" y="500042"/>
            <a:ext cx="2214578" cy="214314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05543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39752" y="260648"/>
            <a:ext cx="3246017" cy="584775"/>
          </a:xfrm>
          <a:prstGeom prst="rect">
            <a:avLst/>
          </a:prstGeom>
          <a:noFill/>
        </p:spPr>
        <p:txBody>
          <a:bodyPr wrap="none" rtlCol="0">
            <a:spAutoFit/>
          </a:bodyPr>
          <a:lstStyle/>
          <a:p>
            <a:r>
              <a:rPr lang="en-GB" sz="3200" dirty="0" err="1" smtClean="0"/>
              <a:t>Iby</a:t>
            </a:r>
            <a:r>
              <a:rPr lang="en-GB" sz="3200" dirty="0" smtClean="0"/>
              <a:t> </a:t>
            </a:r>
            <a:r>
              <a:rPr lang="en-GB" sz="3200" dirty="0" err="1" smtClean="0"/>
              <a:t>Knill</a:t>
            </a:r>
            <a:r>
              <a:rPr lang="en-GB" sz="3200" dirty="0" smtClean="0"/>
              <a:t> a Survivor</a:t>
            </a:r>
            <a:endParaRPr lang="en-GB" sz="3200" dirty="0"/>
          </a:p>
        </p:txBody>
      </p:sp>
      <p:pic>
        <p:nvPicPr>
          <p:cNvPr id="5" name="Picture 4"/>
          <p:cNvPicPr>
            <a:picLocks noChangeAspect="1"/>
          </p:cNvPicPr>
          <p:nvPr/>
        </p:nvPicPr>
        <p:blipFill>
          <a:blip r:embed="rId2"/>
          <a:stretch>
            <a:fillRect/>
          </a:stretch>
        </p:blipFill>
        <p:spPr>
          <a:xfrm>
            <a:off x="755576" y="1340768"/>
            <a:ext cx="4415960" cy="2664296"/>
          </a:xfrm>
          <a:prstGeom prst="rect">
            <a:avLst/>
          </a:prstGeom>
        </p:spPr>
      </p:pic>
      <p:pic>
        <p:nvPicPr>
          <p:cNvPr id="6" name="Picture 5"/>
          <p:cNvPicPr>
            <a:picLocks noChangeAspect="1"/>
          </p:cNvPicPr>
          <p:nvPr/>
        </p:nvPicPr>
        <p:blipFill>
          <a:blip r:embed="rId3"/>
          <a:stretch>
            <a:fillRect/>
          </a:stretch>
        </p:blipFill>
        <p:spPr>
          <a:xfrm>
            <a:off x="5585769" y="2060848"/>
            <a:ext cx="3104505" cy="4176464"/>
          </a:xfrm>
          <a:prstGeom prst="rect">
            <a:avLst/>
          </a:prstGeom>
        </p:spPr>
      </p:pic>
      <p:sp>
        <p:nvSpPr>
          <p:cNvPr id="7" name="TextBox 6"/>
          <p:cNvSpPr txBox="1"/>
          <p:nvPr/>
        </p:nvSpPr>
        <p:spPr>
          <a:xfrm>
            <a:off x="1102986" y="3964414"/>
            <a:ext cx="4068550" cy="369332"/>
          </a:xfrm>
          <a:prstGeom prst="rect">
            <a:avLst/>
          </a:prstGeom>
          <a:noFill/>
        </p:spPr>
        <p:txBody>
          <a:bodyPr wrap="none" rtlCol="0">
            <a:spAutoFit/>
          </a:bodyPr>
          <a:lstStyle/>
          <a:p>
            <a:r>
              <a:rPr lang="en-GB" dirty="0" err="1" smtClean="0"/>
              <a:t>Iby</a:t>
            </a:r>
            <a:r>
              <a:rPr lang="en-GB" dirty="0" smtClean="0"/>
              <a:t> with her parents and younger brother</a:t>
            </a:r>
            <a:endParaRPr lang="en-GB" dirty="0"/>
          </a:p>
        </p:txBody>
      </p:sp>
      <p:sp>
        <p:nvSpPr>
          <p:cNvPr id="8" name="TextBox 7"/>
          <p:cNvSpPr txBox="1"/>
          <p:nvPr/>
        </p:nvSpPr>
        <p:spPr>
          <a:xfrm>
            <a:off x="5913885" y="1691516"/>
            <a:ext cx="2448272" cy="369332"/>
          </a:xfrm>
          <a:prstGeom prst="rect">
            <a:avLst/>
          </a:prstGeom>
          <a:noFill/>
        </p:spPr>
        <p:txBody>
          <a:bodyPr wrap="square" rtlCol="0">
            <a:spAutoFit/>
          </a:bodyPr>
          <a:lstStyle/>
          <a:p>
            <a:r>
              <a:rPr lang="en-GB" dirty="0" err="1" smtClean="0"/>
              <a:t>Iby</a:t>
            </a:r>
            <a:r>
              <a:rPr lang="en-GB" dirty="0" smtClean="0"/>
              <a:t> after the liberation</a:t>
            </a:r>
            <a:endParaRPr lang="en-GB" dirty="0"/>
          </a:p>
        </p:txBody>
      </p:sp>
      <p:sp>
        <p:nvSpPr>
          <p:cNvPr id="9" name="TextBox 8"/>
          <p:cNvSpPr txBox="1"/>
          <p:nvPr/>
        </p:nvSpPr>
        <p:spPr>
          <a:xfrm>
            <a:off x="1102986" y="6281420"/>
            <a:ext cx="4389856" cy="369332"/>
          </a:xfrm>
          <a:prstGeom prst="rect">
            <a:avLst/>
          </a:prstGeom>
          <a:noFill/>
        </p:spPr>
        <p:txBody>
          <a:bodyPr wrap="none" rtlCol="0">
            <a:spAutoFit/>
          </a:bodyPr>
          <a:lstStyle/>
          <a:p>
            <a:r>
              <a:rPr lang="en-GB" dirty="0" smtClean="0"/>
              <a:t>Read the rest of </a:t>
            </a:r>
            <a:r>
              <a:rPr lang="en-GB" dirty="0" err="1" smtClean="0"/>
              <a:t>Iby’s</a:t>
            </a:r>
            <a:r>
              <a:rPr lang="en-GB" dirty="0" smtClean="0"/>
              <a:t> story with your teacher</a:t>
            </a:r>
            <a:endParaRPr lang="en-GB" dirty="0"/>
          </a:p>
        </p:txBody>
      </p:sp>
    </p:spTree>
    <p:extLst>
      <p:ext uri="{BB962C8B-B14F-4D97-AF65-F5344CB8AC3E}">
        <p14:creationId xmlns:p14="http://schemas.microsoft.com/office/powerpoint/2010/main" val="29353094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99792" y="116632"/>
            <a:ext cx="3803926" cy="830997"/>
          </a:xfrm>
          <a:prstGeom prst="rect">
            <a:avLst/>
          </a:prstGeom>
          <a:noFill/>
        </p:spPr>
        <p:txBody>
          <a:bodyPr wrap="none" rtlCol="0">
            <a:spAutoFit/>
          </a:bodyPr>
          <a:lstStyle/>
          <a:p>
            <a:r>
              <a:rPr lang="en-GB" sz="4800" dirty="0" smtClean="0"/>
              <a:t>Be the Change</a:t>
            </a:r>
            <a:endParaRPr lang="en-GB" sz="4800" dirty="0"/>
          </a:p>
        </p:txBody>
      </p:sp>
      <p:pic>
        <p:nvPicPr>
          <p:cNvPr id="4" name="Picture 3"/>
          <p:cNvPicPr>
            <a:picLocks noChangeAspect="1"/>
          </p:cNvPicPr>
          <p:nvPr/>
        </p:nvPicPr>
        <p:blipFill>
          <a:blip r:embed="rId2"/>
          <a:stretch>
            <a:fillRect/>
          </a:stretch>
        </p:blipFill>
        <p:spPr>
          <a:xfrm>
            <a:off x="827584" y="1328288"/>
            <a:ext cx="2664296" cy="1998222"/>
          </a:xfrm>
          <a:prstGeom prst="rect">
            <a:avLst/>
          </a:prstGeom>
        </p:spPr>
      </p:pic>
      <p:pic>
        <p:nvPicPr>
          <p:cNvPr id="5" name="Picture 4"/>
          <p:cNvPicPr>
            <a:picLocks noChangeAspect="1"/>
          </p:cNvPicPr>
          <p:nvPr/>
        </p:nvPicPr>
        <p:blipFill>
          <a:blip r:embed="rId3"/>
          <a:stretch>
            <a:fillRect/>
          </a:stretch>
        </p:blipFill>
        <p:spPr>
          <a:xfrm>
            <a:off x="4626164" y="4088649"/>
            <a:ext cx="4215344" cy="2634590"/>
          </a:xfrm>
          <a:prstGeom prst="rect">
            <a:avLst/>
          </a:prstGeom>
        </p:spPr>
      </p:pic>
      <p:pic>
        <p:nvPicPr>
          <p:cNvPr id="7" name="Picture 6"/>
          <p:cNvPicPr>
            <a:picLocks noChangeAspect="1"/>
          </p:cNvPicPr>
          <p:nvPr/>
        </p:nvPicPr>
        <p:blipFill>
          <a:blip r:embed="rId4"/>
          <a:stretch>
            <a:fillRect/>
          </a:stretch>
        </p:blipFill>
        <p:spPr>
          <a:xfrm>
            <a:off x="899592" y="4221088"/>
            <a:ext cx="2453258" cy="2453258"/>
          </a:xfrm>
          <a:prstGeom prst="rect">
            <a:avLst/>
          </a:prstGeom>
        </p:spPr>
      </p:pic>
      <p:sp>
        <p:nvSpPr>
          <p:cNvPr id="8" name="TextBox 7"/>
          <p:cNvSpPr txBox="1"/>
          <p:nvPr/>
        </p:nvSpPr>
        <p:spPr>
          <a:xfrm>
            <a:off x="1151620" y="947629"/>
            <a:ext cx="2016224" cy="369332"/>
          </a:xfrm>
          <a:prstGeom prst="rect">
            <a:avLst/>
          </a:prstGeom>
          <a:noFill/>
        </p:spPr>
        <p:txBody>
          <a:bodyPr wrap="square" rtlCol="0">
            <a:spAutoFit/>
          </a:bodyPr>
          <a:lstStyle/>
          <a:p>
            <a:pPr algn="ctr"/>
            <a:r>
              <a:rPr lang="en-GB" dirty="0" smtClean="0"/>
              <a:t>Mahatma Gandhi</a:t>
            </a:r>
            <a:endParaRPr lang="en-GB" dirty="0"/>
          </a:p>
        </p:txBody>
      </p:sp>
      <p:sp>
        <p:nvSpPr>
          <p:cNvPr id="9" name="TextBox 8"/>
          <p:cNvSpPr txBox="1"/>
          <p:nvPr/>
        </p:nvSpPr>
        <p:spPr>
          <a:xfrm>
            <a:off x="1403648" y="3719317"/>
            <a:ext cx="1176348" cy="369332"/>
          </a:xfrm>
          <a:prstGeom prst="rect">
            <a:avLst/>
          </a:prstGeom>
          <a:noFill/>
        </p:spPr>
        <p:txBody>
          <a:bodyPr wrap="none" rtlCol="0">
            <a:spAutoFit/>
          </a:bodyPr>
          <a:lstStyle/>
          <a:p>
            <a:r>
              <a:rPr lang="en-GB" dirty="0" smtClean="0"/>
              <a:t>Rosa Parks</a:t>
            </a:r>
            <a:endParaRPr lang="en-GB" dirty="0"/>
          </a:p>
        </p:txBody>
      </p:sp>
      <p:sp>
        <p:nvSpPr>
          <p:cNvPr id="10" name="TextBox 9"/>
          <p:cNvSpPr txBox="1"/>
          <p:nvPr/>
        </p:nvSpPr>
        <p:spPr>
          <a:xfrm>
            <a:off x="5652120" y="3679775"/>
            <a:ext cx="1947969" cy="369332"/>
          </a:xfrm>
          <a:prstGeom prst="rect">
            <a:avLst/>
          </a:prstGeom>
          <a:noFill/>
        </p:spPr>
        <p:txBody>
          <a:bodyPr wrap="none" rtlCol="0">
            <a:spAutoFit/>
          </a:bodyPr>
          <a:lstStyle/>
          <a:p>
            <a:r>
              <a:rPr lang="en-GB" dirty="0" smtClean="0"/>
              <a:t>Martin Luther King</a:t>
            </a:r>
            <a:endParaRPr lang="en-GB" dirty="0"/>
          </a:p>
        </p:txBody>
      </p:sp>
      <p:pic>
        <p:nvPicPr>
          <p:cNvPr id="11" name="Picture 10"/>
          <p:cNvPicPr>
            <a:picLocks noChangeAspect="1"/>
          </p:cNvPicPr>
          <p:nvPr/>
        </p:nvPicPr>
        <p:blipFill>
          <a:blip r:embed="rId5"/>
          <a:stretch>
            <a:fillRect/>
          </a:stretch>
        </p:blipFill>
        <p:spPr>
          <a:xfrm>
            <a:off x="5046119" y="1256141"/>
            <a:ext cx="2915197" cy="2186398"/>
          </a:xfrm>
          <a:prstGeom prst="rect">
            <a:avLst/>
          </a:prstGeom>
        </p:spPr>
      </p:pic>
      <p:sp>
        <p:nvSpPr>
          <p:cNvPr id="12" name="TextBox 11"/>
          <p:cNvSpPr txBox="1"/>
          <p:nvPr/>
        </p:nvSpPr>
        <p:spPr>
          <a:xfrm>
            <a:off x="5652120" y="880066"/>
            <a:ext cx="1655133" cy="369332"/>
          </a:xfrm>
          <a:prstGeom prst="rect">
            <a:avLst/>
          </a:prstGeom>
          <a:noFill/>
        </p:spPr>
        <p:txBody>
          <a:bodyPr wrap="none" rtlCol="0">
            <a:spAutoFit/>
          </a:bodyPr>
          <a:lstStyle/>
          <a:p>
            <a:r>
              <a:rPr lang="en-GB" dirty="0" smtClean="0"/>
              <a:t>Harriet Tubman</a:t>
            </a:r>
            <a:endParaRPr lang="en-GB" dirty="0"/>
          </a:p>
        </p:txBody>
      </p:sp>
    </p:spTree>
    <p:extLst>
      <p:ext uri="{BB962C8B-B14F-4D97-AF65-F5344CB8AC3E}">
        <p14:creationId xmlns:p14="http://schemas.microsoft.com/office/powerpoint/2010/main" val="4146437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Charles Dickens</a:t>
            </a:r>
            <a:endParaRPr lang="en-GB" dirty="0"/>
          </a:p>
        </p:txBody>
      </p:sp>
      <p:pic>
        <p:nvPicPr>
          <p:cNvPr id="1026" name="Picture 2" descr="https://upload.wikimedia.org/wikipedia/commons/a/aa/Dickens_Gurney_hea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553" y="1444460"/>
            <a:ext cx="3048893" cy="4457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78569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336204"/>
            <a:ext cx="8229600" cy="1143000"/>
          </a:xfrm>
        </p:spPr>
        <p:txBody>
          <a:bodyPr>
            <a:normAutofit fontScale="90000"/>
          </a:bodyPr>
          <a:lstStyle/>
          <a:p>
            <a:pPr algn="l" fontAlgn="base"/>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
            </a:r>
            <a:br>
              <a:rPr lang="en-GB" sz="2700" b="1" dirty="0" smtClean="0"/>
            </a:br>
            <a:r>
              <a:rPr lang="en-GB" sz="2700" b="1" dirty="0" smtClean="0"/>
              <a:t>'Dickensian' poverty</a:t>
            </a:r>
            <a:br>
              <a:rPr lang="en-GB" sz="2700" b="1" dirty="0" smtClean="0"/>
            </a:br>
            <a:r>
              <a:rPr lang="en-GB" sz="2700" dirty="0" smtClean="0"/>
              <a:t>One of the things Dickens cared about most was those at the bottom. He was one of the first to offer a look at the underclass and the poverty stricken in Victorian London through his books such as Oliver Twist.</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400" dirty="0"/>
              <a:t>After he became famous, Dickens helped </a:t>
            </a:r>
            <a:r>
              <a:rPr lang="en-GB" sz="2400" dirty="0" smtClean="0"/>
              <a:t>make popular the </a:t>
            </a:r>
            <a:r>
              <a:rPr lang="en-GB" sz="2400" dirty="0"/>
              <a:t>term "red tape" to describe the </a:t>
            </a:r>
            <a:r>
              <a:rPr lang="en-GB" sz="2400" dirty="0" smtClean="0"/>
              <a:t>way those in positions </a:t>
            </a:r>
            <a:r>
              <a:rPr lang="en-GB" sz="2400" dirty="0"/>
              <a:t>of power </a:t>
            </a:r>
            <a:r>
              <a:rPr lang="en-GB" sz="2400" dirty="0" smtClean="0"/>
              <a:t>particularly </a:t>
            </a:r>
            <a:r>
              <a:rPr lang="en-GB" sz="2400" dirty="0"/>
              <a:t>hurt the weak and poor</a:t>
            </a:r>
            <a:r>
              <a:rPr lang="en-GB" sz="2400" dirty="0" smtClean="0"/>
              <a:t>.</a:t>
            </a:r>
            <a:br>
              <a:rPr lang="en-GB" sz="2400" dirty="0" smtClean="0"/>
            </a:br>
            <a:r>
              <a:rPr lang="en-GB" sz="2400" dirty="0"/>
              <a:t/>
            </a:r>
            <a:br>
              <a:rPr lang="en-GB" sz="2400" dirty="0"/>
            </a:br>
            <a:r>
              <a:rPr lang="en-GB" sz="2400" dirty="0"/>
              <a:t>"Dickensian" has now become the easiest word to describe an unacceptable level of poverty.</a:t>
            </a: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sz="2700" dirty="0" smtClean="0"/>
              <a:t/>
            </a:r>
            <a:br>
              <a:rPr lang="en-GB" sz="2700" dirty="0" smtClean="0"/>
            </a:br>
            <a:r>
              <a:rPr lang="en-GB" dirty="0" smtClean="0"/>
              <a:t/>
            </a:r>
            <a:br>
              <a:rPr lang="en-GB" dirty="0" smtClean="0"/>
            </a:br>
            <a:endParaRPr lang="en-GB" dirty="0"/>
          </a:p>
        </p:txBody>
      </p:sp>
      <p:pic>
        <p:nvPicPr>
          <p:cNvPr id="3" name="Picture 2"/>
          <p:cNvPicPr>
            <a:picLocks noChangeAspect="1"/>
          </p:cNvPicPr>
          <p:nvPr/>
        </p:nvPicPr>
        <p:blipFill>
          <a:blip r:embed="rId3"/>
          <a:stretch>
            <a:fillRect/>
          </a:stretch>
        </p:blipFill>
        <p:spPr>
          <a:xfrm>
            <a:off x="2918520" y="2060848"/>
            <a:ext cx="3525688" cy="1983200"/>
          </a:xfrm>
          <a:prstGeom prst="rect">
            <a:avLst/>
          </a:prstGeom>
        </p:spPr>
      </p:pic>
    </p:spTree>
    <p:extLst>
      <p:ext uri="{BB962C8B-B14F-4D97-AF65-F5344CB8AC3E}">
        <p14:creationId xmlns:p14="http://schemas.microsoft.com/office/powerpoint/2010/main" val="27322232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04664"/>
            <a:ext cx="8208912" cy="2492990"/>
          </a:xfrm>
          <a:prstGeom prst="rect">
            <a:avLst/>
          </a:prstGeom>
          <a:noFill/>
        </p:spPr>
        <p:txBody>
          <a:bodyPr wrap="square" rtlCol="0">
            <a:spAutoFit/>
          </a:bodyPr>
          <a:lstStyle/>
          <a:p>
            <a:pPr algn="ctr"/>
            <a:r>
              <a:rPr lang="en-GB" sz="2000" dirty="0" smtClean="0"/>
              <a:t>In John’s Gospel Jesus said to his disciples:</a:t>
            </a:r>
          </a:p>
          <a:p>
            <a:pPr algn="ctr"/>
            <a:endParaRPr lang="en-GB" sz="2000" dirty="0" smtClean="0"/>
          </a:p>
          <a:p>
            <a:pPr algn="ctr"/>
            <a:r>
              <a:rPr lang="en-GB" sz="2000" dirty="0" smtClean="0"/>
              <a:t>12 </a:t>
            </a:r>
            <a:r>
              <a:rPr lang="en-GB" sz="2000" dirty="0"/>
              <a:t>This is my commandment, That </a:t>
            </a:r>
            <a:r>
              <a:rPr lang="en-GB" sz="2000" dirty="0" smtClean="0"/>
              <a:t>you </a:t>
            </a:r>
            <a:r>
              <a:rPr lang="en-GB" sz="2000" dirty="0"/>
              <a:t>love one another, as I have loved you.</a:t>
            </a:r>
          </a:p>
          <a:p>
            <a:pPr algn="ctr"/>
            <a:endParaRPr lang="en-GB" sz="2000" dirty="0"/>
          </a:p>
          <a:p>
            <a:pPr algn="ctr"/>
            <a:r>
              <a:rPr lang="en-GB" sz="2000" dirty="0"/>
              <a:t>13 Greater love hath no man than this, that a man lay down his life for his friends</a:t>
            </a:r>
            <a:r>
              <a:rPr lang="en-GB" sz="2000" dirty="0" smtClean="0"/>
              <a:t>.</a:t>
            </a:r>
          </a:p>
          <a:p>
            <a:endParaRPr lang="en-GB" dirty="0"/>
          </a:p>
          <a:p>
            <a:endParaRPr lang="en-GB" dirty="0" smtClean="0"/>
          </a:p>
        </p:txBody>
      </p:sp>
      <p:pic>
        <p:nvPicPr>
          <p:cNvPr id="3" name="Picture 2"/>
          <p:cNvPicPr>
            <a:picLocks noChangeAspect="1"/>
          </p:cNvPicPr>
          <p:nvPr/>
        </p:nvPicPr>
        <p:blipFill rotWithShape="1">
          <a:blip r:embed="rId2"/>
          <a:srcRect l="26775" t="23625" r="1963" b="-793"/>
          <a:stretch/>
        </p:blipFill>
        <p:spPr>
          <a:xfrm>
            <a:off x="4499992" y="3429000"/>
            <a:ext cx="4526336" cy="3267650"/>
          </a:xfrm>
          <a:prstGeom prst="rect">
            <a:avLst/>
          </a:prstGeom>
        </p:spPr>
      </p:pic>
      <p:sp>
        <p:nvSpPr>
          <p:cNvPr id="4" name="TextBox 3"/>
          <p:cNvSpPr txBox="1"/>
          <p:nvPr/>
        </p:nvSpPr>
        <p:spPr>
          <a:xfrm>
            <a:off x="539552" y="3634648"/>
            <a:ext cx="3960440" cy="2246769"/>
          </a:xfrm>
          <a:prstGeom prst="rect">
            <a:avLst/>
          </a:prstGeom>
          <a:noFill/>
        </p:spPr>
        <p:txBody>
          <a:bodyPr wrap="square" rtlCol="0">
            <a:spAutoFit/>
          </a:bodyPr>
          <a:lstStyle/>
          <a:p>
            <a:r>
              <a:rPr lang="en-GB" sz="2000" dirty="0"/>
              <a:t>What small sacrifices can we make for those we know, those we may meet in the future and those we will never meet?</a:t>
            </a:r>
          </a:p>
          <a:p>
            <a:endParaRPr lang="en-GB" sz="2000" dirty="0"/>
          </a:p>
          <a:p>
            <a:r>
              <a:rPr lang="en-GB" sz="2000" dirty="0"/>
              <a:t>How can you be a courageous advocate?</a:t>
            </a:r>
          </a:p>
        </p:txBody>
      </p:sp>
    </p:spTree>
    <p:extLst>
      <p:ext uri="{BB962C8B-B14F-4D97-AF65-F5344CB8AC3E}">
        <p14:creationId xmlns:p14="http://schemas.microsoft.com/office/powerpoint/2010/main" val="32729417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980728"/>
            <a:ext cx="4572000" cy="369332"/>
          </a:xfrm>
          <a:prstGeom prst="rect">
            <a:avLst/>
          </a:prstGeom>
        </p:spPr>
        <p:txBody>
          <a:bodyPr>
            <a:spAutoFit/>
          </a:bodyPr>
          <a:lstStyle/>
          <a:p>
            <a:endParaRPr lang="en-GB" dirty="0">
              <a:solidFill>
                <a:srgbClr val="000000"/>
              </a:solidFill>
              <a:effectLst/>
              <a:latin typeface="Calibri" panose="020F0502020204030204" pitchFamily="34" charset="0"/>
            </a:endParaRPr>
          </a:p>
        </p:txBody>
      </p:sp>
      <p:pic>
        <p:nvPicPr>
          <p:cNvPr id="3" name="Picture 2"/>
          <p:cNvPicPr>
            <a:picLocks noChangeAspect="1"/>
          </p:cNvPicPr>
          <p:nvPr/>
        </p:nvPicPr>
        <p:blipFill>
          <a:blip r:embed="rId2"/>
          <a:stretch>
            <a:fillRect/>
          </a:stretch>
        </p:blipFill>
        <p:spPr>
          <a:xfrm>
            <a:off x="5580112" y="476389"/>
            <a:ext cx="3090940" cy="5809992"/>
          </a:xfrm>
          <a:prstGeom prst="rect">
            <a:avLst/>
          </a:prstGeom>
        </p:spPr>
      </p:pic>
      <p:sp>
        <p:nvSpPr>
          <p:cNvPr id="4" name="Rectangle 3"/>
          <p:cNvSpPr/>
          <p:nvPr/>
        </p:nvSpPr>
        <p:spPr>
          <a:xfrm>
            <a:off x="323528" y="332656"/>
            <a:ext cx="5040560" cy="7017306"/>
          </a:xfrm>
          <a:prstGeom prst="rect">
            <a:avLst/>
          </a:prstGeom>
        </p:spPr>
        <p:txBody>
          <a:bodyPr wrap="square">
            <a:spAutoFit/>
          </a:bodyPr>
          <a:lstStyle/>
          <a:p>
            <a:r>
              <a:rPr lang="en-GB" dirty="0"/>
              <a:t>Dear God </a:t>
            </a:r>
          </a:p>
          <a:p>
            <a:endParaRPr lang="en-GB" dirty="0"/>
          </a:p>
          <a:p>
            <a:r>
              <a:rPr lang="en-GB" dirty="0"/>
              <a:t>We thank you that we live in a safe country where we can be ourselves without being hurt by others. </a:t>
            </a:r>
          </a:p>
          <a:p>
            <a:endParaRPr lang="en-GB" dirty="0"/>
          </a:p>
          <a:p>
            <a:r>
              <a:rPr lang="en-GB" dirty="0"/>
              <a:t>Today we especially remember people who suffered in the Holocaust, or have been hurt by others just because they are hated for being themselves. </a:t>
            </a:r>
          </a:p>
          <a:p>
            <a:endParaRPr lang="en-GB" dirty="0"/>
          </a:p>
          <a:p>
            <a:r>
              <a:rPr lang="en-GB" dirty="0"/>
              <a:t>We pray that they may feel brave because you love and care for them. </a:t>
            </a:r>
          </a:p>
          <a:p>
            <a:endParaRPr lang="en-GB" dirty="0"/>
          </a:p>
          <a:p>
            <a:r>
              <a:rPr lang="en-GB" dirty="0"/>
              <a:t>Please give us the courage to stand together when we know things are wrong. </a:t>
            </a:r>
          </a:p>
          <a:p>
            <a:endParaRPr lang="en-GB" dirty="0"/>
          </a:p>
          <a:p>
            <a:r>
              <a:rPr lang="en-GB" dirty="0"/>
              <a:t>We pray that people who are filled with hatred, especially against Jewish people, may have a change of heart and show kindness in the world instead. </a:t>
            </a:r>
          </a:p>
          <a:p>
            <a:endParaRPr lang="en-GB" dirty="0"/>
          </a:p>
          <a:p>
            <a:r>
              <a:rPr lang="en-GB" dirty="0"/>
              <a:t>We ask all this in Jesus’ name. </a:t>
            </a:r>
          </a:p>
          <a:p>
            <a:endParaRPr lang="en-GB" dirty="0"/>
          </a:p>
          <a:p>
            <a:r>
              <a:rPr lang="en-GB" dirty="0"/>
              <a:t>Amen  </a:t>
            </a:r>
            <a:r>
              <a:rPr lang="en-GB" dirty="0">
                <a:hlinkClick r:id="rId3"/>
              </a:rPr>
              <a:t>https</a:t>
            </a:r>
            <a:r>
              <a:rPr lang="en-GB">
                <a:hlinkClick r:id="rId3"/>
              </a:rPr>
              <a:t>://</a:t>
            </a:r>
            <a:r>
              <a:rPr lang="en-GB" smtClean="0">
                <a:hlinkClick r:id="rId3"/>
              </a:rPr>
              <a:t>www.youtube.com/watch?v=rCtPhSZS3CE</a:t>
            </a:r>
            <a:endParaRPr lang="en-GB" smtClean="0"/>
          </a:p>
          <a:p>
            <a:endParaRPr lang="en-GB" dirty="0" smtClean="0"/>
          </a:p>
          <a:p>
            <a:endParaRPr lang="en-GB" dirty="0"/>
          </a:p>
        </p:txBody>
      </p:sp>
    </p:spTree>
    <p:extLst>
      <p:ext uri="{BB962C8B-B14F-4D97-AF65-F5344CB8AC3E}">
        <p14:creationId xmlns:p14="http://schemas.microsoft.com/office/powerpoint/2010/main" val="38992736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11560" y="404664"/>
            <a:ext cx="8096250" cy="3810000"/>
          </a:xfrm>
          <a:prstGeom prst="rect">
            <a:avLst/>
          </a:prstGeom>
        </p:spPr>
      </p:pic>
      <p:sp>
        <p:nvSpPr>
          <p:cNvPr id="3" name="Rectangle 2"/>
          <p:cNvSpPr/>
          <p:nvPr/>
        </p:nvSpPr>
        <p:spPr>
          <a:xfrm>
            <a:off x="971600" y="4437112"/>
            <a:ext cx="7516475" cy="1446550"/>
          </a:xfrm>
          <a:prstGeom prst="rect">
            <a:avLst/>
          </a:prstGeom>
        </p:spPr>
        <p:txBody>
          <a:bodyPr wrap="square">
            <a:spAutoFit/>
          </a:bodyPr>
          <a:lstStyle/>
          <a:p>
            <a:pPr algn="ctr"/>
            <a:r>
              <a:rPr lang="en-GB" sz="4400" dirty="0">
                <a:solidFill>
                  <a:prstClr val="black"/>
                </a:solidFill>
              </a:rPr>
              <a:t>How can we help to keep the memory alive?</a:t>
            </a:r>
          </a:p>
        </p:txBody>
      </p:sp>
      <p:sp>
        <p:nvSpPr>
          <p:cNvPr id="4" name="TextBox 3"/>
          <p:cNvSpPr txBox="1"/>
          <p:nvPr/>
        </p:nvSpPr>
        <p:spPr>
          <a:xfrm>
            <a:off x="2199812" y="6106110"/>
            <a:ext cx="4919745" cy="646331"/>
          </a:xfrm>
          <a:prstGeom prst="rect">
            <a:avLst/>
          </a:prstGeom>
          <a:noFill/>
        </p:spPr>
        <p:txBody>
          <a:bodyPr wrap="none" rtlCol="0">
            <a:spAutoFit/>
          </a:bodyPr>
          <a:lstStyle/>
          <a:p>
            <a:r>
              <a:rPr lang="en-GB" dirty="0">
                <a:hlinkClick r:id="rId3"/>
              </a:rPr>
              <a:t>https://</a:t>
            </a:r>
            <a:r>
              <a:rPr lang="en-GB" dirty="0" smtClean="0">
                <a:hlinkClick r:id="rId3"/>
              </a:rPr>
              <a:t>www.youtube.com/watch?v=MTXjrQAl-9w</a:t>
            </a:r>
            <a:endParaRPr lang="en-GB" dirty="0" smtClean="0"/>
          </a:p>
          <a:p>
            <a:endParaRPr lang="en-GB" dirty="0"/>
          </a:p>
        </p:txBody>
      </p:sp>
    </p:spTree>
    <p:extLst>
      <p:ext uri="{BB962C8B-B14F-4D97-AF65-F5344CB8AC3E}">
        <p14:creationId xmlns:p14="http://schemas.microsoft.com/office/powerpoint/2010/main" val="149561091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727</TotalTime>
  <Words>610</Words>
  <Application>Microsoft Office PowerPoint</Application>
  <PresentationFormat>On-screen Show (4:3)</PresentationFormat>
  <Paragraphs>58</Paragraphs>
  <Slides>12</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12</vt:i4>
      </vt:variant>
    </vt:vector>
  </HeadingPairs>
  <TitlesOfParts>
    <vt:vector size="19" baseType="lpstr">
      <vt:lpstr>Arial</vt:lpstr>
      <vt:lpstr>Calibri</vt:lpstr>
      <vt:lpstr>ComicBookCommando</vt:lpstr>
      <vt:lpstr>ComicBookCommando+1</vt:lpstr>
      <vt:lpstr>Times New Roman</vt:lpstr>
      <vt:lpstr>Office Theme</vt:lpstr>
      <vt:lpstr>1_Office Theme</vt:lpstr>
      <vt:lpstr>Responsibility</vt:lpstr>
      <vt:lpstr>PowerPoint Presentation</vt:lpstr>
      <vt:lpstr>PowerPoint Presentation</vt:lpstr>
      <vt:lpstr>PowerPoint Presentation</vt:lpstr>
      <vt:lpstr>PowerPoint Presentation</vt:lpstr>
      <vt:lpstr>PowerPoint Presentation</vt:lpstr>
      <vt:lpstr>PowerPoint Presentation</vt:lpstr>
      <vt:lpstr>Charles Dickens</vt:lpstr>
      <vt:lpstr>                             'Dickensian' poverty One of the things Dickens cared about most was those at the bottom. He was one of the first to offer a look at the underclass and the poverty stricken in Victorian London through his books such as Oliver Twist.       After he became famous, Dickens helped make popular the term "red tape" to describe the way those in positions of power particularly hurt the weak and poor.  "Dickensian" has now become the easiest word to describe an unacceptable level of poverty.                    </vt:lpstr>
      <vt:lpstr>PowerPoint Presentation</vt:lpstr>
      <vt:lpstr>PowerPoint Presentation</vt:lpstr>
      <vt:lpstr>PowerPoint Presentation</vt:lpstr>
    </vt:vector>
  </TitlesOfParts>
  <Company>St Marys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Welch</dc:creator>
  <cp:lastModifiedBy>sgill</cp:lastModifiedBy>
  <cp:revision>38</cp:revision>
  <cp:lastPrinted>2019-01-24T13:25:10Z</cp:lastPrinted>
  <dcterms:created xsi:type="dcterms:W3CDTF">2015-01-22T16:14:11Z</dcterms:created>
  <dcterms:modified xsi:type="dcterms:W3CDTF">2022-01-24T09:27:02Z</dcterms:modified>
</cp:coreProperties>
</file>