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75" r:id="rId2"/>
    <p:sldId id="276" r:id="rId3"/>
    <p:sldId id="278" r:id="rId4"/>
    <p:sldId id="279" r:id="rId5"/>
    <p:sldId id="290" r:id="rId6"/>
    <p:sldId id="282" r:id="rId7"/>
    <p:sldId id="284" r:id="rId8"/>
    <p:sldId id="288" r:id="rId9"/>
    <p:sldId id="277" r:id="rId10"/>
    <p:sldId id="286"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uffy" panose="020B0603060100000000" charset="0"/>
      <p:regular r:id="rId18"/>
      <p:bold r:id="rId19"/>
      <p:italic r:id="rId20"/>
      <p:boldItalic r:id="rId21"/>
    </p:embeddedFont>
    <p:embeddedFont>
      <p:font typeface="Tuffy-TTF" panose="020B0603060100000000" charset="0"/>
      <p:regular r:id="rId22"/>
      <p:bold r:id="rId23"/>
      <p:italic r:id="rId24"/>
      <p:boldItalic r:id="rId25"/>
    </p:embeddedFont>
    <p:embeddedFont>
      <p:font typeface="Twinkl" panose="020B0604020202020204" charset="0"/>
      <p:regular r:id="rId26"/>
      <p:bold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DEF8"/>
    <a:srgbClr val="87BD31"/>
    <a:srgbClr val="FBFDFD"/>
    <a:srgbClr val="01A6E8"/>
    <a:srgbClr val="FAFCFC"/>
    <a:srgbClr val="0079C3"/>
    <a:srgbClr val="FFE76D"/>
    <a:srgbClr val="072F54"/>
    <a:srgbClr val="003464"/>
    <a:srgbClr val="00438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68" autoAdjust="0"/>
    <p:restoredTop sz="94660"/>
  </p:normalViewPr>
  <p:slideViewPr>
    <p:cSldViewPr snapToGrid="0" showGuides="1">
      <p:cViewPr varScale="1">
        <p:scale>
          <a:sx n="59" d="100"/>
          <a:sy n="59" d="100"/>
        </p:scale>
        <p:origin x="744" y="60"/>
      </p:cViewPr>
      <p:guideLst>
        <p:guide orient="horz" pos="2160"/>
        <p:guide pos="2880"/>
        <p:guide pos="340"/>
        <p:guide orient="horz" pos="3952"/>
        <p:guide pos="5420"/>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6.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font" Target="fonts/font14.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Master" Target="../slideMasters/slideMaster1.xml"/><Relationship Id="rId5" Type="http://schemas.openxmlformats.org/officeDocument/2006/relationships/hyperlink" Target="https://www.twinkl.co.uk/" TargetMode="External"/><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Master" Target="../slideMasters/slideMaster1.xml"/><Relationship Id="rId5" Type="http://schemas.openxmlformats.org/officeDocument/2006/relationships/hyperlink" Target="https://www.twinkl.co.uk/" TargetMode="External"/><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5"/>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5"/>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white-rose-maths-resources/year-6-white-rose-maths-resources-key-stage-1-year-1-year-2/autumn-block-2-addition-subtraction-multiplication-and-division-year-6-white-rose-maths-resources-key-stage-1-year-1-year-2"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8.png"/><Relationship Id="rId7"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3.png"/><Relationship Id="rId5" Type="http://schemas.microsoft.com/office/2007/relationships/hdphoto" Target="../media/hdphoto1.wdp"/><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4.png"/><Relationship Id="rId5" Type="http://schemas.microsoft.com/office/2007/relationships/hdphoto" Target="../media/hdphoto1.wdp"/><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3.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www.twinkl.co.uk/resources/planit-maths-primary-teaching-resources-year-6/planit-maths-primary-teaching-resources-year-6-number---addition-subtraction-multiplication-and-division/planit-maths-primary-teaching-resources-year-6-number-addition-subtraction-multiplication-and-division-solve-problems-involving-addition-subtraction-multiplication-and-division" TargetMode="External"/><Relationship Id="rId1" Type="http://schemas.openxmlformats.org/officeDocument/2006/relationships/slideLayout" Target="../slideLayouts/slideLayout4.xml"/><Relationship Id="rId5" Type="http://schemas.openxmlformats.org/officeDocument/2006/relationships/image" Target="../media/image29.jpeg"/><Relationship Id="rId4" Type="http://schemas.openxmlformats.org/officeDocument/2006/relationships/image" Target="../media/image28.jpeg"/></Relationships>
</file>

<file path=ppt/slides/_rels/slide10.xml.rels><?xml version="1.0" encoding="UTF-8" standalone="yes"?>
<Relationships xmlns="http://schemas.openxmlformats.org/package/2006/relationships"><Relationship Id="rId2" Type="http://schemas.openxmlformats.org/officeDocument/2006/relationships/hyperlink" Target="https://www.twinkl.co.uk/resources/white-rose-maths-resources/year-6-white-rose-maths-resources-key-stage-1-year-1-year-2/autumn-block-2-addition-subtraction-multiplication-and-division-year-6-white-rose-maths-resources-key-stage-1-year-1-year-2"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220915" y="5594684"/>
            <a:ext cx="1383632" cy="986590"/>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Solve problems involving addition, subtraction, multiplication </a:t>
            </a:r>
            <a:br>
              <a:rPr lang="en-GB" dirty="0">
                <a:solidFill>
                  <a:srgbClr val="000000"/>
                </a:solidFill>
              </a:rPr>
            </a:br>
            <a:r>
              <a:rPr lang="en-GB" dirty="0">
                <a:solidFill>
                  <a:srgbClr val="000000"/>
                </a:solidFill>
              </a:rPr>
              <a:t>and division.</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t="11603" r="50000"/>
          <a:stretch/>
        </p:blipFill>
        <p:spPr>
          <a:xfrm>
            <a:off x="539750" y="1232955"/>
            <a:ext cx="4032250" cy="5040845"/>
          </a:xfrm>
          <a:prstGeom prst="rect">
            <a:avLst/>
          </a:prstGeom>
        </p:spPr>
      </p:pic>
      <p:sp>
        <p:nvSpPr>
          <p:cNvPr id="97" name="Rectangle 96"/>
          <p:cNvSpPr/>
          <p:nvPr/>
        </p:nvSpPr>
        <p:spPr>
          <a:xfrm>
            <a:off x="3307633"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2844964"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Reason from Known Facts </a:t>
            </a:r>
          </a:p>
        </p:txBody>
      </p:sp>
      <p:cxnSp>
        <p:nvCxnSpPr>
          <p:cNvPr id="103" name="Straight Connector 102"/>
          <p:cNvCxnSpPr/>
          <p:nvPr/>
        </p:nvCxnSpPr>
        <p:spPr>
          <a:xfrm>
            <a:off x="3300706"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19" name="Picture 18"/>
          <p:cNvPicPr>
            <a:picLocks noChangeAspect="1"/>
          </p:cNvPicPr>
          <p:nvPr/>
        </p:nvPicPr>
        <p:blipFill rotWithShape="1">
          <a:blip r:embed="rId4" cstate="print">
            <a:extLst>
              <a:ext uri="{BEBA8EAE-BF5A-486C-A8C5-ECC9F3942E4B}">
                <a14:imgProps xmlns:a14="http://schemas.microsoft.com/office/drawing/2010/main">
                  <a14:imgLayer r:embed="rId5">
                    <a14:imgEffect>
                      <a14:colorTemperature colorTemp="7200"/>
                    </a14:imgEffect>
                  </a14:imgLayer>
                </a14:imgProps>
              </a:ext>
              <a:ext uri="{28A0092B-C50C-407E-A947-70E740481C1C}">
                <a14:useLocalDpi xmlns:a14="http://schemas.microsoft.com/office/drawing/2010/main" val="0"/>
              </a:ext>
            </a:extLst>
          </a:blip>
          <a:srcRect t="1791" r="2839" b="5810"/>
          <a:stretch/>
        </p:blipFill>
        <p:spPr>
          <a:xfrm>
            <a:off x="4407203" y="1232955"/>
            <a:ext cx="4197048" cy="5158320"/>
          </a:xfrm>
          <a:prstGeom prst="rect">
            <a:avLst/>
          </a:prstGeom>
          <a:effectLst>
            <a:outerShdw blurRad="25400" dist="38100" dir="5400000" algn="ctr" rotWithShape="0">
              <a:srgbClr val="000000">
                <a:alpha val="25000"/>
              </a:srgbClr>
            </a:outerShdw>
          </a:effectLst>
        </p:spPr>
      </p:pic>
      <p:pic>
        <p:nvPicPr>
          <p:cNvPr id="10" name="Picture 9"/>
          <p:cNvPicPr>
            <a:picLocks noChangeAspect="1"/>
          </p:cNvPicPr>
          <p:nvPr/>
        </p:nvPicPr>
        <p:blipFill rotWithShape="1">
          <a:blip r:embed="rId6" cstate="print">
            <a:extLst>
              <a:ext uri="{28A0092B-C50C-407E-A947-70E740481C1C}">
                <a14:useLocalDpi xmlns:a14="http://schemas.microsoft.com/office/drawing/2010/main" val="0"/>
              </a:ext>
            </a:extLst>
          </a:blip>
          <a:srcRect l="46812" b="5151"/>
          <a:stretch/>
        </p:blipFill>
        <p:spPr>
          <a:xfrm>
            <a:off x="539749" y="2527382"/>
            <a:ext cx="3651955" cy="3746418"/>
          </a:xfrm>
          <a:prstGeom prst="rect">
            <a:avLst/>
          </a:prstGeom>
          <a:effectLst>
            <a:outerShdw blurRad="12700" dist="38100" dir="12240000" algn="ctr" rotWithShape="0">
              <a:srgbClr val="000000">
                <a:alpha val="19000"/>
              </a:srgbClr>
            </a:outerShdw>
          </a:effectLst>
        </p:spPr>
      </p:pic>
      <p:graphicFrame>
        <p:nvGraphicFramePr>
          <p:cNvPr id="3" name="Table 2"/>
          <p:cNvGraphicFramePr>
            <a:graphicFrameLocks noGrp="1"/>
          </p:cNvGraphicFramePr>
          <p:nvPr>
            <p:extLst>
              <p:ext uri="{D42A27DB-BD31-4B8C-83A1-F6EECF244321}">
                <p14:modId xmlns:p14="http://schemas.microsoft.com/office/powerpoint/2010/main" val="1295612691"/>
              </p:ext>
            </p:extLst>
          </p:nvPr>
        </p:nvGraphicFramePr>
        <p:xfrm>
          <a:off x="5249251" y="2811302"/>
          <a:ext cx="3070860" cy="370840"/>
        </p:xfrm>
        <a:graphic>
          <a:graphicData uri="http://schemas.openxmlformats.org/drawingml/2006/table">
            <a:tbl>
              <a:tblPr firstRow="1" bandRow="1">
                <a:tableStyleId>{5940675A-B579-460E-94D1-54222C63F5DA}</a:tableStyleId>
              </a:tblPr>
              <a:tblGrid>
                <a:gridCol w="614172">
                  <a:extLst>
                    <a:ext uri="{9D8B030D-6E8A-4147-A177-3AD203B41FA5}">
                      <a16:colId xmlns:a16="http://schemas.microsoft.com/office/drawing/2014/main" val="900114921"/>
                    </a:ext>
                  </a:extLst>
                </a:gridCol>
                <a:gridCol w="614172">
                  <a:extLst>
                    <a:ext uri="{9D8B030D-6E8A-4147-A177-3AD203B41FA5}">
                      <a16:colId xmlns:a16="http://schemas.microsoft.com/office/drawing/2014/main" val="1514729927"/>
                    </a:ext>
                  </a:extLst>
                </a:gridCol>
                <a:gridCol w="614172">
                  <a:extLst>
                    <a:ext uri="{9D8B030D-6E8A-4147-A177-3AD203B41FA5}">
                      <a16:colId xmlns:a16="http://schemas.microsoft.com/office/drawing/2014/main" val="1121245605"/>
                    </a:ext>
                  </a:extLst>
                </a:gridCol>
                <a:gridCol w="614172">
                  <a:extLst>
                    <a:ext uri="{9D8B030D-6E8A-4147-A177-3AD203B41FA5}">
                      <a16:colId xmlns:a16="http://schemas.microsoft.com/office/drawing/2014/main" val="1287341596"/>
                    </a:ext>
                  </a:extLst>
                </a:gridCol>
                <a:gridCol w="614172">
                  <a:extLst>
                    <a:ext uri="{9D8B030D-6E8A-4147-A177-3AD203B41FA5}">
                      <a16:colId xmlns:a16="http://schemas.microsoft.com/office/drawing/2014/main" val="1364162649"/>
                    </a:ext>
                  </a:extLst>
                </a:gridCol>
              </a:tblGrid>
              <a:tr h="370840">
                <a:tc>
                  <a:txBody>
                    <a:bodyPr/>
                    <a:lstStyle/>
                    <a:p>
                      <a:pPr algn="ctr"/>
                      <a:r>
                        <a:rPr lang="en-GB" dirty="0"/>
                        <a:t>230</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t>÷</a:t>
                      </a:r>
                    </a:p>
                  </a:txBody>
                  <a:tcPr anchor="ctr"/>
                </a:tc>
                <a:tc>
                  <a:txBody>
                    <a:bodyPr/>
                    <a:lstStyle/>
                    <a:p>
                      <a:pPr algn="ctr"/>
                      <a:r>
                        <a:rPr lang="en-GB" dirty="0"/>
                        <a:t>20</a:t>
                      </a:r>
                    </a:p>
                  </a:txBody>
                  <a:tcPr anchor="ctr"/>
                </a:tc>
                <a:tc>
                  <a:txBody>
                    <a:bodyPr/>
                    <a:lstStyle/>
                    <a:p>
                      <a:pPr algn="ctr"/>
                      <a:r>
                        <a:rPr lang="en-GB" dirty="0"/>
                        <a:t>=</a:t>
                      </a:r>
                    </a:p>
                  </a:txBody>
                  <a:tcPr anchor="ctr"/>
                </a:tc>
                <a:tc>
                  <a:txBody>
                    <a:bodyPr/>
                    <a:lstStyle/>
                    <a:p>
                      <a:pPr algn="ctr"/>
                      <a:endParaRPr lang="en-GB" dirty="0"/>
                    </a:p>
                  </a:txBody>
                  <a:tcPr anchor="ctr"/>
                </a:tc>
                <a:extLst>
                  <a:ext uri="{0D108BD9-81ED-4DB2-BD59-A6C34878D82A}">
                    <a16:rowId xmlns:a16="http://schemas.microsoft.com/office/drawing/2014/main" val="3661152740"/>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1167107123"/>
              </p:ext>
            </p:extLst>
          </p:nvPr>
        </p:nvGraphicFramePr>
        <p:xfrm>
          <a:off x="5249251" y="3734429"/>
          <a:ext cx="3070860" cy="370840"/>
        </p:xfrm>
        <a:graphic>
          <a:graphicData uri="http://schemas.openxmlformats.org/drawingml/2006/table">
            <a:tbl>
              <a:tblPr firstRow="1" bandRow="1">
                <a:tableStyleId>{5940675A-B579-460E-94D1-54222C63F5DA}</a:tableStyleId>
              </a:tblPr>
              <a:tblGrid>
                <a:gridCol w="614172">
                  <a:extLst>
                    <a:ext uri="{9D8B030D-6E8A-4147-A177-3AD203B41FA5}">
                      <a16:colId xmlns:a16="http://schemas.microsoft.com/office/drawing/2014/main" val="900114921"/>
                    </a:ext>
                  </a:extLst>
                </a:gridCol>
                <a:gridCol w="614172">
                  <a:extLst>
                    <a:ext uri="{9D8B030D-6E8A-4147-A177-3AD203B41FA5}">
                      <a16:colId xmlns:a16="http://schemas.microsoft.com/office/drawing/2014/main" val="1514729927"/>
                    </a:ext>
                  </a:extLst>
                </a:gridCol>
                <a:gridCol w="614172">
                  <a:extLst>
                    <a:ext uri="{9D8B030D-6E8A-4147-A177-3AD203B41FA5}">
                      <a16:colId xmlns:a16="http://schemas.microsoft.com/office/drawing/2014/main" val="1121245605"/>
                    </a:ext>
                  </a:extLst>
                </a:gridCol>
                <a:gridCol w="614172">
                  <a:extLst>
                    <a:ext uri="{9D8B030D-6E8A-4147-A177-3AD203B41FA5}">
                      <a16:colId xmlns:a16="http://schemas.microsoft.com/office/drawing/2014/main" val="1287341596"/>
                    </a:ext>
                  </a:extLst>
                </a:gridCol>
                <a:gridCol w="614172">
                  <a:extLst>
                    <a:ext uri="{9D8B030D-6E8A-4147-A177-3AD203B41FA5}">
                      <a16:colId xmlns:a16="http://schemas.microsoft.com/office/drawing/2014/main" val="1364162649"/>
                    </a:ext>
                  </a:extLst>
                </a:gridCol>
              </a:tblGrid>
              <a:tr h="370840">
                <a:tc>
                  <a:txBody>
                    <a:bodyPr/>
                    <a:lstStyle/>
                    <a:p>
                      <a:pPr algn="ctr"/>
                      <a:endParaRPr lang="en-GB"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t>=</a:t>
                      </a:r>
                    </a:p>
                  </a:txBody>
                  <a:tcPr anchor="ctr"/>
                </a:tc>
                <a:tc>
                  <a:txBody>
                    <a:bodyPr/>
                    <a:lstStyle/>
                    <a:p>
                      <a:pPr algn="ctr"/>
                      <a:r>
                        <a:rPr lang="en-GB" dirty="0"/>
                        <a:t>11.5</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t>×</a:t>
                      </a:r>
                    </a:p>
                  </a:txBody>
                  <a:tcPr anchor="ctr"/>
                </a:tc>
                <a:tc>
                  <a:txBody>
                    <a:bodyPr/>
                    <a:lstStyle/>
                    <a:p>
                      <a:pPr algn="ctr"/>
                      <a:r>
                        <a:rPr lang="en-GB" dirty="0"/>
                        <a:t>20</a:t>
                      </a:r>
                    </a:p>
                  </a:txBody>
                  <a:tcPr anchor="ctr"/>
                </a:tc>
                <a:extLst>
                  <a:ext uri="{0D108BD9-81ED-4DB2-BD59-A6C34878D82A}">
                    <a16:rowId xmlns:a16="http://schemas.microsoft.com/office/drawing/2014/main" val="3661152740"/>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1236329087"/>
              </p:ext>
            </p:extLst>
          </p:nvPr>
        </p:nvGraphicFramePr>
        <p:xfrm>
          <a:off x="5249251" y="4680276"/>
          <a:ext cx="3070860" cy="370840"/>
        </p:xfrm>
        <a:graphic>
          <a:graphicData uri="http://schemas.openxmlformats.org/drawingml/2006/table">
            <a:tbl>
              <a:tblPr firstRow="1" bandRow="1">
                <a:tableStyleId>{5940675A-B579-460E-94D1-54222C63F5DA}</a:tableStyleId>
              </a:tblPr>
              <a:tblGrid>
                <a:gridCol w="614172">
                  <a:extLst>
                    <a:ext uri="{9D8B030D-6E8A-4147-A177-3AD203B41FA5}">
                      <a16:colId xmlns:a16="http://schemas.microsoft.com/office/drawing/2014/main" val="900114921"/>
                    </a:ext>
                  </a:extLst>
                </a:gridCol>
                <a:gridCol w="614172">
                  <a:extLst>
                    <a:ext uri="{9D8B030D-6E8A-4147-A177-3AD203B41FA5}">
                      <a16:colId xmlns:a16="http://schemas.microsoft.com/office/drawing/2014/main" val="1514729927"/>
                    </a:ext>
                  </a:extLst>
                </a:gridCol>
                <a:gridCol w="614172">
                  <a:extLst>
                    <a:ext uri="{9D8B030D-6E8A-4147-A177-3AD203B41FA5}">
                      <a16:colId xmlns:a16="http://schemas.microsoft.com/office/drawing/2014/main" val="1121245605"/>
                    </a:ext>
                  </a:extLst>
                </a:gridCol>
                <a:gridCol w="614172">
                  <a:extLst>
                    <a:ext uri="{9D8B030D-6E8A-4147-A177-3AD203B41FA5}">
                      <a16:colId xmlns:a16="http://schemas.microsoft.com/office/drawing/2014/main" val="1287341596"/>
                    </a:ext>
                  </a:extLst>
                </a:gridCol>
                <a:gridCol w="614172">
                  <a:extLst>
                    <a:ext uri="{9D8B030D-6E8A-4147-A177-3AD203B41FA5}">
                      <a16:colId xmlns:a16="http://schemas.microsoft.com/office/drawing/2014/main" val="1364162649"/>
                    </a:ext>
                  </a:extLst>
                </a:gridCol>
              </a:tblGrid>
              <a:tr h="370840">
                <a:tc>
                  <a:txBody>
                    <a:bodyPr/>
                    <a:lstStyle/>
                    <a:p>
                      <a:pPr algn="ctr"/>
                      <a:r>
                        <a:rPr lang="en-GB" dirty="0"/>
                        <a:t>230</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t>÷</a:t>
                      </a:r>
                    </a:p>
                  </a:txBody>
                  <a:tcPr anchor="ctr"/>
                </a:tc>
                <a:tc>
                  <a:txBody>
                    <a:bodyPr/>
                    <a:lstStyle/>
                    <a:p>
                      <a:pPr algn="ctr"/>
                      <a:endParaRPr lang="en-GB" dirty="0"/>
                    </a:p>
                  </a:txBody>
                  <a:tcPr anchor="ctr"/>
                </a:tc>
                <a:tc>
                  <a:txBody>
                    <a:bodyPr/>
                    <a:lstStyle/>
                    <a:p>
                      <a:pPr algn="ctr"/>
                      <a:r>
                        <a:rPr lang="en-GB" dirty="0"/>
                        <a:t>=</a:t>
                      </a:r>
                    </a:p>
                  </a:txBody>
                  <a:tcPr anchor="ctr"/>
                </a:tc>
                <a:tc>
                  <a:txBody>
                    <a:bodyPr/>
                    <a:lstStyle/>
                    <a:p>
                      <a:pPr algn="ctr"/>
                      <a:r>
                        <a:rPr lang="en-GB" dirty="0"/>
                        <a:t>46</a:t>
                      </a:r>
                    </a:p>
                  </a:txBody>
                  <a:tcPr anchor="ctr"/>
                </a:tc>
                <a:extLst>
                  <a:ext uri="{0D108BD9-81ED-4DB2-BD59-A6C34878D82A}">
                    <a16:rowId xmlns:a16="http://schemas.microsoft.com/office/drawing/2014/main" val="3661152740"/>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3536265811"/>
              </p:ext>
            </p:extLst>
          </p:nvPr>
        </p:nvGraphicFramePr>
        <p:xfrm>
          <a:off x="5249251" y="5622453"/>
          <a:ext cx="3070860" cy="370840"/>
        </p:xfrm>
        <a:graphic>
          <a:graphicData uri="http://schemas.openxmlformats.org/drawingml/2006/table">
            <a:tbl>
              <a:tblPr firstRow="1" bandRow="1">
                <a:tableStyleId>{5940675A-B579-460E-94D1-54222C63F5DA}</a:tableStyleId>
              </a:tblPr>
              <a:tblGrid>
                <a:gridCol w="614172">
                  <a:extLst>
                    <a:ext uri="{9D8B030D-6E8A-4147-A177-3AD203B41FA5}">
                      <a16:colId xmlns:a16="http://schemas.microsoft.com/office/drawing/2014/main" val="900114921"/>
                    </a:ext>
                  </a:extLst>
                </a:gridCol>
                <a:gridCol w="614172">
                  <a:extLst>
                    <a:ext uri="{9D8B030D-6E8A-4147-A177-3AD203B41FA5}">
                      <a16:colId xmlns:a16="http://schemas.microsoft.com/office/drawing/2014/main" val="1514729927"/>
                    </a:ext>
                  </a:extLst>
                </a:gridCol>
                <a:gridCol w="614172">
                  <a:extLst>
                    <a:ext uri="{9D8B030D-6E8A-4147-A177-3AD203B41FA5}">
                      <a16:colId xmlns:a16="http://schemas.microsoft.com/office/drawing/2014/main" val="1121245605"/>
                    </a:ext>
                  </a:extLst>
                </a:gridCol>
                <a:gridCol w="614172">
                  <a:extLst>
                    <a:ext uri="{9D8B030D-6E8A-4147-A177-3AD203B41FA5}">
                      <a16:colId xmlns:a16="http://schemas.microsoft.com/office/drawing/2014/main" val="1287341596"/>
                    </a:ext>
                  </a:extLst>
                </a:gridCol>
                <a:gridCol w="614172">
                  <a:extLst>
                    <a:ext uri="{9D8B030D-6E8A-4147-A177-3AD203B41FA5}">
                      <a16:colId xmlns:a16="http://schemas.microsoft.com/office/drawing/2014/main" val="1364162649"/>
                    </a:ext>
                  </a:extLst>
                </a:gridCol>
              </a:tblGrid>
              <a:tr h="370840">
                <a:tc>
                  <a:txBody>
                    <a:bodyPr/>
                    <a:lstStyle/>
                    <a:p>
                      <a:pPr algn="ctr"/>
                      <a:r>
                        <a:rPr lang="en-GB" dirty="0"/>
                        <a:t>23</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t>=</a:t>
                      </a:r>
                    </a:p>
                  </a:txBody>
                  <a:tcPr anchor="ctr"/>
                </a:tc>
                <a:tc>
                  <a:txBody>
                    <a:bodyPr/>
                    <a:lstStyle/>
                    <a:p>
                      <a:pPr algn="ctr"/>
                      <a:r>
                        <a:rPr lang="en-GB" dirty="0"/>
                        <a:t>11.5</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t>×</a:t>
                      </a:r>
                    </a:p>
                  </a:txBody>
                  <a:tcPr anchor="ctr"/>
                </a:tc>
                <a:tc>
                  <a:txBody>
                    <a:bodyPr/>
                    <a:lstStyle/>
                    <a:p>
                      <a:pPr algn="ctr"/>
                      <a:endParaRPr lang="en-GB" dirty="0">
                        <a:solidFill>
                          <a:schemeClr val="bg1"/>
                        </a:solidFill>
                      </a:endParaRPr>
                    </a:p>
                  </a:txBody>
                  <a:tcPr anchor="ctr">
                    <a:noFill/>
                  </a:tcPr>
                </a:tc>
                <a:extLst>
                  <a:ext uri="{0D108BD9-81ED-4DB2-BD59-A6C34878D82A}">
                    <a16:rowId xmlns:a16="http://schemas.microsoft.com/office/drawing/2014/main" val="3661152740"/>
                  </a:ext>
                </a:extLst>
              </a:tr>
            </a:tbl>
          </a:graphicData>
        </a:graphic>
      </p:graphicFrame>
      <p:pic>
        <p:nvPicPr>
          <p:cNvPr id="21" name="Picture 2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3034611">
            <a:off x="6400841" y="1009215"/>
            <a:ext cx="4563634" cy="2674381"/>
          </a:xfrm>
          <a:prstGeom prst="rect">
            <a:avLst/>
          </a:prstGeom>
          <a:effectLst>
            <a:outerShdw blurRad="25400" dist="38100" dir="5400000" algn="ctr" rotWithShape="0">
              <a:srgbClr val="000000">
                <a:alpha val="22000"/>
              </a:srgbClr>
            </a:outerShdw>
          </a:effectLst>
        </p:spPr>
      </p:pic>
      <p:graphicFrame>
        <p:nvGraphicFramePr>
          <p:cNvPr id="22" name="Table 21"/>
          <p:cNvGraphicFramePr>
            <a:graphicFrameLocks noGrp="1"/>
          </p:cNvGraphicFramePr>
          <p:nvPr>
            <p:extLst>
              <p:ext uri="{D42A27DB-BD31-4B8C-83A1-F6EECF244321}">
                <p14:modId xmlns:p14="http://schemas.microsoft.com/office/powerpoint/2010/main" val="1053636010"/>
              </p:ext>
            </p:extLst>
          </p:nvPr>
        </p:nvGraphicFramePr>
        <p:xfrm>
          <a:off x="5249251" y="2811302"/>
          <a:ext cx="3070860" cy="370840"/>
        </p:xfrm>
        <a:graphic>
          <a:graphicData uri="http://schemas.openxmlformats.org/drawingml/2006/table">
            <a:tbl>
              <a:tblPr firstRow="1" bandRow="1">
                <a:tableStyleId>{5940675A-B579-460E-94D1-54222C63F5DA}</a:tableStyleId>
              </a:tblPr>
              <a:tblGrid>
                <a:gridCol w="614172">
                  <a:extLst>
                    <a:ext uri="{9D8B030D-6E8A-4147-A177-3AD203B41FA5}">
                      <a16:colId xmlns:a16="http://schemas.microsoft.com/office/drawing/2014/main" val="900114921"/>
                    </a:ext>
                  </a:extLst>
                </a:gridCol>
                <a:gridCol w="614172">
                  <a:extLst>
                    <a:ext uri="{9D8B030D-6E8A-4147-A177-3AD203B41FA5}">
                      <a16:colId xmlns:a16="http://schemas.microsoft.com/office/drawing/2014/main" val="1514729927"/>
                    </a:ext>
                  </a:extLst>
                </a:gridCol>
                <a:gridCol w="614172">
                  <a:extLst>
                    <a:ext uri="{9D8B030D-6E8A-4147-A177-3AD203B41FA5}">
                      <a16:colId xmlns:a16="http://schemas.microsoft.com/office/drawing/2014/main" val="1121245605"/>
                    </a:ext>
                  </a:extLst>
                </a:gridCol>
                <a:gridCol w="614172">
                  <a:extLst>
                    <a:ext uri="{9D8B030D-6E8A-4147-A177-3AD203B41FA5}">
                      <a16:colId xmlns:a16="http://schemas.microsoft.com/office/drawing/2014/main" val="1287341596"/>
                    </a:ext>
                  </a:extLst>
                </a:gridCol>
                <a:gridCol w="614172">
                  <a:extLst>
                    <a:ext uri="{9D8B030D-6E8A-4147-A177-3AD203B41FA5}">
                      <a16:colId xmlns:a16="http://schemas.microsoft.com/office/drawing/2014/main" val="1364162649"/>
                    </a:ext>
                  </a:extLst>
                </a:gridCol>
              </a:tblGrid>
              <a:tr h="370840">
                <a:tc>
                  <a:txBody>
                    <a:bodyPr/>
                    <a:lstStyle/>
                    <a:p>
                      <a:pPr algn="ctr"/>
                      <a:r>
                        <a:rPr lang="en-GB" dirty="0"/>
                        <a:t>230</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t>÷</a:t>
                      </a:r>
                    </a:p>
                  </a:txBody>
                  <a:tcPr anchor="ctr"/>
                </a:tc>
                <a:tc>
                  <a:txBody>
                    <a:bodyPr/>
                    <a:lstStyle/>
                    <a:p>
                      <a:pPr algn="ctr"/>
                      <a:r>
                        <a:rPr lang="en-GB" dirty="0"/>
                        <a:t>20</a:t>
                      </a:r>
                    </a:p>
                  </a:txBody>
                  <a:tcPr anchor="ctr"/>
                </a:tc>
                <a:tc>
                  <a:txBody>
                    <a:bodyPr/>
                    <a:lstStyle/>
                    <a:p>
                      <a:pPr algn="ctr"/>
                      <a:r>
                        <a:rPr lang="en-GB" dirty="0"/>
                        <a:t>=</a:t>
                      </a:r>
                    </a:p>
                  </a:txBody>
                  <a:tcPr anchor="ctr"/>
                </a:tc>
                <a:tc>
                  <a:txBody>
                    <a:bodyPr/>
                    <a:lstStyle/>
                    <a:p>
                      <a:pPr algn="ctr"/>
                      <a:r>
                        <a:rPr lang="en-GB" dirty="0">
                          <a:solidFill>
                            <a:schemeClr val="bg1"/>
                          </a:solidFill>
                        </a:rPr>
                        <a:t>11.5</a:t>
                      </a:r>
                    </a:p>
                  </a:txBody>
                  <a:tcPr anchor="ctr">
                    <a:solidFill>
                      <a:srgbClr val="87BD31"/>
                    </a:solidFill>
                  </a:tcPr>
                </a:tc>
                <a:extLst>
                  <a:ext uri="{0D108BD9-81ED-4DB2-BD59-A6C34878D82A}">
                    <a16:rowId xmlns:a16="http://schemas.microsoft.com/office/drawing/2014/main" val="3661152740"/>
                  </a:ext>
                </a:extLst>
              </a:tr>
            </a:tbl>
          </a:graphicData>
        </a:graphic>
      </p:graphicFrame>
      <p:graphicFrame>
        <p:nvGraphicFramePr>
          <p:cNvPr id="23" name="Table 22"/>
          <p:cNvGraphicFramePr>
            <a:graphicFrameLocks noGrp="1"/>
          </p:cNvGraphicFramePr>
          <p:nvPr>
            <p:extLst>
              <p:ext uri="{D42A27DB-BD31-4B8C-83A1-F6EECF244321}">
                <p14:modId xmlns:p14="http://schemas.microsoft.com/office/powerpoint/2010/main" val="2997515464"/>
              </p:ext>
            </p:extLst>
          </p:nvPr>
        </p:nvGraphicFramePr>
        <p:xfrm>
          <a:off x="5249251" y="3734429"/>
          <a:ext cx="3070860" cy="370840"/>
        </p:xfrm>
        <a:graphic>
          <a:graphicData uri="http://schemas.openxmlformats.org/drawingml/2006/table">
            <a:tbl>
              <a:tblPr firstRow="1" bandRow="1">
                <a:tableStyleId>{5940675A-B579-460E-94D1-54222C63F5DA}</a:tableStyleId>
              </a:tblPr>
              <a:tblGrid>
                <a:gridCol w="614172">
                  <a:extLst>
                    <a:ext uri="{9D8B030D-6E8A-4147-A177-3AD203B41FA5}">
                      <a16:colId xmlns:a16="http://schemas.microsoft.com/office/drawing/2014/main" val="900114921"/>
                    </a:ext>
                  </a:extLst>
                </a:gridCol>
                <a:gridCol w="614172">
                  <a:extLst>
                    <a:ext uri="{9D8B030D-6E8A-4147-A177-3AD203B41FA5}">
                      <a16:colId xmlns:a16="http://schemas.microsoft.com/office/drawing/2014/main" val="1514729927"/>
                    </a:ext>
                  </a:extLst>
                </a:gridCol>
                <a:gridCol w="614172">
                  <a:extLst>
                    <a:ext uri="{9D8B030D-6E8A-4147-A177-3AD203B41FA5}">
                      <a16:colId xmlns:a16="http://schemas.microsoft.com/office/drawing/2014/main" val="1121245605"/>
                    </a:ext>
                  </a:extLst>
                </a:gridCol>
                <a:gridCol w="614172">
                  <a:extLst>
                    <a:ext uri="{9D8B030D-6E8A-4147-A177-3AD203B41FA5}">
                      <a16:colId xmlns:a16="http://schemas.microsoft.com/office/drawing/2014/main" val="1287341596"/>
                    </a:ext>
                  </a:extLst>
                </a:gridCol>
                <a:gridCol w="614172">
                  <a:extLst>
                    <a:ext uri="{9D8B030D-6E8A-4147-A177-3AD203B41FA5}">
                      <a16:colId xmlns:a16="http://schemas.microsoft.com/office/drawing/2014/main" val="1364162649"/>
                    </a:ext>
                  </a:extLst>
                </a:gridCol>
              </a:tblGrid>
              <a:tr h="370840">
                <a:tc>
                  <a:txBody>
                    <a:bodyPr/>
                    <a:lstStyle/>
                    <a:p>
                      <a:pPr algn="ctr"/>
                      <a:r>
                        <a:rPr lang="en-GB" dirty="0">
                          <a:solidFill>
                            <a:schemeClr val="bg1"/>
                          </a:solidFill>
                        </a:rPr>
                        <a:t>230</a:t>
                      </a:r>
                    </a:p>
                  </a:txBody>
                  <a:tcPr anchor="ctr">
                    <a:solidFill>
                      <a:srgbClr val="87BD3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t>=</a:t>
                      </a:r>
                    </a:p>
                  </a:txBody>
                  <a:tcPr anchor="ctr"/>
                </a:tc>
                <a:tc>
                  <a:txBody>
                    <a:bodyPr/>
                    <a:lstStyle/>
                    <a:p>
                      <a:pPr algn="ctr"/>
                      <a:r>
                        <a:rPr lang="en-GB" dirty="0"/>
                        <a:t>11.5</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t>×</a:t>
                      </a:r>
                    </a:p>
                  </a:txBody>
                  <a:tcPr anchor="ctr"/>
                </a:tc>
                <a:tc>
                  <a:txBody>
                    <a:bodyPr/>
                    <a:lstStyle/>
                    <a:p>
                      <a:pPr algn="ctr"/>
                      <a:r>
                        <a:rPr lang="en-GB" dirty="0"/>
                        <a:t>20</a:t>
                      </a:r>
                    </a:p>
                  </a:txBody>
                  <a:tcPr anchor="ctr"/>
                </a:tc>
                <a:extLst>
                  <a:ext uri="{0D108BD9-81ED-4DB2-BD59-A6C34878D82A}">
                    <a16:rowId xmlns:a16="http://schemas.microsoft.com/office/drawing/2014/main" val="3661152740"/>
                  </a:ext>
                </a:extLst>
              </a:tr>
            </a:tbl>
          </a:graphicData>
        </a:graphic>
      </p:graphicFrame>
      <p:graphicFrame>
        <p:nvGraphicFramePr>
          <p:cNvPr id="24" name="Table 23"/>
          <p:cNvGraphicFramePr>
            <a:graphicFrameLocks noGrp="1"/>
          </p:cNvGraphicFramePr>
          <p:nvPr>
            <p:extLst>
              <p:ext uri="{D42A27DB-BD31-4B8C-83A1-F6EECF244321}">
                <p14:modId xmlns:p14="http://schemas.microsoft.com/office/powerpoint/2010/main" val="3261078280"/>
              </p:ext>
            </p:extLst>
          </p:nvPr>
        </p:nvGraphicFramePr>
        <p:xfrm>
          <a:off x="5249251" y="4680276"/>
          <a:ext cx="3070860" cy="370840"/>
        </p:xfrm>
        <a:graphic>
          <a:graphicData uri="http://schemas.openxmlformats.org/drawingml/2006/table">
            <a:tbl>
              <a:tblPr firstRow="1" bandRow="1">
                <a:tableStyleId>{5940675A-B579-460E-94D1-54222C63F5DA}</a:tableStyleId>
              </a:tblPr>
              <a:tblGrid>
                <a:gridCol w="614172">
                  <a:extLst>
                    <a:ext uri="{9D8B030D-6E8A-4147-A177-3AD203B41FA5}">
                      <a16:colId xmlns:a16="http://schemas.microsoft.com/office/drawing/2014/main" val="900114921"/>
                    </a:ext>
                  </a:extLst>
                </a:gridCol>
                <a:gridCol w="614172">
                  <a:extLst>
                    <a:ext uri="{9D8B030D-6E8A-4147-A177-3AD203B41FA5}">
                      <a16:colId xmlns:a16="http://schemas.microsoft.com/office/drawing/2014/main" val="1514729927"/>
                    </a:ext>
                  </a:extLst>
                </a:gridCol>
                <a:gridCol w="614172">
                  <a:extLst>
                    <a:ext uri="{9D8B030D-6E8A-4147-A177-3AD203B41FA5}">
                      <a16:colId xmlns:a16="http://schemas.microsoft.com/office/drawing/2014/main" val="1121245605"/>
                    </a:ext>
                  </a:extLst>
                </a:gridCol>
                <a:gridCol w="614172">
                  <a:extLst>
                    <a:ext uri="{9D8B030D-6E8A-4147-A177-3AD203B41FA5}">
                      <a16:colId xmlns:a16="http://schemas.microsoft.com/office/drawing/2014/main" val="1287341596"/>
                    </a:ext>
                  </a:extLst>
                </a:gridCol>
                <a:gridCol w="614172">
                  <a:extLst>
                    <a:ext uri="{9D8B030D-6E8A-4147-A177-3AD203B41FA5}">
                      <a16:colId xmlns:a16="http://schemas.microsoft.com/office/drawing/2014/main" val="1364162649"/>
                    </a:ext>
                  </a:extLst>
                </a:gridCol>
              </a:tblGrid>
              <a:tr h="370840">
                <a:tc>
                  <a:txBody>
                    <a:bodyPr/>
                    <a:lstStyle/>
                    <a:p>
                      <a:pPr algn="ctr"/>
                      <a:r>
                        <a:rPr lang="en-GB" dirty="0"/>
                        <a:t>230</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t>÷</a:t>
                      </a:r>
                    </a:p>
                  </a:txBody>
                  <a:tcPr anchor="ctr"/>
                </a:tc>
                <a:tc>
                  <a:txBody>
                    <a:bodyPr/>
                    <a:lstStyle/>
                    <a:p>
                      <a:pPr algn="ctr"/>
                      <a:r>
                        <a:rPr lang="en-GB" dirty="0">
                          <a:solidFill>
                            <a:schemeClr val="bg1"/>
                          </a:solidFill>
                        </a:rPr>
                        <a:t>5</a:t>
                      </a:r>
                    </a:p>
                  </a:txBody>
                  <a:tcPr anchor="ctr">
                    <a:solidFill>
                      <a:srgbClr val="87BD31"/>
                    </a:solidFill>
                  </a:tcPr>
                </a:tc>
                <a:tc>
                  <a:txBody>
                    <a:bodyPr/>
                    <a:lstStyle/>
                    <a:p>
                      <a:pPr algn="ctr"/>
                      <a:r>
                        <a:rPr lang="en-GB" dirty="0"/>
                        <a:t>=</a:t>
                      </a:r>
                    </a:p>
                  </a:txBody>
                  <a:tcPr anchor="ctr"/>
                </a:tc>
                <a:tc>
                  <a:txBody>
                    <a:bodyPr/>
                    <a:lstStyle/>
                    <a:p>
                      <a:pPr algn="ctr"/>
                      <a:r>
                        <a:rPr lang="en-GB" dirty="0"/>
                        <a:t>46</a:t>
                      </a:r>
                    </a:p>
                  </a:txBody>
                  <a:tcPr anchor="ctr"/>
                </a:tc>
                <a:extLst>
                  <a:ext uri="{0D108BD9-81ED-4DB2-BD59-A6C34878D82A}">
                    <a16:rowId xmlns:a16="http://schemas.microsoft.com/office/drawing/2014/main" val="3661152740"/>
                  </a:ext>
                </a:extLst>
              </a:tr>
            </a:tbl>
          </a:graphicData>
        </a:graphic>
      </p:graphicFrame>
      <p:graphicFrame>
        <p:nvGraphicFramePr>
          <p:cNvPr id="25" name="Table 24"/>
          <p:cNvGraphicFramePr>
            <a:graphicFrameLocks noGrp="1"/>
          </p:cNvGraphicFramePr>
          <p:nvPr>
            <p:extLst>
              <p:ext uri="{D42A27DB-BD31-4B8C-83A1-F6EECF244321}">
                <p14:modId xmlns:p14="http://schemas.microsoft.com/office/powerpoint/2010/main" val="2070401874"/>
              </p:ext>
            </p:extLst>
          </p:nvPr>
        </p:nvGraphicFramePr>
        <p:xfrm>
          <a:off x="5249251" y="5622453"/>
          <a:ext cx="3070860" cy="370840"/>
        </p:xfrm>
        <a:graphic>
          <a:graphicData uri="http://schemas.openxmlformats.org/drawingml/2006/table">
            <a:tbl>
              <a:tblPr firstRow="1" bandRow="1">
                <a:tableStyleId>{5940675A-B579-460E-94D1-54222C63F5DA}</a:tableStyleId>
              </a:tblPr>
              <a:tblGrid>
                <a:gridCol w="614172">
                  <a:extLst>
                    <a:ext uri="{9D8B030D-6E8A-4147-A177-3AD203B41FA5}">
                      <a16:colId xmlns:a16="http://schemas.microsoft.com/office/drawing/2014/main" val="900114921"/>
                    </a:ext>
                  </a:extLst>
                </a:gridCol>
                <a:gridCol w="614172">
                  <a:extLst>
                    <a:ext uri="{9D8B030D-6E8A-4147-A177-3AD203B41FA5}">
                      <a16:colId xmlns:a16="http://schemas.microsoft.com/office/drawing/2014/main" val="1514729927"/>
                    </a:ext>
                  </a:extLst>
                </a:gridCol>
                <a:gridCol w="614172">
                  <a:extLst>
                    <a:ext uri="{9D8B030D-6E8A-4147-A177-3AD203B41FA5}">
                      <a16:colId xmlns:a16="http://schemas.microsoft.com/office/drawing/2014/main" val="1121245605"/>
                    </a:ext>
                  </a:extLst>
                </a:gridCol>
                <a:gridCol w="614172">
                  <a:extLst>
                    <a:ext uri="{9D8B030D-6E8A-4147-A177-3AD203B41FA5}">
                      <a16:colId xmlns:a16="http://schemas.microsoft.com/office/drawing/2014/main" val="1287341596"/>
                    </a:ext>
                  </a:extLst>
                </a:gridCol>
                <a:gridCol w="614172">
                  <a:extLst>
                    <a:ext uri="{9D8B030D-6E8A-4147-A177-3AD203B41FA5}">
                      <a16:colId xmlns:a16="http://schemas.microsoft.com/office/drawing/2014/main" val="1364162649"/>
                    </a:ext>
                  </a:extLst>
                </a:gridCol>
              </a:tblGrid>
              <a:tr h="370840">
                <a:tc>
                  <a:txBody>
                    <a:bodyPr/>
                    <a:lstStyle/>
                    <a:p>
                      <a:pPr algn="ctr"/>
                      <a:r>
                        <a:rPr lang="en-GB" dirty="0"/>
                        <a:t>23</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t>=</a:t>
                      </a:r>
                    </a:p>
                  </a:txBody>
                  <a:tcPr anchor="ctr"/>
                </a:tc>
                <a:tc>
                  <a:txBody>
                    <a:bodyPr/>
                    <a:lstStyle/>
                    <a:p>
                      <a:pPr algn="ctr"/>
                      <a:r>
                        <a:rPr lang="en-GB" dirty="0"/>
                        <a:t>11.5</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t>×</a:t>
                      </a:r>
                    </a:p>
                  </a:txBody>
                  <a:tcPr anchor="ctr"/>
                </a:tc>
                <a:tc>
                  <a:txBody>
                    <a:bodyPr/>
                    <a:lstStyle/>
                    <a:p>
                      <a:pPr algn="ctr"/>
                      <a:r>
                        <a:rPr lang="en-GB" dirty="0">
                          <a:solidFill>
                            <a:schemeClr val="bg1"/>
                          </a:solidFill>
                        </a:rPr>
                        <a:t>2</a:t>
                      </a:r>
                    </a:p>
                  </a:txBody>
                  <a:tcPr anchor="ctr">
                    <a:solidFill>
                      <a:srgbClr val="87BD31"/>
                    </a:solidFill>
                  </a:tcPr>
                </a:tc>
                <a:extLst>
                  <a:ext uri="{0D108BD9-81ED-4DB2-BD59-A6C34878D82A}">
                    <a16:rowId xmlns:a16="http://schemas.microsoft.com/office/drawing/2014/main" val="3661152740"/>
                  </a:ext>
                </a:extLst>
              </a:tr>
            </a:tbl>
          </a:graphicData>
        </a:graphic>
      </p:graphicFrame>
      <p:pic>
        <p:nvPicPr>
          <p:cNvPr id="26" name="Picture 25"/>
          <p:cNvPicPr>
            <a:picLocks noChangeAspect="1"/>
          </p:cNvPicPr>
          <p:nvPr/>
        </p:nvPicPr>
        <p:blipFill rotWithShape="1">
          <a:blip r:embed="rId8" cstate="print">
            <a:extLst>
              <a:ext uri="{28A0092B-C50C-407E-A947-70E740481C1C}">
                <a14:useLocalDpi xmlns:a14="http://schemas.microsoft.com/office/drawing/2010/main" val="0"/>
              </a:ext>
            </a:extLst>
          </a:blip>
          <a:srcRect l="92741" t="22386"/>
          <a:stretch/>
        </p:blipFill>
        <p:spPr>
          <a:xfrm>
            <a:off x="8480264" y="1535184"/>
            <a:ext cx="663736" cy="5322815"/>
          </a:xfrm>
          <a:prstGeom prst="rect">
            <a:avLst/>
          </a:prstGeom>
        </p:spPr>
      </p:pic>
      <p:pic>
        <p:nvPicPr>
          <p:cNvPr id="27" name="Picture 26"/>
          <p:cNvPicPr>
            <a:picLocks noChangeAspect="1"/>
          </p:cNvPicPr>
          <p:nvPr/>
        </p:nvPicPr>
        <p:blipFill rotWithShape="1">
          <a:blip r:embed="rId8" cstate="print">
            <a:extLst>
              <a:ext uri="{28A0092B-C50C-407E-A947-70E740481C1C}">
                <a14:useLocalDpi xmlns:a14="http://schemas.microsoft.com/office/drawing/2010/main" val="0"/>
              </a:ext>
            </a:extLst>
          </a:blip>
          <a:srcRect l="6769" t="87690" r="-713"/>
          <a:stretch/>
        </p:blipFill>
        <p:spPr>
          <a:xfrm>
            <a:off x="618835" y="6013778"/>
            <a:ext cx="8589819" cy="844221"/>
          </a:xfrm>
          <a:prstGeom prst="rect">
            <a:avLst/>
          </a:prstGeom>
        </p:spPr>
      </p:pic>
      <p:graphicFrame>
        <p:nvGraphicFramePr>
          <p:cNvPr id="18" name="Table 17"/>
          <p:cNvGraphicFramePr>
            <a:graphicFrameLocks noGrp="1"/>
          </p:cNvGraphicFramePr>
          <p:nvPr>
            <p:extLst>
              <p:ext uri="{D42A27DB-BD31-4B8C-83A1-F6EECF244321}">
                <p14:modId xmlns:p14="http://schemas.microsoft.com/office/powerpoint/2010/main" val="1942716750"/>
              </p:ext>
            </p:extLst>
          </p:nvPr>
        </p:nvGraphicFramePr>
        <p:xfrm>
          <a:off x="875735" y="4073705"/>
          <a:ext cx="3070860" cy="370840"/>
        </p:xfrm>
        <a:graphic>
          <a:graphicData uri="http://schemas.openxmlformats.org/drawingml/2006/table">
            <a:tbl>
              <a:tblPr firstRow="1" bandRow="1">
                <a:tableStyleId>{5940675A-B579-460E-94D1-54222C63F5DA}</a:tableStyleId>
              </a:tblPr>
              <a:tblGrid>
                <a:gridCol w="614172">
                  <a:extLst>
                    <a:ext uri="{9D8B030D-6E8A-4147-A177-3AD203B41FA5}">
                      <a16:colId xmlns:a16="http://schemas.microsoft.com/office/drawing/2014/main" val="900114921"/>
                    </a:ext>
                  </a:extLst>
                </a:gridCol>
                <a:gridCol w="614172">
                  <a:extLst>
                    <a:ext uri="{9D8B030D-6E8A-4147-A177-3AD203B41FA5}">
                      <a16:colId xmlns:a16="http://schemas.microsoft.com/office/drawing/2014/main" val="1514729927"/>
                    </a:ext>
                  </a:extLst>
                </a:gridCol>
                <a:gridCol w="614172">
                  <a:extLst>
                    <a:ext uri="{9D8B030D-6E8A-4147-A177-3AD203B41FA5}">
                      <a16:colId xmlns:a16="http://schemas.microsoft.com/office/drawing/2014/main" val="1121245605"/>
                    </a:ext>
                  </a:extLst>
                </a:gridCol>
                <a:gridCol w="614172">
                  <a:extLst>
                    <a:ext uri="{9D8B030D-6E8A-4147-A177-3AD203B41FA5}">
                      <a16:colId xmlns:a16="http://schemas.microsoft.com/office/drawing/2014/main" val="1287341596"/>
                    </a:ext>
                  </a:extLst>
                </a:gridCol>
                <a:gridCol w="614172">
                  <a:extLst>
                    <a:ext uri="{9D8B030D-6E8A-4147-A177-3AD203B41FA5}">
                      <a16:colId xmlns:a16="http://schemas.microsoft.com/office/drawing/2014/main" val="1364162649"/>
                    </a:ext>
                  </a:extLst>
                </a:gridCol>
              </a:tblGrid>
              <a:tr h="370840">
                <a:tc>
                  <a:txBody>
                    <a:bodyPr/>
                    <a:lstStyle/>
                    <a:p>
                      <a:pPr algn="ctr"/>
                      <a:r>
                        <a:rPr lang="en-GB" dirty="0"/>
                        <a:t>230</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t>÷</a:t>
                      </a:r>
                    </a:p>
                  </a:txBody>
                  <a:tcPr anchor="ctr"/>
                </a:tc>
                <a:tc>
                  <a:txBody>
                    <a:bodyPr/>
                    <a:lstStyle/>
                    <a:p>
                      <a:pPr algn="ctr"/>
                      <a:r>
                        <a:rPr lang="en-GB" dirty="0"/>
                        <a:t>10</a:t>
                      </a:r>
                    </a:p>
                  </a:txBody>
                  <a:tcPr anchor="ctr"/>
                </a:tc>
                <a:tc>
                  <a:txBody>
                    <a:bodyPr/>
                    <a:lstStyle/>
                    <a:p>
                      <a:pPr algn="ctr"/>
                      <a:r>
                        <a:rPr lang="en-GB" dirty="0"/>
                        <a:t>=</a:t>
                      </a:r>
                    </a:p>
                  </a:txBody>
                  <a:tcPr anchor="ctr"/>
                </a:tc>
                <a:tc>
                  <a:txBody>
                    <a:bodyPr/>
                    <a:lstStyle/>
                    <a:p>
                      <a:pPr algn="ctr"/>
                      <a:r>
                        <a:rPr lang="en-GB" dirty="0"/>
                        <a:t>23</a:t>
                      </a:r>
                    </a:p>
                  </a:txBody>
                  <a:tcPr anchor="ctr"/>
                </a:tc>
                <a:extLst>
                  <a:ext uri="{0D108BD9-81ED-4DB2-BD59-A6C34878D82A}">
                    <a16:rowId xmlns:a16="http://schemas.microsoft.com/office/drawing/2014/main" val="3661152740"/>
                  </a:ext>
                </a:extLst>
              </a:tr>
            </a:tbl>
          </a:graphicData>
        </a:graphic>
      </p:graphicFrame>
      <p:graphicFrame>
        <p:nvGraphicFramePr>
          <p:cNvPr id="20" name="Table 19"/>
          <p:cNvGraphicFramePr>
            <a:graphicFrameLocks noGrp="1"/>
          </p:cNvGraphicFramePr>
          <p:nvPr>
            <p:extLst>
              <p:ext uri="{D42A27DB-BD31-4B8C-83A1-F6EECF244321}">
                <p14:modId xmlns:p14="http://schemas.microsoft.com/office/powerpoint/2010/main" val="143738373"/>
              </p:ext>
            </p:extLst>
          </p:nvPr>
        </p:nvGraphicFramePr>
        <p:xfrm>
          <a:off x="875735" y="4715972"/>
          <a:ext cx="3070860" cy="370840"/>
        </p:xfrm>
        <a:graphic>
          <a:graphicData uri="http://schemas.openxmlformats.org/drawingml/2006/table">
            <a:tbl>
              <a:tblPr firstRow="1" bandRow="1">
                <a:tableStyleId>{5940675A-B579-460E-94D1-54222C63F5DA}</a:tableStyleId>
              </a:tblPr>
              <a:tblGrid>
                <a:gridCol w="614172">
                  <a:extLst>
                    <a:ext uri="{9D8B030D-6E8A-4147-A177-3AD203B41FA5}">
                      <a16:colId xmlns:a16="http://schemas.microsoft.com/office/drawing/2014/main" val="900114921"/>
                    </a:ext>
                  </a:extLst>
                </a:gridCol>
                <a:gridCol w="614172">
                  <a:extLst>
                    <a:ext uri="{9D8B030D-6E8A-4147-A177-3AD203B41FA5}">
                      <a16:colId xmlns:a16="http://schemas.microsoft.com/office/drawing/2014/main" val="1514729927"/>
                    </a:ext>
                  </a:extLst>
                </a:gridCol>
                <a:gridCol w="614172">
                  <a:extLst>
                    <a:ext uri="{9D8B030D-6E8A-4147-A177-3AD203B41FA5}">
                      <a16:colId xmlns:a16="http://schemas.microsoft.com/office/drawing/2014/main" val="1121245605"/>
                    </a:ext>
                  </a:extLst>
                </a:gridCol>
                <a:gridCol w="614172">
                  <a:extLst>
                    <a:ext uri="{9D8B030D-6E8A-4147-A177-3AD203B41FA5}">
                      <a16:colId xmlns:a16="http://schemas.microsoft.com/office/drawing/2014/main" val="1287341596"/>
                    </a:ext>
                  </a:extLst>
                </a:gridCol>
                <a:gridCol w="614172">
                  <a:extLst>
                    <a:ext uri="{9D8B030D-6E8A-4147-A177-3AD203B41FA5}">
                      <a16:colId xmlns:a16="http://schemas.microsoft.com/office/drawing/2014/main" val="1364162649"/>
                    </a:ext>
                  </a:extLst>
                </a:gridCol>
              </a:tblGrid>
              <a:tr h="370840">
                <a:tc>
                  <a:txBody>
                    <a:bodyPr/>
                    <a:lstStyle/>
                    <a:p>
                      <a:pPr algn="ctr"/>
                      <a:r>
                        <a:rPr lang="en-GB" dirty="0"/>
                        <a:t>11.5</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t>×</a:t>
                      </a:r>
                    </a:p>
                  </a:txBody>
                  <a:tcPr anchor="ctr"/>
                </a:tc>
                <a:tc>
                  <a:txBody>
                    <a:bodyPr/>
                    <a:lstStyle/>
                    <a:p>
                      <a:pPr algn="ctr"/>
                      <a:r>
                        <a:rPr lang="en-GB" dirty="0"/>
                        <a:t>10</a:t>
                      </a:r>
                    </a:p>
                  </a:txBody>
                  <a:tcPr anchor="ctr"/>
                </a:tc>
                <a:tc>
                  <a:txBody>
                    <a:bodyPr/>
                    <a:lstStyle/>
                    <a:p>
                      <a:pPr algn="ctr"/>
                      <a:r>
                        <a:rPr lang="en-GB" dirty="0"/>
                        <a:t>=</a:t>
                      </a:r>
                    </a:p>
                  </a:txBody>
                  <a:tcPr anchor="ctr"/>
                </a:tc>
                <a:tc>
                  <a:txBody>
                    <a:bodyPr/>
                    <a:lstStyle/>
                    <a:p>
                      <a:pPr algn="ctr"/>
                      <a:r>
                        <a:rPr lang="en-GB" dirty="0"/>
                        <a:t>115</a:t>
                      </a:r>
                    </a:p>
                  </a:txBody>
                  <a:tcPr anchor="ctr"/>
                </a:tc>
                <a:extLst>
                  <a:ext uri="{0D108BD9-81ED-4DB2-BD59-A6C34878D82A}">
                    <a16:rowId xmlns:a16="http://schemas.microsoft.com/office/drawing/2014/main" val="3661152740"/>
                  </a:ext>
                </a:extLst>
              </a:tr>
            </a:tbl>
          </a:graphicData>
        </a:graphic>
      </p:graphicFrame>
      <p:sp>
        <p:nvSpPr>
          <p:cNvPr id="8" name="Rectangle 7"/>
          <p:cNvSpPr/>
          <p:nvPr/>
        </p:nvSpPr>
        <p:spPr>
          <a:xfrm>
            <a:off x="447429" y="2497089"/>
            <a:ext cx="92321" cy="3776712"/>
          </a:xfrm>
          <a:prstGeom prst="rect">
            <a:avLst/>
          </a:prstGeom>
          <a:solidFill>
            <a:srgbClr val="FAFC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768023" y="3230309"/>
            <a:ext cx="3228982" cy="623843"/>
          </a:xfrm>
          <a:custGeom>
            <a:avLst/>
            <a:gdLst>
              <a:gd name="connsiteX0" fmla="*/ 0 w 3212779"/>
              <a:gd name="connsiteY0" fmla="*/ 0 h 623843"/>
              <a:gd name="connsiteX1" fmla="*/ 3212779 w 3212779"/>
              <a:gd name="connsiteY1" fmla="*/ 0 h 623843"/>
              <a:gd name="connsiteX2" fmla="*/ 3212779 w 3212779"/>
              <a:gd name="connsiteY2" fmla="*/ 623843 h 623843"/>
              <a:gd name="connsiteX3" fmla="*/ 0 w 3212779"/>
              <a:gd name="connsiteY3" fmla="*/ 623843 h 623843"/>
              <a:gd name="connsiteX4" fmla="*/ 0 w 3212779"/>
              <a:gd name="connsiteY4" fmla="*/ 0 h 623843"/>
              <a:gd name="connsiteX0" fmla="*/ 14287 w 3212779"/>
              <a:gd name="connsiteY0" fmla="*/ 0 h 623843"/>
              <a:gd name="connsiteX1" fmla="*/ 3212779 w 3212779"/>
              <a:gd name="connsiteY1" fmla="*/ 0 h 623843"/>
              <a:gd name="connsiteX2" fmla="*/ 3212779 w 3212779"/>
              <a:gd name="connsiteY2" fmla="*/ 623843 h 623843"/>
              <a:gd name="connsiteX3" fmla="*/ 0 w 3212779"/>
              <a:gd name="connsiteY3" fmla="*/ 623843 h 623843"/>
              <a:gd name="connsiteX4" fmla="*/ 14287 w 3212779"/>
              <a:gd name="connsiteY4" fmla="*/ 0 h 623843"/>
              <a:gd name="connsiteX0" fmla="*/ 0 w 3198492"/>
              <a:gd name="connsiteY0" fmla="*/ 0 h 623843"/>
              <a:gd name="connsiteX1" fmla="*/ 3198492 w 3198492"/>
              <a:gd name="connsiteY1" fmla="*/ 0 h 623843"/>
              <a:gd name="connsiteX2" fmla="*/ 3198492 w 3198492"/>
              <a:gd name="connsiteY2" fmla="*/ 623843 h 623843"/>
              <a:gd name="connsiteX3" fmla="*/ 4763 w 3198492"/>
              <a:gd name="connsiteY3" fmla="*/ 623843 h 623843"/>
              <a:gd name="connsiteX4" fmla="*/ 0 w 3198492"/>
              <a:gd name="connsiteY4" fmla="*/ 0 h 623843"/>
              <a:gd name="connsiteX0" fmla="*/ 0 w 3227067"/>
              <a:gd name="connsiteY0" fmla="*/ 0 h 623843"/>
              <a:gd name="connsiteX1" fmla="*/ 3198492 w 3227067"/>
              <a:gd name="connsiteY1" fmla="*/ 0 h 623843"/>
              <a:gd name="connsiteX2" fmla="*/ 3227067 w 3227067"/>
              <a:gd name="connsiteY2" fmla="*/ 623843 h 623843"/>
              <a:gd name="connsiteX3" fmla="*/ 4763 w 3227067"/>
              <a:gd name="connsiteY3" fmla="*/ 623843 h 623843"/>
              <a:gd name="connsiteX4" fmla="*/ 0 w 3227067"/>
              <a:gd name="connsiteY4" fmla="*/ 0 h 623843"/>
              <a:gd name="connsiteX0" fmla="*/ 1915 w 3228982"/>
              <a:gd name="connsiteY0" fmla="*/ 0 h 623843"/>
              <a:gd name="connsiteX1" fmla="*/ 3200407 w 3228982"/>
              <a:gd name="connsiteY1" fmla="*/ 0 h 623843"/>
              <a:gd name="connsiteX2" fmla="*/ 3228982 w 3228982"/>
              <a:gd name="connsiteY2" fmla="*/ 623843 h 623843"/>
              <a:gd name="connsiteX3" fmla="*/ 328 w 3228982"/>
              <a:gd name="connsiteY3" fmla="*/ 620668 h 623843"/>
              <a:gd name="connsiteX4" fmla="*/ 1915 w 3228982"/>
              <a:gd name="connsiteY4" fmla="*/ 0 h 6238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28982" h="623843">
                <a:moveTo>
                  <a:pt x="1915" y="0"/>
                </a:moveTo>
                <a:lnTo>
                  <a:pt x="3200407" y="0"/>
                </a:lnTo>
                <a:lnTo>
                  <a:pt x="3228982" y="623843"/>
                </a:lnTo>
                <a:lnTo>
                  <a:pt x="328" y="620668"/>
                </a:lnTo>
                <a:cubicBezTo>
                  <a:pt x="-1260" y="412720"/>
                  <a:pt x="3503" y="207948"/>
                  <a:pt x="1915" y="0"/>
                </a:cubicBezTo>
                <a:close/>
              </a:path>
            </a:pathLst>
          </a:custGeom>
          <a:solidFill>
            <a:srgbClr val="01A6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809164" y="3197693"/>
            <a:ext cx="3061306" cy="685059"/>
          </a:xfrm>
          <a:prstGeom prst="rect">
            <a:avLst/>
          </a:prstGeom>
        </p:spPr>
        <p:txBody>
          <a:bodyPr wrap="square">
            <a:spAutoFit/>
          </a:bodyPr>
          <a:lstStyle/>
          <a:p>
            <a:pPr>
              <a:lnSpc>
                <a:spcPct val="107000"/>
              </a:lnSpc>
              <a:spcAft>
                <a:spcPts val="800"/>
              </a:spcAft>
            </a:pPr>
            <a:r>
              <a:rPr lang="en-GB" dirty="0">
                <a:solidFill>
                  <a:schemeClr val="bg1"/>
                </a:solidFill>
                <a:ea typeface="Calibri" panose="020F0502020204030204" pitchFamily="34" charset="0"/>
                <a:cs typeface="Calibri" panose="020F0502020204030204" pitchFamily="34" charset="0"/>
              </a:rPr>
              <a:t>Use known facts to complete these calculations.</a:t>
            </a:r>
            <a:endParaRPr lang="en-GB" sz="1400" dirty="0">
              <a:solidFill>
                <a:schemeClr val="bg1"/>
              </a:solidFill>
              <a:ea typeface="Calibri" panose="020F0502020204030204" pitchFamily="34" charset="0"/>
              <a:cs typeface="DengXian" panose="02010600030101010101" pitchFamily="2" charset="-122"/>
            </a:endParaRPr>
          </a:p>
        </p:txBody>
      </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nodeType="clickEffect">
                                  <p:stCondLst>
                                    <p:cond delay="0"/>
                                  </p:stCondLst>
                                  <p:childTnLst>
                                    <p:animEffect transition="out" filter="fade">
                                      <p:cBhvr>
                                        <p:cTn id="14" dur="500"/>
                                        <p:tgtEl>
                                          <p:spTgt spid="12"/>
                                        </p:tgtEl>
                                      </p:cBhvr>
                                    </p:animEffect>
                                    <p:set>
                                      <p:cBhvr>
                                        <p:cTn id="15" dur="1" fill="hold">
                                          <p:stCondLst>
                                            <p:cond delay="499"/>
                                          </p:stCondLst>
                                        </p:cTn>
                                        <p:tgtEl>
                                          <p:spTgt spid="12"/>
                                        </p:tgtEl>
                                        <p:attrNameLst>
                                          <p:attrName>style.visibility</p:attrName>
                                        </p:attrNameLst>
                                      </p:cBhvr>
                                      <p:to>
                                        <p:strVal val="hidden"/>
                                      </p:to>
                                    </p:set>
                                  </p:childTnLst>
                                </p:cTn>
                              </p:par>
                              <p:par>
                                <p:cTn id="16" presetID="10" presetClass="entr" presetSubtype="0"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nodeType="clickEffect">
                                  <p:stCondLst>
                                    <p:cond delay="0"/>
                                  </p:stCondLst>
                                  <p:childTnLst>
                                    <p:animEffect transition="out" filter="fade">
                                      <p:cBhvr>
                                        <p:cTn id="22" dur="500"/>
                                        <p:tgtEl>
                                          <p:spTgt spid="13"/>
                                        </p:tgtEl>
                                      </p:cBhvr>
                                    </p:animEffect>
                                    <p:set>
                                      <p:cBhvr>
                                        <p:cTn id="23" dur="1" fill="hold">
                                          <p:stCondLst>
                                            <p:cond delay="499"/>
                                          </p:stCondLst>
                                        </p:cTn>
                                        <p:tgtEl>
                                          <p:spTgt spid="13"/>
                                        </p:tgtEl>
                                        <p:attrNameLst>
                                          <p:attrName>style.visibility</p:attrName>
                                        </p:attrNameLst>
                                      </p:cBhvr>
                                      <p:to>
                                        <p:strVal val="hidden"/>
                                      </p:to>
                                    </p:set>
                                  </p:childTnLst>
                                </p:cTn>
                              </p:par>
                              <p:par>
                                <p:cTn id="24" presetID="10" presetClass="entr" presetSubtype="0" fill="hold" nodeType="with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fade">
                                      <p:cBhvr>
                                        <p:cTn id="26" dur="500"/>
                                        <p:tgtEl>
                                          <p:spTgt spid="24"/>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xit" presetSubtype="0" fill="hold" nodeType="clickEffect">
                                  <p:stCondLst>
                                    <p:cond delay="0"/>
                                  </p:stCondLst>
                                  <p:childTnLst>
                                    <p:animEffect transition="out" filter="fade">
                                      <p:cBhvr>
                                        <p:cTn id="30" dur="500"/>
                                        <p:tgtEl>
                                          <p:spTgt spid="14"/>
                                        </p:tgtEl>
                                      </p:cBhvr>
                                    </p:animEffect>
                                    <p:set>
                                      <p:cBhvr>
                                        <p:cTn id="31" dur="1" fill="hold">
                                          <p:stCondLst>
                                            <p:cond delay="499"/>
                                          </p:stCondLst>
                                        </p:cTn>
                                        <p:tgtEl>
                                          <p:spTgt spid="14"/>
                                        </p:tgtEl>
                                        <p:attrNameLst>
                                          <p:attrName>style.visibility</p:attrName>
                                        </p:attrNameLst>
                                      </p:cBhvr>
                                      <p:to>
                                        <p:strVal val="hidden"/>
                                      </p:to>
                                    </p:set>
                                  </p:childTnLst>
                                </p:cTn>
                              </p:par>
                              <p:par>
                                <p:cTn id="32" presetID="10" presetClass="entr" presetSubtype="0" fill="hold"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t="11603" r="50000"/>
          <a:stretch/>
        </p:blipFill>
        <p:spPr>
          <a:xfrm>
            <a:off x="539750" y="1232955"/>
            <a:ext cx="4032250" cy="5040845"/>
          </a:xfrm>
          <a:prstGeom prst="rect">
            <a:avLst/>
          </a:prstGeom>
        </p:spPr>
      </p:pic>
      <p:sp>
        <p:nvSpPr>
          <p:cNvPr id="97" name="Rectangle 96"/>
          <p:cNvSpPr/>
          <p:nvPr/>
        </p:nvSpPr>
        <p:spPr>
          <a:xfrm>
            <a:off x="3307633"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2844964"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Reason from Known Facts </a:t>
            </a:r>
          </a:p>
        </p:txBody>
      </p:sp>
      <p:cxnSp>
        <p:nvCxnSpPr>
          <p:cNvPr id="103" name="Straight Connector 102"/>
          <p:cNvCxnSpPr/>
          <p:nvPr/>
        </p:nvCxnSpPr>
        <p:spPr>
          <a:xfrm>
            <a:off x="3300706"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33" name="Group 32"/>
          <p:cNvGrpSpPr/>
          <p:nvPr/>
        </p:nvGrpSpPr>
        <p:grpSpPr>
          <a:xfrm>
            <a:off x="966174" y="2640614"/>
            <a:ext cx="3535021" cy="1576772"/>
            <a:chOff x="4945243" y="4039985"/>
            <a:chExt cx="3535021" cy="1576772"/>
          </a:xfrm>
        </p:grpSpPr>
        <p:sp>
          <p:nvSpPr>
            <p:cNvPr id="34" name="Pentagon 33"/>
            <p:cNvSpPr/>
            <p:nvPr/>
          </p:nvSpPr>
          <p:spPr>
            <a:xfrm rot="10800000">
              <a:off x="4945243" y="4039985"/>
              <a:ext cx="3535021" cy="1576772"/>
            </a:xfrm>
            <a:prstGeom prst="homePlate">
              <a:avLst>
                <a:gd name="adj" fmla="val 13744"/>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p:cNvSpPr/>
            <p:nvPr/>
          </p:nvSpPr>
          <p:spPr>
            <a:xfrm>
              <a:off x="5328871" y="4087237"/>
              <a:ext cx="2884854" cy="1477328"/>
            </a:xfrm>
            <a:prstGeom prst="rect">
              <a:avLst/>
            </a:prstGeom>
          </p:spPr>
          <p:txBody>
            <a:bodyPr wrap="square">
              <a:spAutoFit/>
            </a:bodyPr>
            <a:lstStyle/>
            <a:p>
              <a:r>
                <a:rPr lang="en-GB" dirty="0">
                  <a:solidFill>
                    <a:schemeClr val="bg1"/>
                  </a:solidFill>
                </a:rPr>
                <a:t>We know the answer to </a:t>
              </a:r>
              <a:br>
                <a:rPr lang="en-GB" dirty="0">
                  <a:solidFill>
                    <a:schemeClr val="bg1"/>
                  </a:solidFill>
                </a:rPr>
              </a:br>
              <a:r>
                <a:rPr lang="en-GB" dirty="0">
                  <a:solidFill>
                    <a:schemeClr val="bg1"/>
                  </a:solidFill>
                </a:rPr>
                <a:t>23 × 308 = 7084, so we only need to complete the calculation 7084 - 308 to find that 22 × 308 = </a:t>
              </a:r>
              <a:r>
                <a:rPr lang="en-GB" b="1" dirty="0">
                  <a:solidFill>
                    <a:schemeClr val="bg1"/>
                  </a:solidFill>
                </a:rPr>
                <a:t>6776</a:t>
              </a:r>
              <a:r>
                <a:rPr lang="en-GB" dirty="0">
                  <a:solidFill>
                    <a:schemeClr val="bg1"/>
                  </a:solidFill>
                </a:rPr>
                <a:t>.</a:t>
              </a:r>
            </a:p>
          </p:txBody>
        </p:sp>
      </p:grpSp>
      <p:pic>
        <p:nvPicPr>
          <p:cNvPr id="19" name="Picture 18"/>
          <p:cNvPicPr>
            <a:picLocks noChangeAspect="1"/>
          </p:cNvPicPr>
          <p:nvPr/>
        </p:nvPicPr>
        <p:blipFill rotWithShape="1">
          <a:blip r:embed="rId4" cstate="print">
            <a:extLst>
              <a:ext uri="{BEBA8EAE-BF5A-486C-A8C5-ECC9F3942E4B}">
                <a14:imgProps xmlns:a14="http://schemas.microsoft.com/office/drawing/2010/main">
                  <a14:imgLayer r:embed="rId5">
                    <a14:imgEffect>
                      <a14:colorTemperature colorTemp="7200"/>
                    </a14:imgEffect>
                  </a14:imgLayer>
                </a14:imgProps>
              </a:ext>
              <a:ext uri="{28A0092B-C50C-407E-A947-70E740481C1C}">
                <a14:useLocalDpi xmlns:a14="http://schemas.microsoft.com/office/drawing/2010/main" val="0"/>
              </a:ext>
            </a:extLst>
          </a:blip>
          <a:srcRect t="1791" r="2839" b="5810"/>
          <a:stretch/>
        </p:blipFill>
        <p:spPr>
          <a:xfrm>
            <a:off x="4407203" y="1232955"/>
            <a:ext cx="4197048" cy="5158320"/>
          </a:xfrm>
          <a:prstGeom prst="rect">
            <a:avLst/>
          </a:prstGeom>
          <a:effectLst>
            <a:outerShdw blurRad="25400" dist="38100" dir="5400000" algn="ctr" rotWithShape="0">
              <a:srgbClr val="000000">
                <a:alpha val="25000"/>
              </a:srgbClr>
            </a:outerShdw>
          </a:effectLst>
        </p:spPr>
      </p:pic>
      <p:pic>
        <p:nvPicPr>
          <p:cNvPr id="21" name="Picture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3034611">
            <a:off x="6400841" y="1009215"/>
            <a:ext cx="4563634" cy="2674381"/>
          </a:xfrm>
          <a:prstGeom prst="rect">
            <a:avLst/>
          </a:prstGeom>
          <a:effectLst>
            <a:outerShdw blurRad="25400" dist="38100" dir="5400000" algn="ctr" rotWithShape="0">
              <a:srgbClr val="000000">
                <a:alpha val="22000"/>
              </a:srgbClr>
            </a:outerShdw>
          </a:effectLst>
        </p:spPr>
      </p:pic>
      <p:pic>
        <p:nvPicPr>
          <p:cNvPr id="26" name="Picture 25"/>
          <p:cNvPicPr>
            <a:picLocks noChangeAspect="1"/>
          </p:cNvPicPr>
          <p:nvPr/>
        </p:nvPicPr>
        <p:blipFill rotWithShape="1">
          <a:blip r:embed="rId7" cstate="print">
            <a:extLst>
              <a:ext uri="{28A0092B-C50C-407E-A947-70E740481C1C}">
                <a14:useLocalDpi xmlns:a14="http://schemas.microsoft.com/office/drawing/2010/main" val="0"/>
              </a:ext>
            </a:extLst>
          </a:blip>
          <a:srcRect l="92741" t="22386"/>
          <a:stretch/>
        </p:blipFill>
        <p:spPr>
          <a:xfrm>
            <a:off x="8480264" y="1535184"/>
            <a:ext cx="663736" cy="5322815"/>
          </a:xfrm>
          <a:prstGeom prst="rect">
            <a:avLst/>
          </a:prstGeom>
        </p:spPr>
      </p:pic>
      <p:sp>
        <p:nvSpPr>
          <p:cNvPr id="8" name="Rectangle 7"/>
          <p:cNvSpPr/>
          <p:nvPr/>
        </p:nvSpPr>
        <p:spPr>
          <a:xfrm>
            <a:off x="447429" y="2497089"/>
            <a:ext cx="92321" cy="3776712"/>
          </a:xfrm>
          <a:prstGeom prst="rect">
            <a:avLst/>
          </a:prstGeom>
          <a:solidFill>
            <a:srgbClr val="FAFC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p:cNvSpPr txBox="1"/>
          <p:nvPr/>
        </p:nvSpPr>
        <p:spPr>
          <a:xfrm>
            <a:off x="5284891" y="4095082"/>
            <a:ext cx="2706254" cy="400110"/>
          </a:xfrm>
          <a:prstGeom prst="rect">
            <a:avLst/>
          </a:prstGeom>
          <a:noFill/>
        </p:spPr>
        <p:txBody>
          <a:bodyPr wrap="square" rtlCol="0">
            <a:spAutoFit/>
          </a:bodyPr>
          <a:lstStyle/>
          <a:p>
            <a:pPr algn="ctr"/>
            <a:r>
              <a:rPr lang="en-GB" sz="2000" dirty="0"/>
              <a:t>22 × 308</a:t>
            </a:r>
          </a:p>
        </p:txBody>
      </p:sp>
      <p:sp>
        <p:nvSpPr>
          <p:cNvPr id="29" name="Rectangle 28"/>
          <p:cNvSpPr/>
          <p:nvPr/>
        </p:nvSpPr>
        <p:spPr>
          <a:xfrm>
            <a:off x="5195186" y="3166166"/>
            <a:ext cx="2938625" cy="369332"/>
          </a:xfrm>
          <a:prstGeom prst="rect">
            <a:avLst/>
          </a:prstGeom>
        </p:spPr>
        <p:txBody>
          <a:bodyPr wrap="none">
            <a:spAutoFit/>
          </a:bodyPr>
          <a:lstStyle/>
          <a:p>
            <a:r>
              <a:rPr lang="en-GB" dirty="0"/>
              <a:t>Use this calculation to find</a:t>
            </a:r>
          </a:p>
        </p:txBody>
      </p:sp>
      <p:sp>
        <p:nvSpPr>
          <p:cNvPr id="30" name="Rectangle 29"/>
          <p:cNvSpPr/>
          <p:nvPr/>
        </p:nvSpPr>
        <p:spPr>
          <a:xfrm>
            <a:off x="5344712" y="3504462"/>
            <a:ext cx="2635359" cy="369332"/>
          </a:xfrm>
          <a:prstGeom prst="rect">
            <a:avLst/>
          </a:prstGeom>
        </p:spPr>
        <p:txBody>
          <a:bodyPr wrap="square">
            <a:spAutoFit/>
          </a:bodyPr>
          <a:lstStyle/>
          <a:p>
            <a:pPr algn="ctr"/>
            <a:r>
              <a:rPr lang="en-GB" dirty="0"/>
              <a:t>the answer to: </a:t>
            </a:r>
          </a:p>
        </p:txBody>
      </p:sp>
      <p:sp>
        <p:nvSpPr>
          <p:cNvPr id="31" name="TextBox 30"/>
          <p:cNvSpPr txBox="1"/>
          <p:nvPr/>
        </p:nvSpPr>
        <p:spPr>
          <a:xfrm>
            <a:off x="5347586" y="2514181"/>
            <a:ext cx="2706254" cy="400110"/>
          </a:xfrm>
          <a:prstGeom prst="rect">
            <a:avLst/>
          </a:prstGeom>
          <a:noFill/>
        </p:spPr>
        <p:txBody>
          <a:bodyPr wrap="square" rtlCol="0">
            <a:spAutoFit/>
          </a:bodyPr>
          <a:lstStyle/>
          <a:p>
            <a:pPr algn="ctr"/>
            <a:r>
              <a:rPr lang="en-GB" sz="2000" dirty="0"/>
              <a:t>7084 ÷ 23 = 308 </a:t>
            </a:r>
          </a:p>
        </p:txBody>
      </p:sp>
      <p:sp>
        <p:nvSpPr>
          <p:cNvPr id="32" name="Rectangle 31"/>
          <p:cNvSpPr/>
          <p:nvPr/>
        </p:nvSpPr>
        <p:spPr>
          <a:xfrm>
            <a:off x="5238466" y="4752501"/>
            <a:ext cx="2852063" cy="369332"/>
          </a:xfrm>
          <a:prstGeom prst="rect">
            <a:avLst/>
          </a:prstGeom>
        </p:spPr>
        <p:txBody>
          <a:bodyPr wrap="none">
            <a:spAutoFit/>
          </a:bodyPr>
          <a:lstStyle/>
          <a:p>
            <a:r>
              <a:rPr lang="en-GB" dirty="0"/>
              <a:t>Explain your working out.</a:t>
            </a:r>
          </a:p>
        </p:txBody>
      </p:sp>
      <p:pic>
        <p:nvPicPr>
          <p:cNvPr id="36" name="Picture 35"/>
          <p:cNvPicPr>
            <a:picLocks noChangeAspect="1"/>
          </p:cNvPicPr>
          <p:nvPr/>
        </p:nvPicPr>
        <p:blipFill rotWithShape="1">
          <a:blip r:embed="rId8" cstate="print">
            <a:extLst>
              <a:ext uri="{28A0092B-C50C-407E-A947-70E740481C1C}">
                <a14:useLocalDpi xmlns:a14="http://schemas.microsoft.com/office/drawing/2010/main" val="0"/>
              </a:ext>
            </a:extLst>
          </a:blip>
          <a:srcRect l="31971" b="49081"/>
          <a:stretch/>
        </p:blipFill>
        <p:spPr>
          <a:xfrm>
            <a:off x="-371475" y="5189668"/>
            <a:ext cx="4670929" cy="2011232"/>
          </a:xfrm>
          <a:prstGeom prst="rect">
            <a:avLst/>
          </a:prstGeom>
          <a:effectLst>
            <a:outerShdw blurRad="12700" dist="38100" dir="12240000" algn="ctr" rotWithShape="0">
              <a:srgbClr val="000000">
                <a:alpha val="19000"/>
              </a:srgbClr>
            </a:outerShdw>
          </a:effectLst>
        </p:spPr>
      </p:pic>
      <p:pic>
        <p:nvPicPr>
          <p:cNvPr id="27" name="Picture 26"/>
          <p:cNvPicPr>
            <a:picLocks noChangeAspect="1"/>
          </p:cNvPicPr>
          <p:nvPr/>
        </p:nvPicPr>
        <p:blipFill rotWithShape="1">
          <a:blip r:embed="rId7" cstate="print">
            <a:extLst>
              <a:ext uri="{28A0092B-C50C-407E-A947-70E740481C1C}">
                <a14:useLocalDpi xmlns:a14="http://schemas.microsoft.com/office/drawing/2010/main" val="0"/>
              </a:ext>
            </a:extLst>
          </a:blip>
          <a:srcRect l="-6666" t="87690" r="-713"/>
          <a:stretch/>
        </p:blipFill>
        <p:spPr>
          <a:xfrm>
            <a:off x="-609599" y="6013778"/>
            <a:ext cx="9818254" cy="844221"/>
          </a:xfrm>
          <a:prstGeom prst="rect">
            <a:avLst/>
          </a:prstGeom>
        </p:spPr>
      </p:pic>
      <p:pic>
        <p:nvPicPr>
          <p:cNvPr id="37" name="Picture 36"/>
          <p:cNvPicPr>
            <a:picLocks noChangeAspect="1"/>
          </p:cNvPicPr>
          <p:nvPr/>
        </p:nvPicPr>
        <p:blipFill rotWithShape="1">
          <a:blip r:embed="rId7" cstate="print">
            <a:extLst>
              <a:ext uri="{28A0092B-C50C-407E-A947-70E740481C1C}">
                <a14:useLocalDpi xmlns:a14="http://schemas.microsoft.com/office/drawing/2010/main" val="0"/>
              </a:ext>
            </a:extLst>
          </a:blip>
          <a:srcRect l="-6666" t="19442" r="92719" b="12313"/>
          <a:stretch/>
        </p:blipFill>
        <p:spPr>
          <a:xfrm>
            <a:off x="-609599" y="1333501"/>
            <a:ext cx="1275225" cy="4680278"/>
          </a:xfrm>
          <a:prstGeom prst="rect">
            <a:avLst/>
          </a:prstGeom>
        </p:spPr>
      </p:pic>
    </p:spTree>
    <p:extLst>
      <p:ext uri="{BB962C8B-B14F-4D97-AF65-F5344CB8AC3E}">
        <p14:creationId xmlns:p14="http://schemas.microsoft.com/office/powerpoint/2010/main" val="389763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fade">
                                      <p:cBhvr>
                                        <p:cTn id="10" dur="500"/>
                                        <p:tgtEl>
                                          <p:spTgt spid="3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500"/>
                                        <p:tgtEl>
                                          <p:spTgt spid="2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500"/>
                                        <p:tgtEl>
                                          <p:spTgt spid="2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childTnLst>
                          </p:cTn>
                        </p:par>
                      </p:childTnLst>
                    </p:cTn>
                  </p:par>
                  <p:par>
                    <p:cTn id="20" fill="hold">
                      <p:stCondLst>
                        <p:cond delay="indefinite"/>
                      </p:stCondLst>
                      <p:childTnLst>
                        <p:par>
                          <p:cTn id="21" fill="hold">
                            <p:stCondLst>
                              <p:cond delay="0"/>
                            </p:stCondLst>
                            <p:childTnLst>
                              <p:par>
                                <p:cTn id="22" presetID="12" presetClass="entr" presetSubtype="2" fill="hold" nodeType="clickEffect">
                                  <p:stCondLst>
                                    <p:cond delay="0"/>
                                  </p:stCondLst>
                                  <p:childTnLst>
                                    <p:set>
                                      <p:cBhvr>
                                        <p:cTn id="23" dur="1" fill="hold">
                                          <p:stCondLst>
                                            <p:cond delay="0"/>
                                          </p:stCondLst>
                                        </p:cTn>
                                        <p:tgtEl>
                                          <p:spTgt spid="33"/>
                                        </p:tgtEl>
                                        <p:attrNameLst>
                                          <p:attrName>style.visibility</p:attrName>
                                        </p:attrNameLst>
                                      </p:cBhvr>
                                      <p:to>
                                        <p:strVal val="visible"/>
                                      </p:to>
                                    </p:set>
                                    <p:anim calcmode="lin" valueType="num">
                                      <p:cBhvr additive="base">
                                        <p:cTn id="24" dur="750"/>
                                        <p:tgtEl>
                                          <p:spTgt spid="33"/>
                                        </p:tgtEl>
                                        <p:attrNameLst>
                                          <p:attrName>ppt_x</p:attrName>
                                        </p:attrNameLst>
                                      </p:cBhvr>
                                      <p:tavLst>
                                        <p:tav tm="0">
                                          <p:val>
                                            <p:strVal val="#ppt_x+#ppt_w*1.125000"/>
                                          </p:val>
                                        </p:tav>
                                        <p:tav tm="100000">
                                          <p:val>
                                            <p:strVal val="#ppt_x"/>
                                          </p:val>
                                        </p:tav>
                                      </p:tavLst>
                                    </p:anim>
                                    <p:animEffect transition="in" filter="wipe(left)">
                                      <p:cBhvr>
                                        <p:cTn id="25" dur="75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P spid="3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entagon 2"/>
          <p:cNvSpPr/>
          <p:nvPr/>
        </p:nvSpPr>
        <p:spPr>
          <a:xfrm rot="16200000">
            <a:off x="2597151" y="266697"/>
            <a:ext cx="3949698" cy="8064501"/>
          </a:xfrm>
          <a:prstGeom prst="homePlate">
            <a:avLst>
              <a:gd name="adj" fmla="val 6627"/>
            </a:avLst>
          </a:prstGeom>
          <a:solidFill>
            <a:srgbClr val="AEDEF8"/>
          </a:solidFill>
          <a:ln>
            <a:noFill/>
          </a:ln>
          <a:effectLst>
            <a:outerShdw blurRad="25400" dist="38100" dir="16800000" algn="ctr"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447429" y="670981"/>
            <a:ext cx="2844964"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Reason from Known Facts </a:t>
            </a:r>
          </a:p>
        </p:txBody>
      </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0" name="Rectangle 9"/>
          <p:cNvSpPr/>
          <p:nvPr/>
        </p:nvSpPr>
        <p:spPr>
          <a:xfrm>
            <a:off x="3285466"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3285466"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2" name="Table 1"/>
          <p:cNvGraphicFramePr>
            <a:graphicFrameLocks noGrp="1"/>
          </p:cNvGraphicFramePr>
          <p:nvPr>
            <p:extLst>
              <p:ext uri="{D42A27DB-BD31-4B8C-83A1-F6EECF244321}">
                <p14:modId xmlns:p14="http://schemas.microsoft.com/office/powerpoint/2010/main" val="1849292760"/>
              </p:ext>
            </p:extLst>
          </p:nvPr>
        </p:nvGraphicFramePr>
        <p:xfrm>
          <a:off x="755652" y="2715895"/>
          <a:ext cx="7632698" cy="3448080"/>
        </p:xfrm>
        <a:graphic>
          <a:graphicData uri="http://schemas.openxmlformats.org/drawingml/2006/table">
            <a:tbl>
              <a:tblPr firstRow="1" bandRow="1">
                <a:tableStyleId>{5940675A-B579-460E-94D1-54222C63F5DA}</a:tableStyleId>
              </a:tblPr>
              <a:tblGrid>
                <a:gridCol w="2188325">
                  <a:extLst>
                    <a:ext uri="{9D8B030D-6E8A-4147-A177-3AD203B41FA5}">
                      <a16:colId xmlns:a16="http://schemas.microsoft.com/office/drawing/2014/main" val="1489097744"/>
                    </a:ext>
                  </a:extLst>
                </a:gridCol>
                <a:gridCol w="981772">
                  <a:extLst>
                    <a:ext uri="{9D8B030D-6E8A-4147-A177-3AD203B41FA5}">
                      <a16:colId xmlns:a16="http://schemas.microsoft.com/office/drawing/2014/main" val="2168857514"/>
                    </a:ext>
                  </a:extLst>
                </a:gridCol>
                <a:gridCol w="1753156">
                  <a:extLst>
                    <a:ext uri="{9D8B030D-6E8A-4147-A177-3AD203B41FA5}">
                      <a16:colId xmlns:a16="http://schemas.microsoft.com/office/drawing/2014/main" val="2614138125"/>
                    </a:ext>
                  </a:extLst>
                </a:gridCol>
                <a:gridCol w="2709445">
                  <a:extLst>
                    <a:ext uri="{9D8B030D-6E8A-4147-A177-3AD203B41FA5}">
                      <a16:colId xmlns:a16="http://schemas.microsoft.com/office/drawing/2014/main" val="2579658025"/>
                    </a:ext>
                  </a:extLst>
                </a:gridCol>
              </a:tblGrid>
              <a:tr h="370840">
                <a:tc>
                  <a:txBody>
                    <a:bodyPr/>
                    <a:lstStyle/>
                    <a:p>
                      <a:endParaRPr lang="en-GB" dirty="0"/>
                    </a:p>
                  </a:txBody>
                  <a:tcPr>
                    <a:lnL w="12700" cap="flat" cmpd="sng" algn="ctr">
                      <a:solidFill>
                        <a:srgbClr val="AEDEF8"/>
                      </a:solidFill>
                      <a:prstDash val="solid"/>
                      <a:round/>
                      <a:headEnd type="none" w="med" len="med"/>
                      <a:tailEnd type="none" w="med" len="med"/>
                    </a:lnL>
                    <a:lnT w="12700" cap="flat" cmpd="sng" algn="ctr">
                      <a:noFill/>
                      <a:prstDash val="solid"/>
                      <a:round/>
                      <a:headEnd type="none" w="med" len="med"/>
                      <a:tailEnd type="none" w="med" len="med"/>
                    </a:lnT>
                  </a:tcPr>
                </a:tc>
                <a:tc>
                  <a:txBody>
                    <a:bodyPr/>
                    <a:lstStyle/>
                    <a:p>
                      <a:pPr algn="ctr"/>
                      <a:r>
                        <a:rPr lang="en-GB" dirty="0"/>
                        <a:t>True or False?</a:t>
                      </a:r>
                    </a:p>
                  </a:txBody>
                  <a:tcPr>
                    <a:solidFill>
                      <a:schemeClr val="bg1"/>
                    </a:solidFill>
                  </a:tcPr>
                </a:tc>
                <a:tc>
                  <a:txBody>
                    <a:bodyPr/>
                    <a:lstStyle/>
                    <a:p>
                      <a:pPr algn="ctr"/>
                      <a:r>
                        <a:rPr lang="en-GB" dirty="0"/>
                        <a:t>Correct Answer</a:t>
                      </a:r>
                    </a:p>
                  </a:txBody>
                  <a:tcPr anchor="ctr">
                    <a:solidFill>
                      <a:schemeClr val="bg1"/>
                    </a:solidFill>
                  </a:tcPr>
                </a:tc>
                <a:tc>
                  <a:txBody>
                    <a:bodyPr/>
                    <a:lstStyle/>
                    <a:p>
                      <a:pPr algn="ctr"/>
                      <a:r>
                        <a:rPr lang="en-GB" dirty="0"/>
                        <a:t>Mistakes Made</a:t>
                      </a:r>
                    </a:p>
                  </a:txBody>
                  <a:tcPr anchor="ctr">
                    <a:solidFill>
                      <a:schemeClr val="bg1"/>
                    </a:solidFill>
                  </a:tcPr>
                </a:tc>
                <a:extLst>
                  <a:ext uri="{0D108BD9-81ED-4DB2-BD59-A6C34878D82A}">
                    <a16:rowId xmlns:a16="http://schemas.microsoft.com/office/drawing/2014/main" val="4142934480"/>
                  </a:ext>
                </a:extLst>
              </a:tr>
              <a:tr h="936000">
                <a:tc>
                  <a:txBody>
                    <a:bodyPr/>
                    <a:lstStyle/>
                    <a:p>
                      <a:r>
                        <a:rPr lang="en-GB" dirty="0"/>
                        <a:t>345 + 247 = 692</a:t>
                      </a:r>
                    </a:p>
                  </a:txBody>
                  <a:tcPr>
                    <a:solidFill>
                      <a:schemeClr val="bg1"/>
                    </a:solidFill>
                  </a:tcPr>
                </a:tc>
                <a:tc>
                  <a:txBody>
                    <a:bodyPr/>
                    <a:lstStyle/>
                    <a:p>
                      <a:endParaRPr lang="en-GB"/>
                    </a:p>
                  </a:txBody>
                  <a:tcPr>
                    <a:solidFill>
                      <a:schemeClr val="bg1"/>
                    </a:solidFill>
                  </a:tcPr>
                </a:tc>
                <a:tc>
                  <a:txBody>
                    <a:bodyPr/>
                    <a:lstStyle/>
                    <a:p>
                      <a:endParaRPr lang="en-GB" dirty="0"/>
                    </a:p>
                  </a:txBody>
                  <a:tcP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800" dirty="0">
                        <a:solidFill>
                          <a:srgbClr val="00B050"/>
                        </a:solidFill>
                      </a:endParaRPr>
                    </a:p>
                  </a:txBody>
                  <a:tcPr>
                    <a:solidFill>
                      <a:schemeClr val="bg1"/>
                    </a:solidFill>
                  </a:tcPr>
                </a:tc>
                <a:extLst>
                  <a:ext uri="{0D108BD9-81ED-4DB2-BD59-A6C34878D82A}">
                    <a16:rowId xmlns:a16="http://schemas.microsoft.com/office/drawing/2014/main" val="2681006402"/>
                  </a:ext>
                </a:extLst>
              </a:tr>
              <a:tr h="936000">
                <a:tc>
                  <a:txBody>
                    <a:bodyPr/>
                    <a:lstStyle/>
                    <a:p>
                      <a:r>
                        <a:rPr lang="en-GB" dirty="0"/>
                        <a:t>445 + 157 = 602</a:t>
                      </a:r>
                    </a:p>
                  </a:txBody>
                  <a:tcPr>
                    <a:solidFill>
                      <a:schemeClr val="bg1"/>
                    </a:solidFill>
                  </a:tcPr>
                </a:tc>
                <a:tc>
                  <a:txBody>
                    <a:bodyPr/>
                    <a:lstStyle/>
                    <a:p>
                      <a:endParaRPr lang="en-GB"/>
                    </a:p>
                  </a:txBody>
                  <a:tcPr>
                    <a:solidFill>
                      <a:schemeClr val="bg1"/>
                    </a:solidFill>
                  </a:tcPr>
                </a:tc>
                <a:tc>
                  <a:txBody>
                    <a:bodyPr/>
                    <a:lstStyle/>
                    <a:p>
                      <a:endParaRPr lang="en-GB" dirty="0"/>
                    </a:p>
                  </a:txBody>
                  <a:tcPr>
                    <a:solidFill>
                      <a:schemeClr val="bg1"/>
                    </a:solidFill>
                  </a:tcPr>
                </a:tc>
                <a:tc>
                  <a:txBody>
                    <a:bodyPr/>
                    <a:lstStyle/>
                    <a:p>
                      <a:endParaRPr lang="en-GB" dirty="0"/>
                    </a:p>
                  </a:txBody>
                  <a:tcPr>
                    <a:solidFill>
                      <a:schemeClr val="bg1"/>
                    </a:solidFill>
                  </a:tcPr>
                </a:tc>
                <a:extLst>
                  <a:ext uri="{0D108BD9-81ED-4DB2-BD59-A6C34878D82A}">
                    <a16:rowId xmlns:a16="http://schemas.microsoft.com/office/drawing/2014/main" val="2736577490"/>
                  </a:ext>
                </a:extLst>
              </a:tr>
              <a:tr h="936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t>34.5 + 25.7 = 6.02</a:t>
                      </a:r>
                    </a:p>
                  </a:txBody>
                  <a:tcPr>
                    <a:solidFill>
                      <a:schemeClr val="bg1"/>
                    </a:solidFill>
                  </a:tcPr>
                </a:tc>
                <a:tc>
                  <a:txBody>
                    <a:bodyPr/>
                    <a:lstStyle/>
                    <a:p>
                      <a:endParaRPr lang="en-GB"/>
                    </a:p>
                  </a:txBody>
                  <a:tcPr>
                    <a:solidFill>
                      <a:schemeClr val="bg1"/>
                    </a:solidFill>
                  </a:tcPr>
                </a:tc>
                <a:tc>
                  <a:txBody>
                    <a:bodyPr/>
                    <a:lstStyle/>
                    <a:p>
                      <a:endParaRPr lang="en-GB" dirty="0"/>
                    </a:p>
                  </a:txBody>
                  <a:tcPr>
                    <a:solidFill>
                      <a:schemeClr val="bg1"/>
                    </a:solidFill>
                  </a:tcPr>
                </a:tc>
                <a:tc>
                  <a:txBody>
                    <a:bodyPr/>
                    <a:lstStyle/>
                    <a:p>
                      <a:endParaRPr lang="en-GB" dirty="0"/>
                    </a:p>
                  </a:txBody>
                  <a:tcPr>
                    <a:solidFill>
                      <a:schemeClr val="bg1"/>
                    </a:solidFill>
                  </a:tcPr>
                </a:tc>
                <a:extLst>
                  <a:ext uri="{0D108BD9-81ED-4DB2-BD59-A6C34878D82A}">
                    <a16:rowId xmlns:a16="http://schemas.microsoft.com/office/drawing/2014/main" val="3460014492"/>
                  </a:ext>
                </a:extLst>
              </a:tr>
            </a:tbl>
          </a:graphicData>
        </a:graphic>
      </p:graphicFrame>
      <p:sp>
        <p:nvSpPr>
          <p:cNvPr id="4" name="Rectangle 3"/>
          <p:cNvSpPr/>
          <p:nvPr/>
        </p:nvSpPr>
        <p:spPr>
          <a:xfrm>
            <a:off x="635332" y="1238131"/>
            <a:ext cx="5705309" cy="981423"/>
          </a:xfrm>
          <a:prstGeom prst="rect">
            <a:avLst/>
          </a:prstGeom>
        </p:spPr>
        <p:txBody>
          <a:bodyPr wrap="square">
            <a:spAutoFit/>
          </a:bodyPr>
          <a:lstStyle/>
          <a:p>
            <a:pPr>
              <a:lnSpc>
                <a:spcPct val="107000"/>
              </a:lnSpc>
              <a:spcAft>
                <a:spcPts val="800"/>
              </a:spcAft>
            </a:pPr>
            <a:r>
              <a:rPr lang="en-GB" dirty="0">
                <a:ea typeface="Calibri" panose="020F0502020204030204" pitchFamily="34" charset="0"/>
                <a:cs typeface="Calibri" panose="020F0502020204030204" pitchFamily="34" charset="0"/>
              </a:rPr>
              <a:t>Use this calculation to decide if the following are true or false. For any false calculations, give the correct answer and explain the mistake that has been made.</a:t>
            </a:r>
            <a:endParaRPr lang="en-GB" sz="1600" dirty="0">
              <a:ea typeface="Calibri" panose="020F0502020204030204" pitchFamily="34" charset="0"/>
              <a:cs typeface="DengXian" panose="02010600030101010101" pitchFamily="2" charset="-122"/>
            </a:endParaRPr>
          </a:p>
        </p:txBody>
      </p:sp>
      <p:grpSp>
        <p:nvGrpSpPr>
          <p:cNvPr id="13" name="Group 12"/>
          <p:cNvGrpSpPr/>
          <p:nvPr/>
        </p:nvGrpSpPr>
        <p:grpSpPr>
          <a:xfrm>
            <a:off x="6292514" y="1461338"/>
            <a:ext cx="2397493" cy="613611"/>
            <a:chOff x="5931566" y="1422034"/>
            <a:chExt cx="2397493" cy="613611"/>
          </a:xfrm>
        </p:grpSpPr>
        <p:sp>
          <p:nvSpPr>
            <p:cNvPr id="12" name="Pentagon 11"/>
            <p:cNvSpPr/>
            <p:nvPr/>
          </p:nvSpPr>
          <p:spPr>
            <a:xfrm rot="10800000">
              <a:off x="5931566" y="1422034"/>
              <a:ext cx="2397493" cy="613611"/>
            </a:xfrm>
            <a:prstGeom prst="homePlate">
              <a:avLst>
                <a:gd name="adj" fmla="val 28431"/>
              </a:avLst>
            </a:prstGeom>
            <a:solidFill>
              <a:srgbClr val="01A6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6111429" y="1527427"/>
              <a:ext cx="2045753" cy="403444"/>
            </a:xfrm>
            <a:prstGeom prst="rect">
              <a:avLst/>
            </a:prstGeom>
          </p:spPr>
          <p:txBody>
            <a:bodyPr wrap="none">
              <a:spAutoFit/>
            </a:bodyPr>
            <a:lstStyle/>
            <a:p>
              <a:pPr algn="ctr">
                <a:lnSpc>
                  <a:spcPct val="107000"/>
                </a:lnSpc>
                <a:spcAft>
                  <a:spcPts val="800"/>
                </a:spcAft>
              </a:pPr>
              <a:r>
                <a:rPr lang="en-GB" sz="2000" b="1" dirty="0">
                  <a:solidFill>
                    <a:schemeClr val="bg1"/>
                  </a:solidFill>
                  <a:ea typeface="Calibri" panose="020F0502020204030204" pitchFamily="34" charset="0"/>
                  <a:cs typeface="Calibri" panose="020F0502020204030204" pitchFamily="34" charset="0"/>
                </a:rPr>
                <a:t>345 + 257 = 602</a:t>
              </a:r>
              <a:endParaRPr lang="en-GB" sz="1200" dirty="0">
                <a:solidFill>
                  <a:schemeClr val="bg1"/>
                </a:solidFill>
                <a:ea typeface="Calibri" panose="020F0502020204030204" pitchFamily="34" charset="0"/>
                <a:cs typeface="DengXian" panose="02010600030101010101" pitchFamily="2" charset="-122"/>
              </a:endParaRPr>
            </a:p>
          </p:txBody>
        </p:sp>
      </p:grpSp>
      <p:graphicFrame>
        <p:nvGraphicFramePr>
          <p:cNvPr id="15" name="Table 14"/>
          <p:cNvGraphicFramePr>
            <a:graphicFrameLocks noGrp="1"/>
          </p:cNvGraphicFramePr>
          <p:nvPr>
            <p:extLst>
              <p:ext uri="{D42A27DB-BD31-4B8C-83A1-F6EECF244321}">
                <p14:modId xmlns:p14="http://schemas.microsoft.com/office/powerpoint/2010/main" val="471407789"/>
              </p:ext>
            </p:extLst>
          </p:nvPr>
        </p:nvGraphicFramePr>
        <p:xfrm>
          <a:off x="755652" y="2715895"/>
          <a:ext cx="7632698" cy="3448080"/>
        </p:xfrm>
        <a:graphic>
          <a:graphicData uri="http://schemas.openxmlformats.org/drawingml/2006/table">
            <a:tbl>
              <a:tblPr firstRow="1" bandRow="1">
                <a:tableStyleId>{5940675A-B579-460E-94D1-54222C63F5DA}</a:tableStyleId>
              </a:tblPr>
              <a:tblGrid>
                <a:gridCol w="2188325">
                  <a:extLst>
                    <a:ext uri="{9D8B030D-6E8A-4147-A177-3AD203B41FA5}">
                      <a16:colId xmlns:a16="http://schemas.microsoft.com/office/drawing/2014/main" val="1489097744"/>
                    </a:ext>
                  </a:extLst>
                </a:gridCol>
                <a:gridCol w="981772">
                  <a:extLst>
                    <a:ext uri="{9D8B030D-6E8A-4147-A177-3AD203B41FA5}">
                      <a16:colId xmlns:a16="http://schemas.microsoft.com/office/drawing/2014/main" val="2168857514"/>
                    </a:ext>
                  </a:extLst>
                </a:gridCol>
                <a:gridCol w="1753156">
                  <a:extLst>
                    <a:ext uri="{9D8B030D-6E8A-4147-A177-3AD203B41FA5}">
                      <a16:colId xmlns:a16="http://schemas.microsoft.com/office/drawing/2014/main" val="2614138125"/>
                    </a:ext>
                  </a:extLst>
                </a:gridCol>
                <a:gridCol w="2709445">
                  <a:extLst>
                    <a:ext uri="{9D8B030D-6E8A-4147-A177-3AD203B41FA5}">
                      <a16:colId xmlns:a16="http://schemas.microsoft.com/office/drawing/2014/main" val="2579658025"/>
                    </a:ext>
                  </a:extLst>
                </a:gridCol>
              </a:tblGrid>
              <a:tr h="370840">
                <a:tc>
                  <a:txBody>
                    <a:bodyPr/>
                    <a:lstStyle/>
                    <a:p>
                      <a:endParaRPr lang="en-GB" dirty="0"/>
                    </a:p>
                  </a:txBody>
                  <a:tcPr>
                    <a:lnL w="12700" cap="flat" cmpd="sng" algn="ctr">
                      <a:solidFill>
                        <a:srgbClr val="AEDEF8"/>
                      </a:solidFill>
                      <a:prstDash val="solid"/>
                      <a:round/>
                      <a:headEnd type="none" w="med" len="med"/>
                      <a:tailEnd type="none" w="med" len="med"/>
                    </a:lnL>
                    <a:lnT w="12700" cap="flat" cmpd="sng" algn="ctr">
                      <a:noFill/>
                      <a:prstDash val="solid"/>
                      <a:round/>
                      <a:headEnd type="none" w="med" len="med"/>
                      <a:tailEnd type="none" w="med" len="med"/>
                    </a:lnT>
                  </a:tcPr>
                </a:tc>
                <a:tc>
                  <a:txBody>
                    <a:bodyPr/>
                    <a:lstStyle/>
                    <a:p>
                      <a:pPr algn="ctr"/>
                      <a:r>
                        <a:rPr lang="en-GB" dirty="0"/>
                        <a:t>True or False?</a:t>
                      </a:r>
                    </a:p>
                  </a:txBody>
                  <a:tcPr>
                    <a:solidFill>
                      <a:schemeClr val="bg1"/>
                    </a:solidFill>
                  </a:tcPr>
                </a:tc>
                <a:tc>
                  <a:txBody>
                    <a:bodyPr/>
                    <a:lstStyle/>
                    <a:p>
                      <a:pPr algn="ctr"/>
                      <a:r>
                        <a:rPr lang="en-GB" dirty="0"/>
                        <a:t>Correct Answer</a:t>
                      </a:r>
                    </a:p>
                  </a:txBody>
                  <a:tcPr anchor="ctr">
                    <a:solidFill>
                      <a:schemeClr val="bg1"/>
                    </a:solidFill>
                  </a:tcPr>
                </a:tc>
                <a:tc>
                  <a:txBody>
                    <a:bodyPr/>
                    <a:lstStyle/>
                    <a:p>
                      <a:pPr algn="ctr"/>
                      <a:r>
                        <a:rPr lang="en-GB" dirty="0"/>
                        <a:t>Mistakes Made</a:t>
                      </a:r>
                    </a:p>
                  </a:txBody>
                  <a:tcPr anchor="ctr">
                    <a:solidFill>
                      <a:schemeClr val="bg1"/>
                    </a:solidFill>
                  </a:tcPr>
                </a:tc>
                <a:extLst>
                  <a:ext uri="{0D108BD9-81ED-4DB2-BD59-A6C34878D82A}">
                    <a16:rowId xmlns:a16="http://schemas.microsoft.com/office/drawing/2014/main" val="4142934480"/>
                  </a:ext>
                </a:extLst>
              </a:tr>
              <a:tr h="936000">
                <a:tc>
                  <a:txBody>
                    <a:bodyPr/>
                    <a:lstStyle/>
                    <a:p>
                      <a:pPr algn="ctr"/>
                      <a:r>
                        <a:rPr lang="en-GB" dirty="0"/>
                        <a:t>345 + 247 = 692</a:t>
                      </a:r>
                    </a:p>
                  </a:txBody>
                  <a:tcPr anchor="ctr">
                    <a:solidFill>
                      <a:schemeClr val="bg1"/>
                    </a:solidFill>
                  </a:tcPr>
                </a:tc>
                <a:tc>
                  <a:txBody>
                    <a:bodyPr/>
                    <a:lstStyle/>
                    <a:p>
                      <a:pPr algn="ctr"/>
                      <a:r>
                        <a:rPr lang="en-GB" dirty="0">
                          <a:solidFill>
                            <a:srgbClr val="87BD31"/>
                          </a:solidFill>
                        </a:rPr>
                        <a:t>False</a:t>
                      </a:r>
                    </a:p>
                  </a:txBody>
                  <a:tcPr anchor="ctr">
                    <a:solidFill>
                      <a:schemeClr val="bg1"/>
                    </a:solidFill>
                  </a:tcPr>
                </a:tc>
                <a:tc>
                  <a:txBody>
                    <a:bodyPr/>
                    <a:lstStyle/>
                    <a:p>
                      <a:pPr algn="ctr"/>
                      <a:r>
                        <a:rPr lang="en-GB" dirty="0">
                          <a:solidFill>
                            <a:srgbClr val="87BD31"/>
                          </a:solidFill>
                        </a:rPr>
                        <a:t>592</a:t>
                      </a:r>
                    </a:p>
                  </a:txBody>
                  <a:tcPr anchor="c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solidFill>
                            <a:srgbClr val="87BD31"/>
                          </a:solidFill>
                        </a:rPr>
                        <a:t>Tried to adjust the answer by 10, but forgot to regroup the hundred.</a:t>
                      </a:r>
                    </a:p>
                  </a:txBody>
                  <a:tcPr anchor="ctr">
                    <a:solidFill>
                      <a:schemeClr val="bg1"/>
                    </a:solidFill>
                  </a:tcPr>
                </a:tc>
                <a:extLst>
                  <a:ext uri="{0D108BD9-81ED-4DB2-BD59-A6C34878D82A}">
                    <a16:rowId xmlns:a16="http://schemas.microsoft.com/office/drawing/2014/main" val="2681006402"/>
                  </a:ext>
                </a:extLst>
              </a:tr>
              <a:tr h="936000">
                <a:tc>
                  <a:txBody>
                    <a:bodyPr/>
                    <a:lstStyle/>
                    <a:p>
                      <a:pPr algn="ctr"/>
                      <a:r>
                        <a:rPr lang="en-GB" dirty="0"/>
                        <a:t>445 + 157 = 602</a:t>
                      </a:r>
                    </a:p>
                  </a:txBody>
                  <a:tcPr anchor="ctr">
                    <a:solidFill>
                      <a:schemeClr val="bg1"/>
                    </a:solidFill>
                  </a:tcPr>
                </a:tc>
                <a:tc>
                  <a:txBody>
                    <a:bodyPr/>
                    <a:lstStyle/>
                    <a:p>
                      <a:pPr algn="ctr"/>
                      <a:r>
                        <a:rPr lang="en-GB" dirty="0">
                          <a:solidFill>
                            <a:srgbClr val="87BD31"/>
                          </a:solidFill>
                        </a:rPr>
                        <a:t>True</a:t>
                      </a:r>
                    </a:p>
                  </a:txBody>
                  <a:tcPr anchor="ctr">
                    <a:solidFill>
                      <a:schemeClr val="bg1"/>
                    </a:solidFill>
                  </a:tcPr>
                </a:tc>
                <a:tc>
                  <a:txBody>
                    <a:bodyPr/>
                    <a:lstStyle/>
                    <a:p>
                      <a:pPr algn="ctr"/>
                      <a:r>
                        <a:rPr lang="en-GB" dirty="0">
                          <a:solidFill>
                            <a:srgbClr val="87BD31"/>
                          </a:solidFill>
                        </a:rPr>
                        <a:t>-</a:t>
                      </a:r>
                    </a:p>
                  </a:txBody>
                  <a:tcPr anchor="ctr">
                    <a:solidFill>
                      <a:schemeClr val="bg1"/>
                    </a:solidFill>
                  </a:tcPr>
                </a:tc>
                <a:tc>
                  <a:txBody>
                    <a:bodyPr/>
                    <a:lstStyle/>
                    <a:p>
                      <a:pPr algn="ctr"/>
                      <a:r>
                        <a:rPr lang="en-GB" dirty="0">
                          <a:solidFill>
                            <a:srgbClr val="87BD31"/>
                          </a:solidFill>
                        </a:rPr>
                        <a:t>-</a:t>
                      </a:r>
                    </a:p>
                  </a:txBody>
                  <a:tcPr anchor="ctr">
                    <a:solidFill>
                      <a:schemeClr val="bg1"/>
                    </a:solidFill>
                  </a:tcPr>
                </a:tc>
                <a:extLst>
                  <a:ext uri="{0D108BD9-81ED-4DB2-BD59-A6C34878D82A}">
                    <a16:rowId xmlns:a16="http://schemas.microsoft.com/office/drawing/2014/main" val="2736577490"/>
                  </a:ext>
                </a:extLst>
              </a:tr>
              <a:tr h="93600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800" dirty="0"/>
                        <a:t>34.5 + 25.7 = 6.02</a:t>
                      </a:r>
                    </a:p>
                  </a:txBody>
                  <a:tcPr anchor="ctr">
                    <a:solidFill>
                      <a:schemeClr val="bg1"/>
                    </a:solidFill>
                  </a:tcPr>
                </a:tc>
                <a:tc>
                  <a:txBody>
                    <a:bodyPr/>
                    <a:lstStyle/>
                    <a:p>
                      <a:pPr algn="ctr"/>
                      <a:r>
                        <a:rPr lang="en-GB" dirty="0">
                          <a:solidFill>
                            <a:srgbClr val="87BD31"/>
                          </a:solidFill>
                        </a:rPr>
                        <a:t>False</a:t>
                      </a:r>
                    </a:p>
                  </a:txBody>
                  <a:tcPr anchor="ctr">
                    <a:solidFill>
                      <a:schemeClr val="bg1"/>
                    </a:solidFill>
                  </a:tcPr>
                </a:tc>
                <a:tc>
                  <a:txBody>
                    <a:bodyPr/>
                    <a:lstStyle/>
                    <a:p>
                      <a:pPr algn="ctr"/>
                      <a:r>
                        <a:rPr lang="en-GB" dirty="0">
                          <a:solidFill>
                            <a:srgbClr val="87BD31"/>
                          </a:solidFill>
                        </a:rPr>
                        <a:t>60.2</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solidFill>
                            <a:srgbClr val="87BD31"/>
                          </a:solidFill>
                        </a:rPr>
                        <a:t>Answer is ten times </a:t>
                      </a:r>
                      <a:br>
                        <a:rPr lang="en-GB" sz="1800" dirty="0">
                          <a:solidFill>
                            <a:srgbClr val="87BD31"/>
                          </a:solidFill>
                        </a:rPr>
                      </a:br>
                      <a:r>
                        <a:rPr lang="en-GB" sz="1800" dirty="0">
                          <a:solidFill>
                            <a:srgbClr val="87BD31"/>
                          </a:solidFill>
                        </a:rPr>
                        <a:t>too small.</a:t>
                      </a:r>
                    </a:p>
                  </a:txBody>
                  <a:tcPr anchor="ctr">
                    <a:solidFill>
                      <a:schemeClr val="bg1"/>
                    </a:solidFill>
                  </a:tcPr>
                </a:tc>
                <a:extLst>
                  <a:ext uri="{0D108BD9-81ED-4DB2-BD59-A6C34878D82A}">
                    <a16:rowId xmlns:a16="http://schemas.microsoft.com/office/drawing/2014/main" val="3460014492"/>
                  </a:ext>
                </a:extLst>
              </a:tr>
            </a:tbl>
          </a:graphicData>
        </a:graphic>
      </p:graphicFrame>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1" t="11603" r="36891"/>
          <a:stretch/>
        </p:blipFill>
        <p:spPr>
          <a:xfrm>
            <a:off x="539750" y="1232955"/>
            <a:ext cx="5089526" cy="5040845"/>
          </a:xfrm>
          <a:prstGeom prst="rect">
            <a:avLst/>
          </a:prstGeom>
        </p:spPr>
      </p:pic>
      <p:pic>
        <p:nvPicPr>
          <p:cNvPr id="74" name="Picture 7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3300706"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3300706"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447429" y="670981"/>
            <a:ext cx="2844964"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Reason from Known Facts </a:t>
            </a:r>
          </a:p>
        </p:txBody>
      </p:sp>
      <p:graphicFrame>
        <p:nvGraphicFramePr>
          <p:cNvPr id="2" name="Table 1"/>
          <p:cNvGraphicFramePr>
            <a:graphicFrameLocks noGrp="1"/>
          </p:cNvGraphicFramePr>
          <p:nvPr>
            <p:extLst>
              <p:ext uri="{D42A27DB-BD31-4B8C-83A1-F6EECF244321}">
                <p14:modId xmlns:p14="http://schemas.microsoft.com/office/powerpoint/2010/main" val="1613999695"/>
              </p:ext>
            </p:extLst>
          </p:nvPr>
        </p:nvGraphicFramePr>
        <p:xfrm>
          <a:off x="906440" y="1764166"/>
          <a:ext cx="4335384" cy="2862180"/>
        </p:xfrm>
        <a:graphic>
          <a:graphicData uri="http://schemas.openxmlformats.org/drawingml/2006/table">
            <a:tbl>
              <a:tblPr firstRow="1" bandRow="1">
                <a:tableStyleId>{5940675A-B579-460E-94D1-54222C63F5DA}</a:tableStyleId>
              </a:tblPr>
              <a:tblGrid>
                <a:gridCol w="722564">
                  <a:extLst>
                    <a:ext uri="{9D8B030D-6E8A-4147-A177-3AD203B41FA5}">
                      <a16:colId xmlns:a16="http://schemas.microsoft.com/office/drawing/2014/main" val="3889055298"/>
                    </a:ext>
                  </a:extLst>
                </a:gridCol>
                <a:gridCol w="722564">
                  <a:extLst>
                    <a:ext uri="{9D8B030D-6E8A-4147-A177-3AD203B41FA5}">
                      <a16:colId xmlns:a16="http://schemas.microsoft.com/office/drawing/2014/main" val="4247070182"/>
                    </a:ext>
                  </a:extLst>
                </a:gridCol>
                <a:gridCol w="722564">
                  <a:extLst>
                    <a:ext uri="{9D8B030D-6E8A-4147-A177-3AD203B41FA5}">
                      <a16:colId xmlns:a16="http://schemas.microsoft.com/office/drawing/2014/main" val="3373888335"/>
                    </a:ext>
                  </a:extLst>
                </a:gridCol>
                <a:gridCol w="722564">
                  <a:extLst>
                    <a:ext uri="{9D8B030D-6E8A-4147-A177-3AD203B41FA5}">
                      <a16:colId xmlns:a16="http://schemas.microsoft.com/office/drawing/2014/main" val="4126755959"/>
                    </a:ext>
                  </a:extLst>
                </a:gridCol>
                <a:gridCol w="722564">
                  <a:extLst>
                    <a:ext uri="{9D8B030D-6E8A-4147-A177-3AD203B41FA5}">
                      <a16:colId xmlns:a16="http://schemas.microsoft.com/office/drawing/2014/main" val="432107389"/>
                    </a:ext>
                  </a:extLst>
                </a:gridCol>
                <a:gridCol w="722564">
                  <a:extLst>
                    <a:ext uri="{9D8B030D-6E8A-4147-A177-3AD203B41FA5}">
                      <a16:colId xmlns:a16="http://schemas.microsoft.com/office/drawing/2014/main" val="2007989330"/>
                    </a:ext>
                  </a:extLst>
                </a:gridCol>
              </a:tblGrid>
              <a:tr h="477030">
                <a:tc>
                  <a:txBody>
                    <a:bodyPr/>
                    <a:lstStyle/>
                    <a:p>
                      <a:endParaRPr lang="en-GB" sz="1800" dirty="0"/>
                    </a:p>
                  </a:txBody>
                  <a:tcPr>
                    <a:lnR w="12700" cap="flat" cmpd="sng" algn="ctr">
                      <a:noFill/>
                      <a:prstDash val="solid"/>
                      <a:round/>
                      <a:headEnd type="none" w="med" len="med"/>
                      <a:tailEnd type="none" w="med" len="med"/>
                    </a:lnR>
                    <a:lnB w="12700" cap="flat" cmpd="sng" algn="ctr">
                      <a:noFill/>
                      <a:prstDash val="solid"/>
                      <a:round/>
                      <a:headEnd type="none" w="med" len="med"/>
                      <a:tailEnd type="none" w="med" len="med"/>
                    </a:lnB>
                    <a:solidFill>
                      <a:schemeClr val="bg1"/>
                    </a:solidFill>
                  </a:tcPr>
                </a:tc>
                <a:tc>
                  <a:txBody>
                    <a:bodyPr/>
                    <a:lstStyle/>
                    <a:p>
                      <a:endParaRPr lang="en-GB" sz="1800" dirty="0"/>
                    </a:p>
                  </a:txBody>
                  <a:tcPr>
                    <a:lnL w="12700" cap="flat" cmpd="sng" algn="ctr">
                      <a:noFill/>
                      <a:prstDash val="solid"/>
                      <a:round/>
                      <a:headEnd type="none" w="med" len="med"/>
                      <a:tailEnd type="none" w="med" len="med"/>
                    </a:lnL>
                    <a:lnB w="12700" cap="flat" cmpd="sng" algn="ctr">
                      <a:noFill/>
                      <a:prstDash val="solid"/>
                      <a:round/>
                      <a:headEnd type="none" w="med" len="med"/>
                      <a:tailEnd type="none" w="med" len="med"/>
                    </a:lnB>
                    <a:solidFill>
                      <a:schemeClr val="bg1"/>
                    </a:solidFill>
                  </a:tcPr>
                </a:tc>
                <a:tc>
                  <a:txBody>
                    <a:bodyPr/>
                    <a:lstStyle/>
                    <a:p>
                      <a:pPr algn="ctr"/>
                      <a:r>
                        <a:rPr lang="en-GB" sz="1800" dirty="0"/>
                        <a:t>12.6</a:t>
                      </a:r>
                    </a:p>
                  </a:txBody>
                  <a:tcPr anchor="ctr">
                    <a:solidFill>
                      <a:schemeClr val="bg1"/>
                    </a:solidFill>
                  </a:tcPr>
                </a:tc>
                <a:tc>
                  <a:txBody>
                    <a:bodyPr/>
                    <a:lstStyle/>
                    <a:p>
                      <a:pPr algn="ctr"/>
                      <a:r>
                        <a:rPr lang="en-GB" sz="1800" dirty="0"/>
                        <a:t>3150</a:t>
                      </a:r>
                    </a:p>
                  </a:txBody>
                  <a:tcPr anchor="ctr">
                    <a:solidFill>
                      <a:schemeClr val="bg1"/>
                    </a:solidFill>
                  </a:tcPr>
                </a:tc>
                <a:tc>
                  <a:txBody>
                    <a:bodyPr/>
                    <a:lstStyle/>
                    <a:p>
                      <a:pPr algn="ctr"/>
                      <a:r>
                        <a:rPr lang="en-GB" sz="1800" dirty="0"/>
                        <a:t>6.3</a:t>
                      </a:r>
                    </a:p>
                  </a:txBody>
                  <a:tcPr anchor="ctr">
                    <a:solidFill>
                      <a:schemeClr val="bg1"/>
                    </a:solidFill>
                  </a:tcPr>
                </a:tc>
                <a:tc>
                  <a:txBody>
                    <a:bodyPr/>
                    <a:lstStyle/>
                    <a:p>
                      <a:pPr algn="ctr"/>
                      <a:r>
                        <a:rPr lang="en-GB" sz="1800" dirty="0"/>
                        <a:t>0.63</a:t>
                      </a:r>
                    </a:p>
                  </a:txBody>
                  <a:tcPr anchor="ctr">
                    <a:solidFill>
                      <a:schemeClr val="bg1"/>
                    </a:solidFill>
                  </a:tcPr>
                </a:tc>
                <a:extLst>
                  <a:ext uri="{0D108BD9-81ED-4DB2-BD59-A6C34878D82A}">
                    <a16:rowId xmlns:a16="http://schemas.microsoft.com/office/drawing/2014/main" val="2970002275"/>
                  </a:ext>
                </a:extLst>
              </a:tr>
              <a:tr h="477030">
                <a:tc>
                  <a:txBody>
                    <a:bodyPr/>
                    <a:lstStyle/>
                    <a:p>
                      <a:endParaRPr lang="en-GB" sz="1800"/>
                    </a:p>
                  </a:txBody>
                  <a:tcPr>
                    <a:lnR w="12700" cap="flat" cmpd="sng" algn="ctr">
                      <a:noFill/>
                      <a:prstDash val="solid"/>
                      <a:round/>
                      <a:headEnd type="none" w="med" len="med"/>
                      <a:tailEnd type="none" w="med" len="med"/>
                    </a:lnR>
                    <a:lnT w="12700" cap="flat" cmpd="sng" algn="ctr">
                      <a:noFill/>
                      <a:prstDash val="solid"/>
                      <a:round/>
                      <a:headEnd type="none" w="med" len="med"/>
                      <a:tailEnd type="none" w="med" len="med"/>
                    </a:lnT>
                    <a:solidFill>
                      <a:schemeClr val="bg1"/>
                    </a:solidFill>
                  </a:tcPr>
                </a:tc>
                <a:tc>
                  <a:txBody>
                    <a:bodyPr/>
                    <a:lstStyle/>
                    <a:p>
                      <a:endParaRPr lang="en-GB" sz="1800" dirty="0"/>
                    </a:p>
                  </a:txBody>
                  <a:tcPr>
                    <a:lnL w="12700" cap="flat" cmpd="sng" algn="ctr">
                      <a:noFill/>
                      <a:prstDash val="solid"/>
                      <a:round/>
                      <a:headEnd type="none" w="med" len="med"/>
                      <a:tailEnd type="none" w="med" len="med"/>
                    </a:lnL>
                    <a:lnT w="12700" cap="flat" cmpd="sng" algn="ctr">
                      <a:noFill/>
                      <a:prstDash val="solid"/>
                      <a:round/>
                      <a:headEnd type="none" w="med" len="med"/>
                      <a:tailEnd type="none" w="med" len="med"/>
                    </a:lnT>
                    <a:solidFill>
                      <a:schemeClr val="bg1"/>
                    </a:solidFill>
                  </a:tcPr>
                </a:tc>
                <a:tc>
                  <a:txBody>
                    <a:bodyPr/>
                    <a:lstStyle/>
                    <a:p>
                      <a:pPr algn="ctr"/>
                      <a:r>
                        <a:rPr lang="en-GB" sz="1800" dirty="0"/>
                        <a:t>126</a:t>
                      </a:r>
                    </a:p>
                  </a:txBody>
                  <a:tcPr anchor="ctr">
                    <a:solidFill>
                      <a:schemeClr val="bg1"/>
                    </a:solidFill>
                  </a:tcPr>
                </a:tc>
                <a:tc>
                  <a:txBody>
                    <a:bodyPr/>
                    <a:lstStyle/>
                    <a:p>
                      <a:pPr algn="ctr"/>
                      <a:r>
                        <a:rPr lang="en-GB" sz="1800" dirty="0"/>
                        <a:t>31.5</a:t>
                      </a:r>
                    </a:p>
                  </a:txBody>
                  <a:tcPr anchor="ctr">
                    <a:solidFill>
                      <a:schemeClr val="bg1"/>
                    </a:solidFill>
                  </a:tcPr>
                </a:tc>
                <a:tc>
                  <a:txBody>
                    <a:bodyPr/>
                    <a:lstStyle/>
                    <a:p>
                      <a:pPr algn="ctr"/>
                      <a:r>
                        <a:rPr lang="en-GB" sz="1800" dirty="0"/>
                        <a:t>315</a:t>
                      </a:r>
                    </a:p>
                  </a:txBody>
                  <a:tcPr anchor="ctr">
                    <a:solidFill>
                      <a:schemeClr val="bg1"/>
                    </a:solidFill>
                  </a:tcPr>
                </a:tc>
                <a:tc>
                  <a:txBody>
                    <a:bodyPr/>
                    <a:lstStyle/>
                    <a:p>
                      <a:pPr algn="ctr"/>
                      <a:r>
                        <a:rPr lang="en-GB" sz="1800" dirty="0"/>
                        <a:t>630</a:t>
                      </a:r>
                    </a:p>
                  </a:txBody>
                  <a:tcPr anchor="ctr">
                    <a:solidFill>
                      <a:schemeClr val="bg1"/>
                    </a:solidFill>
                  </a:tcPr>
                </a:tc>
                <a:extLst>
                  <a:ext uri="{0D108BD9-81ED-4DB2-BD59-A6C34878D82A}">
                    <a16:rowId xmlns:a16="http://schemas.microsoft.com/office/drawing/2014/main" val="3606295902"/>
                  </a:ext>
                </a:extLst>
              </a:tr>
              <a:tr h="477030">
                <a:tc>
                  <a:txBody>
                    <a:bodyPr/>
                    <a:lstStyle/>
                    <a:p>
                      <a:pPr algn="ctr"/>
                      <a:r>
                        <a:rPr lang="en-GB" sz="1800" dirty="0"/>
                        <a:t>1.26</a:t>
                      </a:r>
                    </a:p>
                  </a:txBody>
                  <a:tcPr anchor="ctr">
                    <a:solidFill>
                      <a:schemeClr val="bg1"/>
                    </a:solidFill>
                  </a:tcPr>
                </a:tc>
                <a:tc>
                  <a:txBody>
                    <a:bodyPr/>
                    <a:lstStyle/>
                    <a:p>
                      <a:pPr algn="ctr"/>
                      <a:r>
                        <a:rPr lang="en-GB" sz="1800" dirty="0"/>
                        <a:t>1260</a:t>
                      </a:r>
                    </a:p>
                  </a:txBody>
                  <a:tcPr anchor="ctr">
                    <a:solidFill>
                      <a:schemeClr val="bg1"/>
                    </a:solidFill>
                  </a:tcPr>
                </a:tc>
                <a:tc>
                  <a:txBody>
                    <a:bodyPr/>
                    <a:lstStyle/>
                    <a:p>
                      <a:pPr algn="ctr"/>
                      <a:r>
                        <a:rPr lang="en-GB" sz="1800" dirty="0"/>
                        <a:t>3.15</a:t>
                      </a:r>
                    </a:p>
                  </a:txBody>
                  <a:tcPr anchor="ctr">
                    <a:solidFill>
                      <a:schemeClr val="bg1"/>
                    </a:solidFill>
                  </a:tcPr>
                </a:tc>
                <a:tc>
                  <a:txBody>
                    <a:bodyPr/>
                    <a:lstStyle/>
                    <a:p>
                      <a:pPr algn="ctr"/>
                      <a:r>
                        <a:rPr lang="en-GB" sz="1800" dirty="0"/>
                        <a:t>0.315</a:t>
                      </a:r>
                    </a:p>
                  </a:txBody>
                  <a:tcPr anchor="ctr">
                    <a:solidFill>
                      <a:schemeClr val="bg1"/>
                    </a:solidFill>
                  </a:tcPr>
                </a:tc>
                <a:tc>
                  <a:txBody>
                    <a:bodyPr/>
                    <a:lstStyle/>
                    <a:p>
                      <a:pPr algn="ctr"/>
                      <a:r>
                        <a:rPr lang="en-GB" sz="1800" dirty="0"/>
                        <a:t>6300</a:t>
                      </a:r>
                    </a:p>
                  </a:txBody>
                  <a:tcPr anchor="ctr">
                    <a:solidFill>
                      <a:schemeClr val="bg1"/>
                    </a:solidFill>
                  </a:tcPr>
                </a:tc>
                <a:tc>
                  <a:txBody>
                    <a:bodyPr/>
                    <a:lstStyle/>
                    <a:p>
                      <a:pPr algn="ctr"/>
                      <a:r>
                        <a:rPr lang="en-GB" sz="1800" dirty="0"/>
                        <a:t>15.75</a:t>
                      </a:r>
                    </a:p>
                  </a:txBody>
                  <a:tcPr anchor="ctr">
                    <a:solidFill>
                      <a:schemeClr val="bg1"/>
                    </a:solidFill>
                  </a:tcPr>
                </a:tc>
                <a:extLst>
                  <a:ext uri="{0D108BD9-81ED-4DB2-BD59-A6C34878D82A}">
                    <a16:rowId xmlns:a16="http://schemas.microsoft.com/office/drawing/2014/main" val="761682392"/>
                  </a:ext>
                </a:extLst>
              </a:tr>
              <a:tr h="477030">
                <a:tc>
                  <a:txBody>
                    <a:bodyPr/>
                    <a:lstStyle/>
                    <a:p>
                      <a:pPr algn="ctr"/>
                      <a:r>
                        <a:rPr lang="en-GB" sz="1800" dirty="0"/>
                        <a:t>0.125</a:t>
                      </a:r>
                    </a:p>
                  </a:txBody>
                  <a:tcPr anchor="ctr">
                    <a:solidFill>
                      <a:schemeClr val="bg1"/>
                    </a:solidFill>
                  </a:tcPr>
                </a:tc>
                <a:tc>
                  <a:txBody>
                    <a:bodyPr/>
                    <a:lstStyle/>
                    <a:p>
                      <a:pPr algn="ctr"/>
                      <a:r>
                        <a:rPr lang="en-GB" sz="1800"/>
                        <a:t>3.16</a:t>
                      </a:r>
                    </a:p>
                  </a:txBody>
                  <a:tcPr anchor="ctr">
                    <a:solidFill>
                      <a:schemeClr val="bg1"/>
                    </a:solidFill>
                  </a:tcPr>
                </a:tc>
                <a:tc>
                  <a:txBody>
                    <a:bodyPr/>
                    <a:lstStyle/>
                    <a:p>
                      <a:pPr algn="ctr"/>
                      <a:r>
                        <a:rPr lang="en-GB" sz="1800"/>
                        <a:t>125</a:t>
                      </a:r>
                    </a:p>
                  </a:txBody>
                  <a:tcPr anchor="ctr">
                    <a:solidFill>
                      <a:schemeClr val="bg1"/>
                    </a:solidFill>
                  </a:tcPr>
                </a:tc>
                <a:tc>
                  <a:txBody>
                    <a:bodyPr/>
                    <a:lstStyle/>
                    <a:p>
                      <a:pPr algn="ctr"/>
                      <a:r>
                        <a:rPr lang="en-GB" sz="1800" dirty="0"/>
                        <a:t>1575</a:t>
                      </a:r>
                    </a:p>
                  </a:txBody>
                  <a:tcPr anchor="ctr">
                    <a:solidFill>
                      <a:schemeClr val="bg1"/>
                    </a:solidFill>
                  </a:tcPr>
                </a:tc>
                <a:tc>
                  <a:txBody>
                    <a:bodyPr/>
                    <a:lstStyle/>
                    <a:p>
                      <a:pPr algn="ctr"/>
                      <a:r>
                        <a:rPr lang="en-GB" sz="1800"/>
                        <a:t>1.575</a:t>
                      </a:r>
                    </a:p>
                  </a:txBody>
                  <a:tcPr anchor="ctr">
                    <a:solidFill>
                      <a:schemeClr val="bg1"/>
                    </a:solidFill>
                  </a:tcPr>
                </a:tc>
                <a:tc>
                  <a:txBody>
                    <a:bodyPr/>
                    <a:lstStyle/>
                    <a:p>
                      <a:pPr algn="ctr"/>
                      <a:r>
                        <a:rPr lang="en-GB" sz="1800" dirty="0"/>
                        <a:t>63</a:t>
                      </a:r>
                    </a:p>
                  </a:txBody>
                  <a:tcPr anchor="ctr">
                    <a:solidFill>
                      <a:schemeClr val="bg1"/>
                    </a:solidFill>
                  </a:tcPr>
                </a:tc>
                <a:extLst>
                  <a:ext uri="{0D108BD9-81ED-4DB2-BD59-A6C34878D82A}">
                    <a16:rowId xmlns:a16="http://schemas.microsoft.com/office/drawing/2014/main" val="4053838960"/>
                  </a:ext>
                </a:extLst>
              </a:tr>
              <a:tr h="477030">
                <a:tc>
                  <a:txBody>
                    <a:bodyPr/>
                    <a:lstStyle/>
                    <a:p>
                      <a:pPr algn="ctr"/>
                      <a:r>
                        <a:rPr lang="en-GB" sz="1800" dirty="0"/>
                        <a:t>6.03</a:t>
                      </a:r>
                    </a:p>
                  </a:txBody>
                  <a:tcPr anchor="ctr">
                    <a:solidFill>
                      <a:schemeClr val="bg1"/>
                    </a:solidFill>
                  </a:tcPr>
                </a:tc>
                <a:tc>
                  <a:txBody>
                    <a:bodyPr/>
                    <a:lstStyle/>
                    <a:p>
                      <a:pPr algn="ctr"/>
                      <a:r>
                        <a:rPr lang="en-GB" sz="1800" dirty="0"/>
                        <a:t>603</a:t>
                      </a:r>
                    </a:p>
                  </a:txBody>
                  <a:tcPr anchor="ctr">
                    <a:solidFill>
                      <a:schemeClr val="bg1"/>
                    </a:solidFill>
                  </a:tcPr>
                </a:tc>
                <a:tc>
                  <a:txBody>
                    <a:bodyPr/>
                    <a:lstStyle/>
                    <a:p>
                      <a:pPr algn="ctr"/>
                      <a:r>
                        <a:rPr lang="en-GB" sz="1800" dirty="0"/>
                        <a:t>0.316</a:t>
                      </a:r>
                    </a:p>
                  </a:txBody>
                  <a:tcPr anchor="ctr">
                    <a:solidFill>
                      <a:schemeClr val="bg1"/>
                    </a:solidFill>
                  </a:tcPr>
                </a:tc>
                <a:tc>
                  <a:txBody>
                    <a:bodyPr/>
                    <a:lstStyle/>
                    <a:p>
                      <a:pPr algn="ctr"/>
                      <a:r>
                        <a:rPr lang="en-GB" sz="1800" dirty="0"/>
                        <a:t>316</a:t>
                      </a:r>
                    </a:p>
                  </a:txBody>
                  <a:tcPr anchor="ctr">
                    <a:solidFill>
                      <a:schemeClr val="bg1"/>
                    </a:solidFill>
                  </a:tcPr>
                </a:tc>
                <a:tc>
                  <a:txBody>
                    <a:bodyPr/>
                    <a:lstStyle/>
                    <a:p>
                      <a:endParaRPr lang="en-GB" sz="1800" dirty="0"/>
                    </a:p>
                  </a:txBody>
                  <a:tcPr>
                    <a:lnR w="12700" cap="flat" cmpd="sng" algn="ctr">
                      <a:noFill/>
                      <a:prstDash val="solid"/>
                      <a:round/>
                      <a:headEnd type="none" w="med" len="med"/>
                      <a:tailEnd type="none" w="med" len="med"/>
                    </a:lnR>
                    <a:lnB w="12700" cap="flat" cmpd="sng" algn="ctr">
                      <a:noFill/>
                      <a:prstDash val="solid"/>
                      <a:round/>
                      <a:headEnd type="none" w="med" len="med"/>
                      <a:tailEnd type="none" w="med" len="med"/>
                    </a:lnB>
                    <a:solidFill>
                      <a:schemeClr val="bg1"/>
                    </a:solidFill>
                  </a:tcPr>
                </a:tc>
                <a:tc>
                  <a:txBody>
                    <a:bodyPr/>
                    <a:lstStyle/>
                    <a:p>
                      <a:endParaRPr lang="en-GB" sz="1800" dirty="0"/>
                    </a:p>
                  </a:txBody>
                  <a:tcPr>
                    <a:lnL w="12700" cap="flat" cmpd="sng" algn="ctr">
                      <a:noFill/>
                      <a:prstDash val="solid"/>
                      <a:round/>
                      <a:headEnd type="none" w="med" len="med"/>
                      <a:tailEnd type="none" w="med" len="med"/>
                    </a:lnL>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759728936"/>
                  </a:ext>
                </a:extLst>
              </a:tr>
              <a:tr h="477030">
                <a:tc>
                  <a:txBody>
                    <a:bodyPr/>
                    <a:lstStyle/>
                    <a:p>
                      <a:pPr algn="ctr"/>
                      <a:r>
                        <a:rPr lang="en-GB" sz="1800" dirty="0"/>
                        <a:t>3160</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1250</a:t>
                      </a:r>
                    </a:p>
                  </a:txBody>
                  <a:tcPr anchor="ctr">
                    <a:solidFill>
                      <a:schemeClr val="bg1"/>
                    </a:solidFill>
                  </a:tcPr>
                </a:tc>
                <a:tc>
                  <a:txBody>
                    <a:bodyPr/>
                    <a:lstStyle/>
                    <a:p>
                      <a:pPr algn="ctr"/>
                      <a:r>
                        <a:rPr lang="en-GB" sz="1800" dirty="0"/>
                        <a:t>6030</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1.25</a:t>
                      </a:r>
                    </a:p>
                  </a:txBody>
                  <a:tcPr anchor="ctr">
                    <a:solidFill>
                      <a:schemeClr val="bg1"/>
                    </a:solidFill>
                  </a:tcPr>
                </a:tc>
                <a:tc>
                  <a:txBody>
                    <a:bodyPr/>
                    <a:lstStyle/>
                    <a:p>
                      <a:endParaRPr lang="en-GB" sz="1800" dirty="0"/>
                    </a:p>
                  </a:txBody>
                  <a:tcPr>
                    <a:lnR w="12700" cap="flat" cmpd="sng" algn="ctr">
                      <a:noFill/>
                      <a:prstDash val="solid"/>
                      <a:round/>
                      <a:headEnd type="none" w="med" len="med"/>
                      <a:tailEnd type="none" w="med" len="med"/>
                    </a:lnR>
                    <a:lnT w="12700" cap="flat" cmpd="sng" algn="ctr">
                      <a:noFill/>
                      <a:prstDash val="solid"/>
                      <a:round/>
                      <a:headEnd type="none" w="med" len="med"/>
                      <a:tailEnd type="none" w="med" len="med"/>
                    </a:lnT>
                    <a:solidFill>
                      <a:schemeClr val="bg1"/>
                    </a:solidFill>
                  </a:tcPr>
                </a:tc>
                <a:tc>
                  <a:txBody>
                    <a:bodyPr/>
                    <a:lstStyle/>
                    <a:p>
                      <a:endParaRPr lang="en-GB" sz="1800" dirty="0"/>
                    </a:p>
                  </a:txBody>
                  <a:tcPr>
                    <a:lnL w="12700" cap="flat" cmpd="sng" algn="ctr">
                      <a:noFill/>
                      <a:prstDash val="solid"/>
                      <a:round/>
                      <a:headEnd type="none" w="med" len="med"/>
                      <a:tailEnd type="none" w="med" len="med"/>
                    </a:lnL>
                    <a:lnT w="12700" cap="flat" cmpd="sng" algn="ctr">
                      <a:noFill/>
                      <a:prstDash val="solid"/>
                      <a:round/>
                      <a:headEnd type="none" w="med" len="med"/>
                      <a:tailEnd type="none" w="med" len="med"/>
                    </a:lnT>
                    <a:solidFill>
                      <a:schemeClr val="bg1"/>
                    </a:solidFill>
                  </a:tcPr>
                </a:tc>
                <a:extLst>
                  <a:ext uri="{0D108BD9-81ED-4DB2-BD59-A6C34878D82A}">
                    <a16:rowId xmlns:a16="http://schemas.microsoft.com/office/drawing/2014/main" val="2675478129"/>
                  </a:ext>
                </a:extLst>
              </a:tr>
            </a:tbl>
          </a:graphicData>
        </a:graphic>
      </p:graphicFrame>
      <p:sp>
        <p:nvSpPr>
          <p:cNvPr id="3" name="Pentagon 2"/>
          <p:cNvSpPr/>
          <p:nvPr/>
        </p:nvSpPr>
        <p:spPr>
          <a:xfrm rot="10800000">
            <a:off x="5919777" y="1533985"/>
            <a:ext cx="3374510" cy="576446"/>
          </a:xfrm>
          <a:prstGeom prst="homePlate">
            <a:avLst>
              <a:gd name="adj" fmla="val 19230"/>
            </a:avLst>
          </a:prstGeom>
          <a:solidFill>
            <a:srgbClr val="01A6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9" name="Table 8"/>
          <p:cNvGraphicFramePr>
            <a:graphicFrameLocks noGrp="1"/>
          </p:cNvGraphicFramePr>
          <p:nvPr>
            <p:extLst>
              <p:ext uri="{D42A27DB-BD31-4B8C-83A1-F6EECF244321}">
                <p14:modId xmlns:p14="http://schemas.microsoft.com/office/powerpoint/2010/main" val="1333894868"/>
              </p:ext>
            </p:extLst>
          </p:nvPr>
        </p:nvGraphicFramePr>
        <p:xfrm>
          <a:off x="6115232" y="1630242"/>
          <a:ext cx="2555241" cy="370840"/>
        </p:xfrm>
        <a:graphic>
          <a:graphicData uri="http://schemas.openxmlformats.org/drawingml/2006/table">
            <a:tbl>
              <a:tblPr firstRow="1" bandRow="1">
                <a:tableStyleId>{5940675A-B579-460E-94D1-54222C63F5DA}</a:tableStyleId>
              </a:tblPr>
              <a:tblGrid>
                <a:gridCol w="611747">
                  <a:extLst>
                    <a:ext uri="{9D8B030D-6E8A-4147-A177-3AD203B41FA5}">
                      <a16:colId xmlns:a16="http://schemas.microsoft.com/office/drawing/2014/main" val="4253189783"/>
                    </a:ext>
                  </a:extLst>
                </a:gridCol>
                <a:gridCol w="360000">
                  <a:extLst>
                    <a:ext uri="{9D8B030D-6E8A-4147-A177-3AD203B41FA5}">
                      <a16:colId xmlns:a16="http://schemas.microsoft.com/office/drawing/2014/main" val="2760923465"/>
                    </a:ext>
                  </a:extLst>
                </a:gridCol>
                <a:gridCol w="611747">
                  <a:extLst>
                    <a:ext uri="{9D8B030D-6E8A-4147-A177-3AD203B41FA5}">
                      <a16:colId xmlns:a16="http://schemas.microsoft.com/office/drawing/2014/main" val="948230124"/>
                    </a:ext>
                  </a:extLst>
                </a:gridCol>
                <a:gridCol w="360000">
                  <a:extLst>
                    <a:ext uri="{9D8B030D-6E8A-4147-A177-3AD203B41FA5}">
                      <a16:colId xmlns:a16="http://schemas.microsoft.com/office/drawing/2014/main" val="1254046092"/>
                    </a:ext>
                  </a:extLst>
                </a:gridCol>
                <a:gridCol w="611747">
                  <a:extLst>
                    <a:ext uri="{9D8B030D-6E8A-4147-A177-3AD203B41FA5}">
                      <a16:colId xmlns:a16="http://schemas.microsoft.com/office/drawing/2014/main" val="1948673025"/>
                    </a:ext>
                  </a:extLst>
                </a:gridCol>
              </a:tblGrid>
              <a:tr h="370840">
                <a:tc>
                  <a:txBody>
                    <a:bodyPr/>
                    <a:lstStyle/>
                    <a:p>
                      <a:pPr algn="ctr"/>
                      <a:r>
                        <a:rPr lang="en-GB" dirty="0">
                          <a:solidFill>
                            <a:schemeClr val="bg1"/>
                          </a:solidFill>
                        </a:rPr>
                        <a:t>315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dirty="0">
                          <a:solidFill>
                            <a:schemeClr val="bg1"/>
                          </a:solidFill>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dirty="0">
                          <a:solidFill>
                            <a:schemeClr val="bg1"/>
                          </a:solidFill>
                        </a:rPr>
                        <a:t>10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dirty="0">
                          <a:solidFill>
                            <a:schemeClr val="bg1"/>
                          </a:solidFill>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dirty="0">
                        <a:solidFill>
                          <a:schemeClr val="bg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30477130"/>
                  </a:ext>
                </a:extLst>
              </a:tr>
            </a:tbl>
          </a:graphicData>
        </a:graphic>
      </p:graphicFrame>
      <p:sp>
        <p:nvSpPr>
          <p:cNvPr id="12" name="Pentagon 11"/>
          <p:cNvSpPr/>
          <p:nvPr/>
        </p:nvSpPr>
        <p:spPr>
          <a:xfrm rot="10800000">
            <a:off x="5919777" y="2305518"/>
            <a:ext cx="3374510" cy="576446"/>
          </a:xfrm>
          <a:prstGeom prst="homePlate">
            <a:avLst>
              <a:gd name="adj" fmla="val 19230"/>
            </a:avLst>
          </a:prstGeom>
          <a:solidFill>
            <a:srgbClr val="01A6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3" name="Table 12"/>
          <p:cNvGraphicFramePr>
            <a:graphicFrameLocks noGrp="1"/>
          </p:cNvGraphicFramePr>
          <p:nvPr>
            <p:extLst>
              <p:ext uri="{D42A27DB-BD31-4B8C-83A1-F6EECF244321}">
                <p14:modId xmlns:p14="http://schemas.microsoft.com/office/powerpoint/2010/main" val="2628102974"/>
              </p:ext>
            </p:extLst>
          </p:nvPr>
        </p:nvGraphicFramePr>
        <p:xfrm>
          <a:off x="6115232" y="2402623"/>
          <a:ext cx="2555241" cy="370840"/>
        </p:xfrm>
        <a:graphic>
          <a:graphicData uri="http://schemas.openxmlformats.org/drawingml/2006/table">
            <a:tbl>
              <a:tblPr firstRow="1" bandRow="1">
                <a:tableStyleId>{5940675A-B579-460E-94D1-54222C63F5DA}</a:tableStyleId>
              </a:tblPr>
              <a:tblGrid>
                <a:gridCol w="611747">
                  <a:extLst>
                    <a:ext uri="{9D8B030D-6E8A-4147-A177-3AD203B41FA5}">
                      <a16:colId xmlns:a16="http://schemas.microsoft.com/office/drawing/2014/main" val="4253189783"/>
                    </a:ext>
                  </a:extLst>
                </a:gridCol>
                <a:gridCol w="360000">
                  <a:extLst>
                    <a:ext uri="{9D8B030D-6E8A-4147-A177-3AD203B41FA5}">
                      <a16:colId xmlns:a16="http://schemas.microsoft.com/office/drawing/2014/main" val="2760923465"/>
                    </a:ext>
                  </a:extLst>
                </a:gridCol>
                <a:gridCol w="611747">
                  <a:extLst>
                    <a:ext uri="{9D8B030D-6E8A-4147-A177-3AD203B41FA5}">
                      <a16:colId xmlns:a16="http://schemas.microsoft.com/office/drawing/2014/main" val="948230124"/>
                    </a:ext>
                  </a:extLst>
                </a:gridCol>
                <a:gridCol w="360000">
                  <a:extLst>
                    <a:ext uri="{9D8B030D-6E8A-4147-A177-3AD203B41FA5}">
                      <a16:colId xmlns:a16="http://schemas.microsoft.com/office/drawing/2014/main" val="1254046092"/>
                    </a:ext>
                  </a:extLst>
                </a:gridCol>
                <a:gridCol w="611747">
                  <a:extLst>
                    <a:ext uri="{9D8B030D-6E8A-4147-A177-3AD203B41FA5}">
                      <a16:colId xmlns:a16="http://schemas.microsoft.com/office/drawing/2014/main" val="1948673025"/>
                    </a:ext>
                  </a:extLst>
                </a:gridCol>
              </a:tblGrid>
              <a:tr h="370840">
                <a:tc>
                  <a:txBody>
                    <a:bodyPr/>
                    <a:lstStyle/>
                    <a:p>
                      <a:pPr algn="ctr"/>
                      <a:endParaRPr lang="en-GB" dirty="0">
                        <a:solidFill>
                          <a:schemeClr val="bg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dirty="0">
                          <a:solidFill>
                            <a:schemeClr val="bg1"/>
                          </a:solidFill>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dirty="0">
                          <a:solidFill>
                            <a:schemeClr val="bg1"/>
                          </a:solidFill>
                        </a:rPr>
                        <a:t>20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dirty="0">
                          <a:solidFill>
                            <a:schemeClr val="bg1"/>
                          </a:solidFill>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dirty="0">
                          <a:solidFill>
                            <a:schemeClr val="bg1"/>
                          </a:solidFill>
                        </a:rPr>
                        <a:t>315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30477130"/>
                  </a:ext>
                </a:extLst>
              </a:tr>
            </a:tbl>
          </a:graphicData>
        </a:graphic>
      </p:graphicFrame>
      <p:sp>
        <p:nvSpPr>
          <p:cNvPr id="14" name="Pentagon 13"/>
          <p:cNvSpPr/>
          <p:nvPr/>
        </p:nvSpPr>
        <p:spPr>
          <a:xfrm rot="10800000">
            <a:off x="5919777" y="3077051"/>
            <a:ext cx="3374510" cy="576446"/>
          </a:xfrm>
          <a:prstGeom prst="homePlate">
            <a:avLst>
              <a:gd name="adj" fmla="val 19230"/>
            </a:avLst>
          </a:prstGeom>
          <a:solidFill>
            <a:srgbClr val="01A6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5" name="Table 14"/>
          <p:cNvGraphicFramePr>
            <a:graphicFrameLocks noGrp="1"/>
          </p:cNvGraphicFramePr>
          <p:nvPr>
            <p:extLst>
              <p:ext uri="{D42A27DB-BD31-4B8C-83A1-F6EECF244321}">
                <p14:modId xmlns:p14="http://schemas.microsoft.com/office/powerpoint/2010/main" val="2485333597"/>
              </p:ext>
            </p:extLst>
          </p:nvPr>
        </p:nvGraphicFramePr>
        <p:xfrm>
          <a:off x="6115232" y="3175003"/>
          <a:ext cx="2699494" cy="370840"/>
        </p:xfrm>
        <a:graphic>
          <a:graphicData uri="http://schemas.openxmlformats.org/drawingml/2006/table">
            <a:tbl>
              <a:tblPr firstRow="1" bandRow="1">
                <a:tableStyleId>{5940675A-B579-460E-94D1-54222C63F5DA}</a:tableStyleId>
              </a:tblPr>
              <a:tblGrid>
                <a:gridCol w="611747">
                  <a:extLst>
                    <a:ext uri="{9D8B030D-6E8A-4147-A177-3AD203B41FA5}">
                      <a16:colId xmlns:a16="http://schemas.microsoft.com/office/drawing/2014/main" val="4253189783"/>
                    </a:ext>
                  </a:extLst>
                </a:gridCol>
                <a:gridCol w="360000">
                  <a:extLst>
                    <a:ext uri="{9D8B030D-6E8A-4147-A177-3AD203B41FA5}">
                      <a16:colId xmlns:a16="http://schemas.microsoft.com/office/drawing/2014/main" val="2760923465"/>
                    </a:ext>
                  </a:extLst>
                </a:gridCol>
                <a:gridCol w="611747">
                  <a:extLst>
                    <a:ext uri="{9D8B030D-6E8A-4147-A177-3AD203B41FA5}">
                      <a16:colId xmlns:a16="http://schemas.microsoft.com/office/drawing/2014/main" val="948230124"/>
                    </a:ext>
                  </a:extLst>
                </a:gridCol>
                <a:gridCol w="360000">
                  <a:extLst>
                    <a:ext uri="{9D8B030D-6E8A-4147-A177-3AD203B41FA5}">
                      <a16:colId xmlns:a16="http://schemas.microsoft.com/office/drawing/2014/main" val="1254046092"/>
                    </a:ext>
                  </a:extLst>
                </a:gridCol>
                <a:gridCol w="756000">
                  <a:extLst>
                    <a:ext uri="{9D8B030D-6E8A-4147-A177-3AD203B41FA5}">
                      <a16:colId xmlns:a16="http://schemas.microsoft.com/office/drawing/2014/main" val="1948673025"/>
                    </a:ext>
                  </a:extLst>
                </a:gridCol>
              </a:tblGrid>
              <a:tr h="370840">
                <a:tc>
                  <a:txBody>
                    <a:bodyPr/>
                    <a:lstStyle/>
                    <a:p>
                      <a:pPr algn="ctr"/>
                      <a:endParaRPr lang="en-GB" dirty="0">
                        <a:solidFill>
                          <a:schemeClr val="bg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dirty="0">
                          <a:solidFill>
                            <a:schemeClr val="bg1"/>
                          </a:solidFill>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dirty="0">
                          <a:solidFill>
                            <a:schemeClr val="bg1"/>
                          </a:solidFill>
                        </a:rPr>
                        <a:t>20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bg1"/>
                          </a:solidFill>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dirty="0">
                          <a:solidFill>
                            <a:schemeClr val="bg1"/>
                          </a:solidFill>
                        </a:rPr>
                        <a:t>15.75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30477130"/>
                  </a:ext>
                </a:extLst>
              </a:tr>
            </a:tbl>
          </a:graphicData>
        </a:graphic>
      </p:graphicFrame>
      <p:sp>
        <p:nvSpPr>
          <p:cNvPr id="16" name="Pentagon 15"/>
          <p:cNvSpPr/>
          <p:nvPr/>
        </p:nvSpPr>
        <p:spPr>
          <a:xfrm rot="10800000">
            <a:off x="5919777" y="3848584"/>
            <a:ext cx="3374510" cy="576446"/>
          </a:xfrm>
          <a:prstGeom prst="homePlate">
            <a:avLst>
              <a:gd name="adj" fmla="val 19230"/>
            </a:avLst>
          </a:prstGeom>
          <a:solidFill>
            <a:srgbClr val="01A6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Table 16"/>
          <p:cNvGraphicFramePr>
            <a:graphicFrameLocks noGrp="1"/>
          </p:cNvGraphicFramePr>
          <p:nvPr>
            <p:extLst>
              <p:ext uri="{D42A27DB-BD31-4B8C-83A1-F6EECF244321}">
                <p14:modId xmlns:p14="http://schemas.microsoft.com/office/powerpoint/2010/main" val="4141251703"/>
              </p:ext>
            </p:extLst>
          </p:nvPr>
        </p:nvGraphicFramePr>
        <p:xfrm>
          <a:off x="6115232" y="3952748"/>
          <a:ext cx="2555241" cy="370840"/>
        </p:xfrm>
        <a:graphic>
          <a:graphicData uri="http://schemas.openxmlformats.org/drawingml/2006/table">
            <a:tbl>
              <a:tblPr firstRow="1" bandRow="1">
                <a:tableStyleId>{5940675A-B579-460E-94D1-54222C63F5DA}</a:tableStyleId>
              </a:tblPr>
              <a:tblGrid>
                <a:gridCol w="611747">
                  <a:extLst>
                    <a:ext uri="{9D8B030D-6E8A-4147-A177-3AD203B41FA5}">
                      <a16:colId xmlns:a16="http://schemas.microsoft.com/office/drawing/2014/main" val="4253189783"/>
                    </a:ext>
                  </a:extLst>
                </a:gridCol>
                <a:gridCol w="360000">
                  <a:extLst>
                    <a:ext uri="{9D8B030D-6E8A-4147-A177-3AD203B41FA5}">
                      <a16:colId xmlns:a16="http://schemas.microsoft.com/office/drawing/2014/main" val="2760923465"/>
                    </a:ext>
                  </a:extLst>
                </a:gridCol>
                <a:gridCol w="611747">
                  <a:extLst>
                    <a:ext uri="{9D8B030D-6E8A-4147-A177-3AD203B41FA5}">
                      <a16:colId xmlns:a16="http://schemas.microsoft.com/office/drawing/2014/main" val="948230124"/>
                    </a:ext>
                  </a:extLst>
                </a:gridCol>
                <a:gridCol w="360000">
                  <a:extLst>
                    <a:ext uri="{9D8B030D-6E8A-4147-A177-3AD203B41FA5}">
                      <a16:colId xmlns:a16="http://schemas.microsoft.com/office/drawing/2014/main" val="1254046092"/>
                    </a:ext>
                  </a:extLst>
                </a:gridCol>
                <a:gridCol w="611747">
                  <a:extLst>
                    <a:ext uri="{9D8B030D-6E8A-4147-A177-3AD203B41FA5}">
                      <a16:colId xmlns:a16="http://schemas.microsoft.com/office/drawing/2014/main" val="1948673025"/>
                    </a:ext>
                  </a:extLst>
                </a:gridCol>
              </a:tblGrid>
              <a:tr h="370840">
                <a:tc>
                  <a:txBody>
                    <a:bodyPr/>
                    <a:lstStyle/>
                    <a:p>
                      <a:pPr algn="ctr"/>
                      <a:endParaRPr lang="en-GB" dirty="0">
                        <a:solidFill>
                          <a:schemeClr val="bg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dirty="0">
                          <a:solidFill>
                            <a:schemeClr val="bg1"/>
                          </a:solidFill>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dirty="0">
                          <a:solidFill>
                            <a:schemeClr val="bg1"/>
                          </a:solidFill>
                        </a:rPr>
                        <a:t>31.5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bg1"/>
                          </a:solidFill>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dirty="0">
                          <a:solidFill>
                            <a:schemeClr val="bg1"/>
                          </a:solidFill>
                        </a:rPr>
                        <a:t>20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30477130"/>
                  </a:ext>
                </a:extLst>
              </a:tr>
            </a:tbl>
          </a:graphicData>
        </a:graphic>
      </p:graphicFrame>
      <p:sp>
        <p:nvSpPr>
          <p:cNvPr id="18" name="Pentagon 17"/>
          <p:cNvSpPr/>
          <p:nvPr/>
        </p:nvSpPr>
        <p:spPr>
          <a:xfrm rot="10800000">
            <a:off x="5919777" y="4620117"/>
            <a:ext cx="3374510" cy="576446"/>
          </a:xfrm>
          <a:prstGeom prst="homePlate">
            <a:avLst>
              <a:gd name="adj" fmla="val 19230"/>
            </a:avLst>
          </a:prstGeom>
          <a:solidFill>
            <a:srgbClr val="01A6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9" name="Table 18"/>
          <p:cNvGraphicFramePr>
            <a:graphicFrameLocks noGrp="1"/>
          </p:cNvGraphicFramePr>
          <p:nvPr>
            <p:extLst>
              <p:ext uri="{D42A27DB-BD31-4B8C-83A1-F6EECF244321}">
                <p14:modId xmlns:p14="http://schemas.microsoft.com/office/powerpoint/2010/main" val="2478954992"/>
              </p:ext>
            </p:extLst>
          </p:nvPr>
        </p:nvGraphicFramePr>
        <p:xfrm>
          <a:off x="6115232" y="4708579"/>
          <a:ext cx="2555241" cy="370840"/>
        </p:xfrm>
        <a:graphic>
          <a:graphicData uri="http://schemas.openxmlformats.org/drawingml/2006/table">
            <a:tbl>
              <a:tblPr firstRow="1" bandRow="1">
                <a:tableStyleId>{5940675A-B579-460E-94D1-54222C63F5DA}</a:tableStyleId>
              </a:tblPr>
              <a:tblGrid>
                <a:gridCol w="611747">
                  <a:extLst>
                    <a:ext uri="{9D8B030D-6E8A-4147-A177-3AD203B41FA5}">
                      <a16:colId xmlns:a16="http://schemas.microsoft.com/office/drawing/2014/main" val="4253189783"/>
                    </a:ext>
                  </a:extLst>
                </a:gridCol>
                <a:gridCol w="360000">
                  <a:extLst>
                    <a:ext uri="{9D8B030D-6E8A-4147-A177-3AD203B41FA5}">
                      <a16:colId xmlns:a16="http://schemas.microsoft.com/office/drawing/2014/main" val="2760923465"/>
                    </a:ext>
                  </a:extLst>
                </a:gridCol>
                <a:gridCol w="611747">
                  <a:extLst>
                    <a:ext uri="{9D8B030D-6E8A-4147-A177-3AD203B41FA5}">
                      <a16:colId xmlns:a16="http://schemas.microsoft.com/office/drawing/2014/main" val="948230124"/>
                    </a:ext>
                  </a:extLst>
                </a:gridCol>
                <a:gridCol w="360000">
                  <a:extLst>
                    <a:ext uri="{9D8B030D-6E8A-4147-A177-3AD203B41FA5}">
                      <a16:colId xmlns:a16="http://schemas.microsoft.com/office/drawing/2014/main" val="1254046092"/>
                    </a:ext>
                  </a:extLst>
                </a:gridCol>
                <a:gridCol w="611747">
                  <a:extLst>
                    <a:ext uri="{9D8B030D-6E8A-4147-A177-3AD203B41FA5}">
                      <a16:colId xmlns:a16="http://schemas.microsoft.com/office/drawing/2014/main" val="1948673025"/>
                    </a:ext>
                  </a:extLst>
                </a:gridCol>
              </a:tblGrid>
              <a:tr h="370840">
                <a:tc>
                  <a:txBody>
                    <a:bodyPr/>
                    <a:lstStyle/>
                    <a:p>
                      <a:pPr algn="ctr"/>
                      <a:r>
                        <a:rPr lang="en-GB" dirty="0">
                          <a:solidFill>
                            <a:schemeClr val="bg1"/>
                          </a:solidFill>
                        </a:rPr>
                        <a:t>630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dirty="0">
                          <a:solidFill>
                            <a:schemeClr val="bg1"/>
                          </a:solidFill>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dirty="0">
                          <a:solidFill>
                            <a:schemeClr val="bg1"/>
                          </a:solidFill>
                        </a:rPr>
                        <a:t>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dirty="0">
                          <a:solidFill>
                            <a:schemeClr val="bg1"/>
                          </a:solidFill>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GB" dirty="0">
                        <a:solidFill>
                          <a:schemeClr val="bg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30477130"/>
                  </a:ext>
                </a:extLst>
              </a:tr>
            </a:tbl>
          </a:graphicData>
        </a:graphic>
      </p:graphicFrame>
      <p:sp>
        <p:nvSpPr>
          <p:cNvPr id="20" name="Pentagon 19"/>
          <p:cNvSpPr/>
          <p:nvPr/>
        </p:nvSpPr>
        <p:spPr>
          <a:xfrm rot="10800000">
            <a:off x="5919777" y="5391650"/>
            <a:ext cx="3374510" cy="576446"/>
          </a:xfrm>
          <a:prstGeom prst="homePlate">
            <a:avLst>
              <a:gd name="adj" fmla="val 19230"/>
            </a:avLst>
          </a:prstGeom>
          <a:solidFill>
            <a:srgbClr val="01A6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21" name="Table 20"/>
          <p:cNvGraphicFramePr>
            <a:graphicFrameLocks noGrp="1"/>
          </p:cNvGraphicFramePr>
          <p:nvPr>
            <p:extLst>
              <p:ext uri="{D42A27DB-BD31-4B8C-83A1-F6EECF244321}">
                <p14:modId xmlns:p14="http://schemas.microsoft.com/office/powerpoint/2010/main" val="2128541454"/>
              </p:ext>
            </p:extLst>
          </p:nvPr>
        </p:nvGraphicFramePr>
        <p:xfrm>
          <a:off x="6115232" y="5487907"/>
          <a:ext cx="2555241" cy="370840"/>
        </p:xfrm>
        <a:graphic>
          <a:graphicData uri="http://schemas.openxmlformats.org/drawingml/2006/table">
            <a:tbl>
              <a:tblPr firstRow="1" bandRow="1">
                <a:tableStyleId>{5940675A-B579-460E-94D1-54222C63F5DA}</a:tableStyleId>
              </a:tblPr>
              <a:tblGrid>
                <a:gridCol w="611747">
                  <a:extLst>
                    <a:ext uri="{9D8B030D-6E8A-4147-A177-3AD203B41FA5}">
                      <a16:colId xmlns:a16="http://schemas.microsoft.com/office/drawing/2014/main" val="4253189783"/>
                    </a:ext>
                  </a:extLst>
                </a:gridCol>
                <a:gridCol w="360000">
                  <a:extLst>
                    <a:ext uri="{9D8B030D-6E8A-4147-A177-3AD203B41FA5}">
                      <a16:colId xmlns:a16="http://schemas.microsoft.com/office/drawing/2014/main" val="2760923465"/>
                    </a:ext>
                  </a:extLst>
                </a:gridCol>
                <a:gridCol w="611747">
                  <a:extLst>
                    <a:ext uri="{9D8B030D-6E8A-4147-A177-3AD203B41FA5}">
                      <a16:colId xmlns:a16="http://schemas.microsoft.com/office/drawing/2014/main" val="948230124"/>
                    </a:ext>
                  </a:extLst>
                </a:gridCol>
                <a:gridCol w="360000">
                  <a:extLst>
                    <a:ext uri="{9D8B030D-6E8A-4147-A177-3AD203B41FA5}">
                      <a16:colId xmlns:a16="http://schemas.microsoft.com/office/drawing/2014/main" val="1254046092"/>
                    </a:ext>
                  </a:extLst>
                </a:gridCol>
                <a:gridCol w="611747">
                  <a:extLst>
                    <a:ext uri="{9D8B030D-6E8A-4147-A177-3AD203B41FA5}">
                      <a16:colId xmlns:a16="http://schemas.microsoft.com/office/drawing/2014/main" val="1948673025"/>
                    </a:ext>
                  </a:extLst>
                </a:gridCol>
              </a:tblGrid>
              <a:tr h="370840">
                <a:tc>
                  <a:txBody>
                    <a:bodyPr/>
                    <a:lstStyle/>
                    <a:p>
                      <a:pPr algn="ctr"/>
                      <a:endParaRPr lang="en-GB" dirty="0">
                        <a:solidFill>
                          <a:schemeClr val="bg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dirty="0">
                          <a:solidFill>
                            <a:schemeClr val="bg1"/>
                          </a:solidFill>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dirty="0">
                          <a:solidFill>
                            <a:schemeClr val="bg1"/>
                          </a:solidFill>
                        </a:rPr>
                        <a:t>3.15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a:solidFill>
                            <a:schemeClr val="bg1"/>
                          </a:solidFill>
                        </a:rPr>
                        <a: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dirty="0">
                          <a:solidFill>
                            <a:schemeClr val="bg1"/>
                          </a:solidFill>
                        </a:rPr>
                        <a:t>20</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130477130"/>
                  </a:ext>
                </a:extLst>
              </a:tr>
            </a:tbl>
          </a:graphicData>
        </a:graphic>
      </p:graphicFrame>
      <p:pic>
        <p:nvPicPr>
          <p:cNvPr id="23" name="Picture 22"/>
          <p:cNvPicPr>
            <a:picLocks noChangeAspect="1"/>
          </p:cNvPicPr>
          <p:nvPr/>
        </p:nvPicPr>
        <p:blipFill rotWithShape="1">
          <a:blip r:embed="rId4" cstate="print">
            <a:extLst>
              <a:ext uri="{28A0092B-C50C-407E-A947-70E740481C1C}">
                <a14:useLocalDpi xmlns:a14="http://schemas.microsoft.com/office/drawing/2010/main" val="0"/>
              </a:ext>
            </a:extLst>
          </a:blip>
          <a:srcRect l="-6666" t="87690" r="-713"/>
          <a:stretch/>
        </p:blipFill>
        <p:spPr>
          <a:xfrm>
            <a:off x="-609599" y="6013778"/>
            <a:ext cx="9818254" cy="844221"/>
          </a:xfrm>
          <a:prstGeom prst="rect">
            <a:avLst/>
          </a:prstGeom>
        </p:spPr>
      </p:pic>
      <p:graphicFrame>
        <p:nvGraphicFramePr>
          <p:cNvPr id="32" name="Table 31"/>
          <p:cNvGraphicFramePr>
            <a:graphicFrameLocks noGrp="1"/>
          </p:cNvGraphicFramePr>
          <p:nvPr>
            <p:extLst>
              <p:ext uri="{D42A27DB-BD31-4B8C-83A1-F6EECF244321}">
                <p14:modId xmlns:p14="http://schemas.microsoft.com/office/powerpoint/2010/main" val="2637731580"/>
              </p:ext>
            </p:extLst>
          </p:nvPr>
        </p:nvGraphicFramePr>
        <p:xfrm>
          <a:off x="906440" y="1764166"/>
          <a:ext cx="4335384" cy="2862180"/>
        </p:xfrm>
        <a:graphic>
          <a:graphicData uri="http://schemas.openxmlformats.org/drawingml/2006/table">
            <a:tbl>
              <a:tblPr firstRow="1" bandRow="1">
                <a:tableStyleId>{5940675A-B579-460E-94D1-54222C63F5DA}</a:tableStyleId>
              </a:tblPr>
              <a:tblGrid>
                <a:gridCol w="722564">
                  <a:extLst>
                    <a:ext uri="{9D8B030D-6E8A-4147-A177-3AD203B41FA5}">
                      <a16:colId xmlns:a16="http://schemas.microsoft.com/office/drawing/2014/main" val="3889055298"/>
                    </a:ext>
                  </a:extLst>
                </a:gridCol>
                <a:gridCol w="722564">
                  <a:extLst>
                    <a:ext uri="{9D8B030D-6E8A-4147-A177-3AD203B41FA5}">
                      <a16:colId xmlns:a16="http://schemas.microsoft.com/office/drawing/2014/main" val="4247070182"/>
                    </a:ext>
                  </a:extLst>
                </a:gridCol>
                <a:gridCol w="722564">
                  <a:extLst>
                    <a:ext uri="{9D8B030D-6E8A-4147-A177-3AD203B41FA5}">
                      <a16:colId xmlns:a16="http://schemas.microsoft.com/office/drawing/2014/main" val="3373888335"/>
                    </a:ext>
                  </a:extLst>
                </a:gridCol>
                <a:gridCol w="722564">
                  <a:extLst>
                    <a:ext uri="{9D8B030D-6E8A-4147-A177-3AD203B41FA5}">
                      <a16:colId xmlns:a16="http://schemas.microsoft.com/office/drawing/2014/main" val="4126755959"/>
                    </a:ext>
                  </a:extLst>
                </a:gridCol>
                <a:gridCol w="722564">
                  <a:extLst>
                    <a:ext uri="{9D8B030D-6E8A-4147-A177-3AD203B41FA5}">
                      <a16:colId xmlns:a16="http://schemas.microsoft.com/office/drawing/2014/main" val="432107389"/>
                    </a:ext>
                  </a:extLst>
                </a:gridCol>
                <a:gridCol w="722564">
                  <a:extLst>
                    <a:ext uri="{9D8B030D-6E8A-4147-A177-3AD203B41FA5}">
                      <a16:colId xmlns:a16="http://schemas.microsoft.com/office/drawing/2014/main" val="2007989330"/>
                    </a:ext>
                  </a:extLst>
                </a:gridCol>
              </a:tblGrid>
              <a:tr h="477030">
                <a:tc>
                  <a:txBody>
                    <a:bodyPr/>
                    <a:lstStyle/>
                    <a:p>
                      <a:endParaRPr lang="en-GB" sz="1800" dirty="0"/>
                    </a:p>
                  </a:txBody>
                  <a:tcPr>
                    <a:lnR w="12700" cap="flat" cmpd="sng" algn="ctr">
                      <a:noFill/>
                      <a:prstDash val="solid"/>
                      <a:round/>
                      <a:headEnd type="none" w="med" len="med"/>
                      <a:tailEnd type="none" w="med" len="med"/>
                    </a:lnR>
                    <a:lnB w="12700" cap="flat" cmpd="sng" algn="ctr">
                      <a:noFill/>
                      <a:prstDash val="solid"/>
                      <a:round/>
                      <a:headEnd type="none" w="med" len="med"/>
                      <a:tailEnd type="none" w="med" len="med"/>
                    </a:lnB>
                    <a:solidFill>
                      <a:schemeClr val="bg1"/>
                    </a:solidFill>
                  </a:tcPr>
                </a:tc>
                <a:tc>
                  <a:txBody>
                    <a:bodyPr/>
                    <a:lstStyle/>
                    <a:p>
                      <a:endParaRPr lang="en-GB" sz="1800" dirty="0"/>
                    </a:p>
                  </a:txBody>
                  <a:tcPr>
                    <a:lnL w="12700" cap="flat" cmpd="sng" algn="ctr">
                      <a:noFill/>
                      <a:prstDash val="solid"/>
                      <a:round/>
                      <a:headEnd type="none" w="med" len="med"/>
                      <a:tailEnd type="none" w="med" len="med"/>
                    </a:lnL>
                    <a:lnB w="12700" cap="flat" cmpd="sng" algn="ctr">
                      <a:noFill/>
                      <a:prstDash val="solid"/>
                      <a:round/>
                      <a:headEnd type="none" w="med" len="med"/>
                      <a:tailEnd type="none" w="med" len="med"/>
                    </a:lnB>
                    <a:solidFill>
                      <a:schemeClr val="bg1"/>
                    </a:solidFill>
                  </a:tcPr>
                </a:tc>
                <a:tc>
                  <a:txBody>
                    <a:bodyPr/>
                    <a:lstStyle/>
                    <a:p>
                      <a:pPr algn="ctr"/>
                      <a:r>
                        <a:rPr lang="en-GB" sz="1800" dirty="0"/>
                        <a:t>12.6</a:t>
                      </a:r>
                    </a:p>
                  </a:txBody>
                  <a:tcPr anchor="ctr">
                    <a:solidFill>
                      <a:schemeClr val="bg1"/>
                    </a:solidFill>
                  </a:tcPr>
                </a:tc>
                <a:tc>
                  <a:txBody>
                    <a:bodyPr/>
                    <a:lstStyle/>
                    <a:p>
                      <a:pPr algn="ctr"/>
                      <a:r>
                        <a:rPr lang="en-GB" sz="1800" dirty="0"/>
                        <a:t>3150</a:t>
                      </a:r>
                    </a:p>
                  </a:txBody>
                  <a:tcPr anchor="ctr">
                    <a:solidFill>
                      <a:schemeClr val="bg1"/>
                    </a:solidFill>
                  </a:tcPr>
                </a:tc>
                <a:tc>
                  <a:txBody>
                    <a:bodyPr/>
                    <a:lstStyle/>
                    <a:p>
                      <a:pPr algn="ctr"/>
                      <a:r>
                        <a:rPr lang="en-GB" sz="1800" dirty="0"/>
                        <a:t>6.3</a:t>
                      </a:r>
                    </a:p>
                  </a:txBody>
                  <a:tcPr anchor="ctr">
                    <a:solidFill>
                      <a:schemeClr val="bg1"/>
                    </a:solidFill>
                  </a:tcPr>
                </a:tc>
                <a:tc>
                  <a:txBody>
                    <a:bodyPr/>
                    <a:lstStyle/>
                    <a:p>
                      <a:pPr algn="ctr"/>
                      <a:r>
                        <a:rPr lang="en-GB" sz="1800" dirty="0"/>
                        <a:t>0.63</a:t>
                      </a:r>
                    </a:p>
                  </a:txBody>
                  <a:tcPr anchor="ctr">
                    <a:solidFill>
                      <a:schemeClr val="bg1"/>
                    </a:solidFill>
                  </a:tcPr>
                </a:tc>
                <a:extLst>
                  <a:ext uri="{0D108BD9-81ED-4DB2-BD59-A6C34878D82A}">
                    <a16:rowId xmlns:a16="http://schemas.microsoft.com/office/drawing/2014/main" val="2970002275"/>
                  </a:ext>
                </a:extLst>
              </a:tr>
              <a:tr h="477030">
                <a:tc>
                  <a:txBody>
                    <a:bodyPr/>
                    <a:lstStyle/>
                    <a:p>
                      <a:endParaRPr lang="en-GB" sz="1800" dirty="0"/>
                    </a:p>
                  </a:txBody>
                  <a:tcPr>
                    <a:lnR w="12700" cap="flat" cmpd="sng" algn="ctr">
                      <a:noFill/>
                      <a:prstDash val="solid"/>
                      <a:round/>
                      <a:headEnd type="none" w="med" len="med"/>
                      <a:tailEnd type="none" w="med" len="med"/>
                    </a:lnR>
                    <a:lnT w="12700" cap="flat" cmpd="sng" algn="ctr">
                      <a:noFill/>
                      <a:prstDash val="solid"/>
                      <a:round/>
                      <a:headEnd type="none" w="med" len="med"/>
                      <a:tailEnd type="none" w="med" len="med"/>
                    </a:lnT>
                    <a:solidFill>
                      <a:schemeClr val="bg1"/>
                    </a:solidFill>
                  </a:tcPr>
                </a:tc>
                <a:tc>
                  <a:txBody>
                    <a:bodyPr/>
                    <a:lstStyle/>
                    <a:p>
                      <a:endParaRPr lang="en-GB" sz="1800" dirty="0"/>
                    </a:p>
                  </a:txBody>
                  <a:tcPr>
                    <a:lnL w="12700" cap="flat" cmpd="sng" algn="ctr">
                      <a:noFill/>
                      <a:prstDash val="solid"/>
                      <a:round/>
                      <a:headEnd type="none" w="med" len="med"/>
                      <a:tailEnd type="none" w="med" len="med"/>
                    </a:lnL>
                    <a:lnT w="12700" cap="flat" cmpd="sng" algn="ctr">
                      <a:noFill/>
                      <a:prstDash val="solid"/>
                      <a:round/>
                      <a:headEnd type="none" w="med" len="med"/>
                      <a:tailEnd type="none" w="med" len="med"/>
                    </a:lnT>
                    <a:solidFill>
                      <a:schemeClr val="bg1"/>
                    </a:solidFill>
                  </a:tcPr>
                </a:tc>
                <a:tc>
                  <a:txBody>
                    <a:bodyPr/>
                    <a:lstStyle/>
                    <a:p>
                      <a:pPr algn="ctr"/>
                      <a:r>
                        <a:rPr lang="en-GB" sz="1800" dirty="0"/>
                        <a:t>126</a:t>
                      </a:r>
                    </a:p>
                  </a:txBody>
                  <a:tcPr anchor="ctr">
                    <a:solidFill>
                      <a:schemeClr val="bg1"/>
                    </a:solidFill>
                  </a:tcPr>
                </a:tc>
                <a:tc>
                  <a:txBody>
                    <a:bodyPr/>
                    <a:lstStyle/>
                    <a:p>
                      <a:pPr algn="ctr"/>
                      <a:r>
                        <a:rPr lang="en-GB" sz="1800" dirty="0">
                          <a:solidFill>
                            <a:schemeClr val="bg1"/>
                          </a:solidFill>
                        </a:rPr>
                        <a:t>31.5</a:t>
                      </a:r>
                    </a:p>
                  </a:txBody>
                  <a:tcPr anchor="ctr">
                    <a:solidFill>
                      <a:srgbClr val="87BD31"/>
                    </a:solidFill>
                  </a:tcPr>
                </a:tc>
                <a:tc>
                  <a:txBody>
                    <a:bodyPr/>
                    <a:lstStyle/>
                    <a:p>
                      <a:pPr algn="ctr"/>
                      <a:r>
                        <a:rPr lang="en-GB" sz="1800" dirty="0"/>
                        <a:t>315</a:t>
                      </a:r>
                    </a:p>
                  </a:txBody>
                  <a:tcPr anchor="ctr">
                    <a:solidFill>
                      <a:schemeClr val="bg1"/>
                    </a:solidFill>
                  </a:tcPr>
                </a:tc>
                <a:tc>
                  <a:txBody>
                    <a:bodyPr/>
                    <a:lstStyle/>
                    <a:p>
                      <a:pPr algn="ctr"/>
                      <a:r>
                        <a:rPr lang="en-GB" sz="1800" dirty="0"/>
                        <a:t>630</a:t>
                      </a:r>
                    </a:p>
                  </a:txBody>
                  <a:tcPr anchor="ctr">
                    <a:solidFill>
                      <a:schemeClr val="bg1"/>
                    </a:solidFill>
                  </a:tcPr>
                </a:tc>
                <a:extLst>
                  <a:ext uri="{0D108BD9-81ED-4DB2-BD59-A6C34878D82A}">
                    <a16:rowId xmlns:a16="http://schemas.microsoft.com/office/drawing/2014/main" val="3606295902"/>
                  </a:ext>
                </a:extLst>
              </a:tr>
              <a:tr h="477030">
                <a:tc>
                  <a:txBody>
                    <a:bodyPr/>
                    <a:lstStyle/>
                    <a:p>
                      <a:pPr algn="ctr"/>
                      <a:r>
                        <a:rPr lang="en-GB" sz="1800" dirty="0"/>
                        <a:t>1.26</a:t>
                      </a:r>
                    </a:p>
                  </a:txBody>
                  <a:tcPr anchor="ctr">
                    <a:solidFill>
                      <a:schemeClr val="bg1"/>
                    </a:solidFill>
                  </a:tcPr>
                </a:tc>
                <a:tc>
                  <a:txBody>
                    <a:bodyPr/>
                    <a:lstStyle/>
                    <a:p>
                      <a:pPr algn="ctr"/>
                      <a:r>
                        <a:rPr lang="en-GB" sz="1800" dirty="0"/>
                        <a:t>1260</a:t>
                      </a:r>
                    </a:p>
                  </a:txBody>
                  <a:tcPr anchor="ctr">
                    <a:solidFill>
                      <a:schemeClr val="bg1"/>
                    </a:solidFill>
                  </a:tcPr>
                </a:tc>
                <a:tc>
                  <a:txBody>
                    <a:bodyPr/>
                    <a:lstStyle/>
                    <a:p>
                      <a:pPr algn="ctr"/>
                      <a:r>
                        <a:rPr lang="en-GB" sz="1800" dirty="0"/>
                        <a:t>3.15</a:t>
                      </a:r>
                    </a:p>
                  </a:txBody>
                  <a:tcPr anchor="ctr">
                    <a:solidFill>
                      <a:schemeClr val="bg1"/>
                    </a:solidFill>
                  </a:tcPr>
                </a:tc>
                <a:tc>
                  <a:txBody>
                    <a:bodyPr/>
                    <a:lstStyle/>
                    <a:p>
                      <a:pPr algn="ctr"/>
                      <a:r>
                        <a:rPr lang="en-GB" sz="1800" dirty="0"/>
                        <a:t>0.315</a:t>
                      </a:r>
                    </a:p>
                  </a:txBody>
                  <a:tcPr anchor="ctr">
                    <a:solidFill>
                      <a:schemeClr val="bg1"/>
                    </a:solidFill>
                  </a:tcPr>
                </a:tc>
                <a:tc>
                  <a:txBody>
                    <a:bodyPr/>
                    <a:lstStyle/>
                    <a:p>
                      <a:pPr algn="ctr"/>
                      <a:r>
                        <a:rPr lang="en-GB" sz="1800" dirty="0"/>
                        <a:t>6300</a:t>
                      </a:r>
                    </a:p>
                  </a:txBody>
                  <a:tcPr anchor="ctr">
                    <a:solidFill>
                      <a:schemeClr val="bg1"/>
                    </a:solidFill>
                  </a:tcPr>
                </a:tc>
                <a:tc>
                  <a:txBody>
                    <a:bodyPr/>
                    <a:lstStyle/>
                    <a:p>
                      <a:pPr algn="ctr"/>
                      <a:r>
                        <a:rPr lang="en-GB" sz="1800" dirty="0"/>
                        <a:t>15.75</a:t>
                      </a:r>
                    </a:p>
                  </a:txBody>
                  <a:tcPr anchor="ctr">
                    <a:solidFill>
                      <a:schemeClr val="bg1"/>
                    </a:solidFill>
                  </a:tcPr>
                </a:tc>
                <a:extLst>
                  <a:ext uri="{0D108BD9-81ED-4DB2-BD59-A6C34878D82A}">
                    <a16:rowId xmlns:a16="http://schemas.microsoft.com/office/drawing/2014/main" val="761682392"/>
                  </a:ext>
                </a:extLst>
              </a:tr>
              <a:tr h="477030">
                <a:tc>
                  <a:txBody>
                    <a:bodyPr/>
                    <a:lstStyle/>
                    <a:p>
                      <a:pPr algn="ctr"/>
                      <a:r>
                        <a:rPr lang="en-GB" sz="1800" dirty="0"/>
                        <a:t>0.125</a:t>
                      </a:r>
                    </a:p>
                  </a:txBody>
                  <a:tcPr anchor="ctr">
                    <a:solidFill>
                      <a:schemeClr val="bg1"/>
                    </a:solidFill>
                  </a:tcPr>
                </a:tc>
                <a:tc>
                  <a:txBody>
                    <a:bodyPr/>
                    <a:lstStyle/>
                    <a:p>
                      <a:pPr algn="ctr"/>
                      <a:r>
                        <a:rPr lang="en-GB" sz="1800"/>
                        <a:t>3.16</a:t>
                      </a:r>
                    </a:p>
                  </a:txBody>
                  <a:tcPr anchor="ctr">
                    <a:solidFill>
                      <a:schemeClr val="bg1"/>
                    </a:solidFill>
                  </a:tcPr>
                </a:tc>
                <a:tc>
                  <a:txBody>
                    <a:bodyPr/>
                    <a:lstStyle/>
                    <a:p>
                      <a:pPr algn="ctr"/>
                      <a:r>
                        <a:rPr lang="en-GB" sz="1800"/>
                        <a:t>125</a:t>
                      </a:r>
                    </a:p>
                  </a:txBody>
                  <a:tcPr anchor="ctr">
                    <a:solidFill>
                      <a:schemeClr val="bg1"/>
                    </a:solidFill>
                  </a:tcPr>
                </a:tc>
                <a:tc>
                  <a:txBody>
                    <a:bodyPr/>
                    <a:lstStyle/>
                    <a:p>
                      <a:pPr algn="ctr"/>
                      <a:r>
                        <a:rPr lang="en-GB" sz="1800" dirty="0"/>
                        <a:t>1575</a:t>
                      </a:r>
                    </a:p>
                  </a:txBody>
                  <a:tcPr anchor="ctr">
                    <a:solidFill>
                      <a:schemeClr val="bg1"/>
                    </a:solidFill>
                  </a:tcPr>
                </a:tc>
                <a:tc>
                  <a:txBody>
                    <a:bodyPr/>
                    <a:lstStyle/>
                    <a:p>
                      <a:pPr algn="ctr"/>
                      <a:r>
                        <a:rPr lang="en-GB" sz="1800" dirty="0"/>
                        <a:t>1.575</a:t>
                      </a:r>
                    </a:p>
                  </a:txBody>
                  <a:tcPr anchor="ctr">
                    <a:solidFill>
                      <a:schemeClr val="bg1"/>
                    </a:solidFill>
                  </a:tcPr>
                </a:tc>
                <a:tc>
                  <a:txBody>
                    <a:bodyPr/>
                    <a:lstStyle/>
                    <a:p>
                      <a:pPr algn="ctr"/>
                      <a:r>
                        <a:rPr lang="en-GB" sz="1800" dirty="0"/>
                        <a:t>63</a:t>
                      </a:r>
                    </a:p>
                  </a:txBody>
                  <a:tcPr anchor="ctr">
                    <a:solidFill>
                      <a:schemeClr val="bg1"/>
                    </a:solidFill>
                  </a:tcPr>
                </a:tc>
                <a:extLst>
                  <a:ext uri="{0D108BD9-81ED-4DB2-BD59-A6C34878D82A}">
                    <a16:rowId xmlns:a16="http://schemas.microsoft.com/office/drawing/2014/main" val="4053838960"/>
                  </a:ext>
                </a:extLst>
              </a:tr>
              <a:tr h="477030">
                <a:tc>
                  <a:txBody>
                    <a:bodyPr/>
                    <a:lstStyle/>
                    <a:p>
                      <a:pPr algn="ctr"/>
                      <a:r>
                        <a:rPr lang="en-GB" sz="1800" dirty="0"/>
                        <a:t>6.03</a:t>
                      </a:r>
                    </a:p>
                  </a:txBody>
                  <a:tcPr anchor="ctr">
                    <a:solidFill>
                      <a:schemeClr val="bg1"/>
                    </a:solidFill>
                  </a:tcPr>
                </a:tc>
                <a:tc>
                  <a:txBody>
                    <a:bodyPr/>
                    <a:lstStyle/>
                    <a:p>
                      <a:pPr algn="ctr"/>
                      <a:r>
                        <a:rPr lang="en-GB" sz="1800" dirty="0"/>
                        <a:t>603</a:t>
                      </a:r>
                    </a:p>
                  </a:txBody>
                  <a:tcPr anchor="ctr">
                    <a:solidFill>
                      <a:schemeClr val="bg1"/>
                    </a:solidFill>
                  </a:tcPr>
                </a:tc>
                <a:tc>
                  <a:txBody>
                    <a:bodyPr/>
                    <a:lstStyle/>
                    <a:p>
                      <a:pPr algn="ctr"/>
                      <a:r>
                        <a:rPr lang="en-GB" sz="1800" dirty="0"/>
                        <a:t>0.316</a:t>
                      </a:r>
                    </a:p>
                  </a:txBody>
                  <a:tcPr anchor="ctr">
                    <a:solidFill>
                      <a:schemeClr val="bg1"/>
                    </a:solidFill>
                  </a:tcPr>
                </a:tc>
                <a:tc>
                  <a:txBody>
                    <a:bodyPr/>
                    <a:lstStyle/>
                    <a:p>
                      <a:pPr algn="ctr"/>
                      <a:r>
                        <a:rPr lang="en-GB" sz="1800" dirty="0"/>
                        <a:t>316</a:t>
                      </a:r>
                    </a:p>
                  </a:txBody>
                  <a:tcPr anchor="ctr">
                    <a:solidFill>
                      <a:schemeClr val="bg1"/>
                    </a:solidFill>
                  </a:tcPr>
                </a:tc>
                <a:tc>
                  <a:txBody>
                    <a:bodyPr/>
                    <a:lstStyle/>
                    <a:p>
                      <a:endParaRPr lang="en-GB" sz="1800" dirty="0"/>
                    </a:p>
                  </a:txBody>
                  <a:tcPr>
                    <a:lnR w="12700" cap="flat" cmpd="sng" algn="ctr">
                      <a:noFill/>
                      <a:prstDash val="solid"/>
                      <a:round/>
                      <a:headEnd type="none" w="med" len="med"/>
                      <a:tailEnd type="none" w="med" len="med"/>
                    </a:lnR>
                    <a:lnB w="12700" cap="flat" cmpd="sng" algn="ctr">
                      <a:noFill/>
                      <a:prstDash val="solid"/>
                      <a:round/>
                      <a:headEnd type="none" w="med" len="med"/>
                      <a:tailEnd type="none" w="med" len="med"/>
                    </a:lnB>
                    <a:solidFill>
                      <a:schemeClr val="bg1"/>
                    </a:solidFill>
                  </a:tcPr>
                </a:tc>
                <a:tc>
                  <a:txBody>
                    <a:bodyPr/>
                    <a:lstStyle/>
                    <a:p>
                      <a:endParaRPr lang="en-GB" sz="1800" dirty="0"/>
                    </a:p>
                  </a:txBody>
                  <a:tcPr>
                    <a:lnL w="12700" cap="flat" cmpd="sng" algn="ctr">
                      <a:noFill/>
                      <a:prstDash val="solid"/>
                      <a:round/>
                      <a:headEnd type="none" w="med" len="med"/>
                      <a:tailEnd type="none" w="med" len="med"/>
                    </a:lnL>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759728936"/>
                  </a:ext>
                </a:extLst>
              </a:tr>
              <a:tr h="477030">
                <a:tc>
                  <a:txBody>
                    <a:bodyPr/>
                    <a:lstStyle/>
                    <a:p>
                      <a:pPr algn="ctr"/>
                      <a:r>
                        <a:rPr lang="en-GB" sz="1800" dirty="0"/>
                        <a:t>3160</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1250</a:t>
                      </a:r>
                    </a:p>
                  </a:txBody>
                  <a:tcPr anchor="ctr">
                    <a:solidFill>
                      <a:schemeClr val="bg1"/>
                    </a:solidFill>
                  </a:tcPr>
                </a:tc>
                <a:tc>
                  <a:txBody>
                    <a:bodyPr/>
                    <a:lstStyle/>
                    <a:p>
                      <a:pPr algn="ctr"/>
                      <a:r>
                        <a:rPr lang="en-GB" sz="1800" dirty="0"/>
                        <a:t>6030</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1.25</a:t>
                      </a:r>
                    </a:p>
                  </a:txBody>
                  <a:tcPr anchor="ctr">
                    <a:solidFill>
                      <a:schemeClr val="bg1"/>
                    </a:solidFill>
                  </a:tcPr>
                </a:tc>
                <a:tc>
                  <a:txBody>
                    <a:bodyPr/>
                    <a:lstStyle/>
                    <a:p>
                      <a:endParaRPr lang="en-GB" sz="1800" dirty="0"/>
                    </a:p>
                  </a:txBody>
                  <a:tcPr>
                    <a:lnR w="12700" cap="flat" cmpd="sng" algn="ctr">
                      <a:noFill/>
                      <a:prstDash val="solid"/>
                      <a:round/>
                      <a:headEnd type="none" w="med" len="med"/>
                      <a:tailEnd type="none" w="med" len="med"/>
                    </a:lnR>
                    <a:lnT w="12700" cap="flat" cmpd="sng" algn="ctr">
                      <a:noFill/>
                      <a:prstDash val="solid"/>
                      <a:round/>
                      <a:headEnd type="none" w="med" len="med"/>
                      <a:tailEnd type="none" w="med" len="med"/>
                    </a:lnT>
                    <a:solidFill>
                      <a:schemeClr val="bg1"/>
                    </a:solidFill>
                  </a:tcPr>
                </a:tc>
                <a:tc>
                  <a:txBody>
                    <a:bodyPr/>
                    <a:lstStyle/>
                    <a:p>
                      <a:endParaRPr lang="en-GB" sz="1800" dirty="0"/>
                    </a:p>
                  </a:txBody>
                  <a:tcPr>
                    <a:lnL w="12700" cap="flat" cmpd="sng" algn="ctr">
                      <a:noFill/>
                      <a:prstDash val="solid"/>
                      <a:round/>
                      <a:headEnd type="none" w="med" len="med"/>
                      <a:tailEnd type="none" w="med" len="med"/>
                    </a:lnL>
                    <a:lnT w="12700" cap="flat" cmpd="sng" algn="ctr">
                      <a:noFill/>
                      <a:prstDash val="solid"/>
                      <a:round/>
                      <a:headEnd type="none" w="med" len="med"/>
                      <a:tailEnd type="none" w="med" len="med"/>
                    </a:lnT>
                    <a:solidFill>
                      <a:schemeClr val="bg1"/>
                    </a:solidFill>
                  </a:tcPr>
                </a:tc>
                <a:extLst>
                  <a:ext uri="{0D108BD9-81ED-4DB2-BD59-A6C34878D82A}">
                    <a16:rowId xmlns:a16="http://schemas.microsoft.com/office/drawing/2014/main" val="2675478129"/>
                  </a:ext>
                </a:extLst>
              </a:tr>
            </a:tbl>
          </a:graphicData>
        </a:graphic>
      </p:graphicFrame>
      <p:graphicFrame>
        <p:nvGraphicFramePr>
          <p:cNvPr id="44" name="Table 43"/>
          <p:cNvGraphicFramePr>
            <a:graphicFrameLocks noGrp="1"/>
          </p:cNvGraphicFramePr>
          <p:nvPr>
            <p:extLst>
              <p:ext uri="{D42A27DB-BD31-4B8C-83A1-F6EECF244321}">
                <p14:modId xmlns:p14="http://schemas.microsoft.com/office/powerpoint/2010/main" val="1254286572"/>
              </p:ext>
            </p:extLst>
          </p:nvPr>
        </p:nvGraphicFramePr>
        <p:xfrm>
          <a:off x="906440" y="1764166"/>
          <a:ext cx="4335384" cy="2862180"/>
        </p:xfrm>
        <a:graphic>
          <a:graphicData uri="http://schemas.openxmlformats.org/drawingml/2006/table">
            <a:tbl>
              <a:tblPr firstRow="1" bandRow="1">
                <a:tableStyleId>{5940675A-B579-460E-94D1-54222C63F5DA}</a:tableStyleId>
              </a:tblPr>
              <a:tblGrid>
                <a:gridCol w="722564">
                  <a:extLst>
                    <a:ext uri="{9D8B030D-6E8A-4147-A177-3AD203B41FA5}">
                      <a16:colId xmlns:a16="http://schemas.microsoft.com/office/drawing/2014/main" val="3889055298"/>
                    </a:ext>
                  </a:extLst>
                </a:gridCol>
                <a:gridCol w="722564">
                  <a:extLst>
                    <a:ext uri="{9D8B030D-6E8A-4147-A177-3AD203B41FA5}">
                      <a16:colId xmlns:a16="http://schemas.microsoft.com/office/drawing/2014/main" val="4247070182"/>
                    </a:ext>
                  </a:extLst>
                </a:gridCol>
                <a:gridCol w="722564">
                  <a:extLst>
                    <a:ext uri="{9D8B030D-6E8A-4147-A177-3AD203B41FA5}">
                      <a16:colId xmlns:a16="http://schemas.microsoft.com/office/drawing/2014/main" val="3373888335"/>
                    </a:ext>
                  </a:extLst>
                </a:gridCol>
                <a:gridCol w="722564">
                  <a:extLst>
                    <a:ext uri="{9D8B030D-6E8A-4147-A177-3AD203B41FA5}">
                      <a16:colId xmlns:a16="http://schemas.microsoft.com/office/drawing/2014/main" val="4126755959"/>
                    </a:ext>
                  </a:extLst>
                </a:gridCol>
                <a:gridCol w="722564">
                  <a:extLst>
                    <a:ext uri="{9D8B030D-6E8A-4147-A177-3AD203B41FA5}">
                      <a16:colId xmlns:a16="http://schemas.microsoft.com/office/drawing/2014/main" val="432107389"/>
                    </a:ext>
                  </a:extLst>
                </a:gridCol>
                <a:gridCol w="722564">
                  <a:extLst>
                    <a:ext uri="{9D8B030D-6E8A-4147-A177-3AD203B41FA5}">
                      <a16:colId xmlns:a16="http://schemas.microsoft.com/office/drawing/2014/main" val="2007989330"/>
                    </a:ext>
                  </a:extLst>
                </a:gridCol>
              </a:tblGrid>
              <a:tr h="477030">
                <a:tc>
                  <a:txBody>
                    <a:bodyPr/>
                    <a:lstStyle/>
                    <a:p>
                      <a:endParaRPr lang="en-GB" sz="1800" dirty="0"/>
                    </a:p>
                  </a:txBody>
                  <a:tcPr>
                    <a:lnR w="12700" cap="flat" cmpd="sng" algn="ctr">
                      <a:noFill/>
                      <a:prstDash val="solid"/>
                      <a:round/>
                      <a:headEnd type="none" w="med" len="med"/>
                      <a:tailEnd type="none" w="med" len="med"/>
                    </a:lnR>
                    <a:lnB w="12700" cap="flat" cmpd="sng" algn="ctr">
                      <a:noFill/>
                      <a:prstDash val="solid"/>
                      <a:round/>
                      <a:headEnd type="none" w="med" len="med"/>
                      <a:tailEnd type="none" w="med" len="med"/>
                    </a:lnB>
                    <a:solidFill>
                      <a:schemeClr val="bg1"/>
                    </a:solidFill>
                  </a:tcPr>
                </a:tc>
                <a:tc>
                  <a:txBody>
                    <a:bodyPr/>
                    <a:lstStyle/>
                    <a:p>
                      <a:endParaRPr lang="en-GB" sz="1800" dirty="0"/>
                    </a:p>
                  </a:txBody>
                  <a:tcPr>
                    <a:lnL w="12700" cap="flat" cmpd="sng" algn="ctr">
                      <a:noFill/>
                      <a:prstDash val="solid"/>
                      <a:round/>
                      <a:headEnd type="none" w="med" len="med"/>
                      <a:tailEnd type="none" w="med" len="med"/>
                    </a:lnL>
                    <a:lnB w="12700" cap="flat" cmpd="sng" algn="ctr">
                      <a:noFill/>
                      <a:prstDash val="solid"/>
                      <a:round/>
                      <a:headEnd type="none" w="med" len="med"/>
                      <a:tailEnd type="none" w="med" len="med"/>
                    </a:lnB>
                    <a:solidFill>
                      <a:schemeClr val="bg1"/>
                    </a:solidFill>
                  </a:tcPr>
                </a:tc>
                <a:tc>
                  <a:txBody>
                    <a:bodyPr/>
                    <a:lstStyle/>
                    <a:p>
                      <a:pPr algn="ctr"/>
                      <a:r>
                        <a:rPr lang="en-GB" sz="1800" dirty="0"/>
                        <a:t>12.6</a:t>
                      </a:r>
                    </a:p>
                  </a:txBody>
                  <a:tcPr anchor="ctr">
                    <a:solidFill>
                      <a:schemeClr val="bg1"/>
                    </a:solidFill>
                  </a:tcPr>
                </a:tc>
                <a:tc>
                  <a:txBody>
                    <a:bodyPr/>
                    <a:lstStyle/>
                    <a:p>
                      <a:pPr algn="ctr"/>
                      <a:r>
                        <a:rPr lang="en-GB" sz="1800" dirty="0"/>
                        <a:t>3150</a:t>
                      </a:r>
                    </a:p>
                  </a:txBody>
                  <a:tcPr anchor="ctr">
                    <a:solidFill>
                      <a:schemeClr val="bg1"/>
                    </a:solidFill>
                  </a:tcPr>
                </a:tc>
                <a:tc>
                  <a:txBody>
                    <a:bodyPr/>
                    <a:lstStyle/>
                    <a:p>
                      <a:pPr algn="ctr"/>
                      <a:r>
                        <a:rPr lang="en-GB" sz="1800" dirty="0"/>
                        <a:t>6.3</a:t>
                      </a:r>
                    </a:p>
                  </a:txBody>
                  <a:tcPr anchor="ctr">
                    <a:solidFill>
                      <a:schemeClr val="bg1"/>
                    </a:solidFill>
                  </a:tcPr>
                </a:tc>
                <a:tc>
                  <a:txBody>
                    <a:bodyPr/>
                    <a:lstStyle/>
                    <a:p>
                      <a:pPr algn="ctr"/>
                      <a:r>
                        <a:rPr lang="en-GB" sz="1800" dirty="0"/>
                        <a:t>0.63</a:t>
                      </a:r>
                    </a:p>
                  </a:txBody>
                  <a:tcPr anchor="ctr">
                    <a:solidFill>
                      <a:schemeClr val="bg1"/>
                    </a:solidFill>
                  </a:tcPr>
                </a:tc>
                <a:extLst>
                  <a:ext uri="{0D108BD9-81ED-4DB2-BD59-A6C34878D82A}">
                    <a16:rowId xmlns:a16="http://schemas.microsoft.com/office/drawing/2014/main" val="2970002275"/>
                  </a:ext>
                </a:extLst>
              </a:tr>
              <a:tr h="477030">
                <a:tc>
                  <a:txBody>
                    <a:bodyPr/>
                    <a:lstStyle/>
                    <a:p>
                      <a:endParaRPr lang="en-GB" sz="1800"/>
                    </a:p>
                  </a:txBody>
                  <a:tcPr>
                    <a:lnR w="12700" cap="flat" cmpd="sng" algn="ctr">
                      <a:noFill/>
                      <a:prstDash val="solid"/>
                      <a:round/>
                      <a:headEnd type="none" w="med" len="med"/>
                      <a:tailEnd type="none" w="med" len="med"/>
                    </a:lnR>
                    <a:lnT w="12700" cap="flat" cmpd="sng" algn="ctr">
                      <a:noFill/>
                      <a:prstDash val="solid"/>
                      <a:round/>
                      <a:headEnd type="none" w="med" len="med"/>
                      <a:tailEnd type="none" w="med" len="med"/>
                    </a:lnT>
                    <a:solidFill>
                      <a:schemeClr val="bg1"/>
                    </a:solidFill>
                  </a:tcPr>
                </a:tc>
                <a:tc>
                  <a:txBody>
                    <a:bodyPr/>
                    <a:lstStyle/>
                    <a:p>
                      <a:endParaRPr lang="en-GB" sz="1800" dirty="0"/>
                    </a:p>
                  </a:txBody>
                  <a:tcPr>
                    <a:lnL w="12700" cap="flat" cmpd="sng" algn="ctr">
                      <a:noFill/>
                      <a:prstDash val="solid"/>
                      <a:round/>
                      <a:headEnd type="none" w="med" len="med"/>
                      <a:tailEnd type="none" w="med" len="med"/>
                    </a:lnL>
                    <a:lnT w="12700" cap="flat" cmpd="sng" algn="ctr">
                      <a:noFill/>
                      <a:prstDash val="solid"/>
                      <a:round/>
                      <a:headEnd type="none" w="med" len="med"/>
                      <a:tailEnd type="none" w="med" len="med"/>
                    </a:lnT>
                    <a:solidFill>
                      <a:schemeClr val="bg1"/>
                    </a:solidFill>
                  </a:tcPr>
                </a:tc>
                <a:tc>
                  <a:txBody>
                    <a:bodyPr/>
                    <a:lstStyle/>
                    <a:p>
                      <a:pPr algn="ctr"/>
                      <a:r>
                        <a:rPr lang="en-GB" sz="1800" dirty="0"/>
                        <a:t>126</a:t>
                      </a:r>
                    </a:p>
                  </a:txBody>
                  <a:tcPr anchor="ctr">
                    <a:solidFill>
                      <a:schemeClr val="bg1"/>
                    </a:solidFill>
                  </a:tcPr>
                </a:tc>
                <a:tc>
                  <a:txBody>
                    <a:bodyPr/>
                    <a:lstStyle/>
                    <a:p>
                      <a:pPr algn="ctr"/>
                      <a:r>
                        <a:rPr lang="en-GB" sz="1800" dirty="0">
                          <a:solidFill>
                            <a:schemeClr val="bg1"/>
                          </a:solidFill>
                        </a:rPr>
                        <a:t>31.5</a:t>
                      </a:r>
                    </a:p>
                  </a:txBody>
                  <a:tcPr anchor="ctr">
                    <a:solidFill>
                      <a:srgbClr val="87BD31"/>
                    </a:solidFill>
                  </a:tcPr>
                </a:tc>
                <a:tc>
                  <a:txBody>
                    <a:bodyPr/>
                    <a:lstStyle/>
                    <a:p>
                      <a:pPr algn="ctr"/>
                      <a:r>
                        <a:rPr lang="en-GB" sz="1800" dirty="0"/>
                        <a:t>315</a:t>
                      </a:r>
                    </a:p>
                  </a:txBody>
                  <a:tcPr anchor="ctr">
                    <a:solidFill>
                      <a:schemeClr val="bg1"/>
                    </a:solidFill>
                  </a:tcPr>
                </a:tc>
                <a:tc>
                  <a:txBody>
                    <a:bodyPr/>
                    <a:lstStyle/>
                    <a:p>
                      <a:pPr algn="ctr"/>
                      <a:r>
                        <a:rPr lang="en-GB" sz="1800" dirty="0"/>
                        <a:t>630</a:t>
                      </a:r>
                    </a:p>
                  </a:txBody>
                  <a:tcPr anchor="ctr">
                    <a:solidFill>
                      <a:schemeClr val="bg1"/>
                    </a:solidFill>
                  </a:tcPr>
                </a:tc>
                <a:extLst>
                  <a:ext uri="{0D108BD9-81ED-4DB2-BD59-A6C34878D82A}">
                    <a16:rowId xmlns:a16="http://schemas.microsoft.com/office/drawing/2014/main" val="3606295902"/>
                  </a:ext>
                </a:extLst>
              </a:tr>
              <a:tr h="477030">
                <a:tc>
                  <a:txBody>
                    <a:bodyPr/>
                    <a:lstStyle/>
                    <a:p>
                      <a:pPr algn="ctr"/>
                      <a:r>
                        <a:rPr lang="en-GB" sz="1800" dirty="0"/>
                        <a:t>1.26</a:t>
                      </a:r>
                    </a:p>
                  </a:txBody>
                  <a:tcPr anchor="ctr">
                    <a:solidFill>
                      <a:schemeClr val="bg1"/>
                    </a:solidFill>
                  </a:tcPr>
                </a:tc>
                <a:tc>
                  <a:txBody>
                    <a:bodyPr/>
                    <a:lstStyle/>
                    <a:p>
                      <a:pPr algn="ctr"/>
                      <a:r>
                        <a:rPr lang="en-GB" sz="1800" dirty="0"/>
                        <a:t>1260</a:t>
                      </a:r>
                    </a:p>
                  </a:txBody>
                  <a:tcPr anchor="ctr">
                    <a:solidFill>
                      <a:schemeClr val="bg1"/>
                    </a:solidFill>
                  </a:tcPr>
                </a:tc>
                <a:tc>
                  <a:txBody>
                    <a:bodyPr/>
                    <a:lstStyle/>
                    <a:p>
                      <a:pPr algn="ctr"/>
                      <a:r>
                        <a:rPr lang="en-GB" sz="1800" dirty="0"/>
                        <a:t>3.15</a:t>
                      </a:r>
                    </a:p>
                  </a:txBody>
                  <a:tcPr anchor="ctr">
                    <a:solidFill>
                      <a:schemeClr val="bg1"/>
                    </a:solidFill>
                  </a:tcPr>
                </a:tc>
                <a:tc>
                  <a:txBody>
                    <a:bodyPr/>
                    <a:lstStyle/>
                    <a:p>
                      <a:pPr algn="ctr"/>
                      <a:r>
                        <a:rPr lang="en-GB" sz="1800" dirty="0"/>
                        <a:t>0.315</a:t>
                      </a:r>
                    </a:p>
                  </a:txBody>
                  <a:tcPr anchor="ctr">
                    <a:solidFill>
                      <a:schemeClr val="bg1"/>
                    </a:solidFill>
                  </a:tcPr>
                </a:tc>
                <a:tc>
                  <a:txBody>
                    <a:bodyPr/>
                    <a:lstStyle/>
                    <a:p>
                      <a:pPr algn="ctr"/>
                      <a:r>
                        <a:rPr lang="en-GB" sz="1800" dirty="0"/>
                        <a:t>6300</a:t>
                      </a:r>
                    </a:p>
                  </a:txBody>
                  <a:tcPr anchor="ctr">
                    <a:solidFill>
                      <a:schemeClr val="bg1"/>
                    </a:solidFill>
                  </a:tcPr>
                </a:tc>
                <a:tc>
                  <a:txBody>
                    <a:bodyPr/>
                    <a:lstStyle/>
                    <a:p>
                      <a:pPr algn="ctr"/>
                      <a:r>
                        <a:rPr lang="en-GB" sz="1800" dirty="0">
                          <a:solidFill>
                            <a:schemeClr val="bg1"/>
                          </a:solidFill>
                        </a:rPr>
                        <a:t>15.75</a:t>
                      </a:r>
                    </a:p>
                  </a:txBody>
                  <a:tcPr anchor="ctr">
                    <a:solidFill>
                      <a:srgbClr val="87BD31"/>
                    </a:solidFill>
                  </a:tcPr>
                </a:tc>
                <a:extLst>
                  <a:ext uri="{0D108BD9-81ED-4DB2-BD59-A6C34878D82A}">
                    <a16:rowId xmlns:a16="http://schemas.microsoft.com/office/drawing/2014/main" val="761682392"/>
                  </a:ext>
                </a:extLst>
              </a:tr>
              <a:tr h="477030">
                <a:tc>
                  <a:txBody>
                    <a:bodyPr/>
                    <a:lstStyle/>
                    <a:p>
                      <a:pPr algn="ctr"/>
                      <a:r>
                        <a:rPr lang="en-GB" sz="1800" dirty="0"/>
                        <a:t>0.125</a:t>
                      </a:r>
                    </a:p>
                  </a:txBody>
                  <a:tcPr anchor="ctr">
                    <a:solidFill>
                      <a:schemeClr val="bg1"/>
                    </a:solidFill>
                  </a:tcPr>
                </a:tc>
                <a:tc>
                  <a:txBody>
                    <a:bodyPr/>
                    <a:lstStyle/>
                    <a:p>
                      <a:pPr algn="ctr"/>
                      <a:r>
                        <a:rPr lang="en-GB" sz="1800"/>
                        <a:t>3.16</a:t>
                      </a:r>
                    </a:p>
                  </a:txBody>
                  <a:tcPr anchor="ctr">
                    <a:solidFill>
                      <a:schemeClr val="bg1"/>
                    </a:solidFill>
                  </a:tcPr>
                </a:tc>
                <a:tc>
                  <a:txBody>
                    <a:bodyPr/>
                    <a:lstStyle/>
                    <a:p>
                      <a:pPr algn="ctr"/>
                      <a:r>
                        <a:rPr lang="en-GB" sz="1800"/>
                        <a:t>125</a:t>
                      </a:r>
                    </a:p>
                  </a:txBody>
                  <a:tcPr anchor="ctr">
                    <a:solidFill>
                      <a:schemeClr val="bg1"/>
                    </a:solidFill>
                  </a:tcPr>
                </a:tc>
                <a:tc>
                  <a:txBody>
                    <a:bodyPr/>
                    <a:lstStyle/>
                    <a:p>
                      <a:pPr algn="ctr"/>
                      <a:r>
                        <a:rPr lang="en-GB" sz="1800" dirty="0"/>
                        <a:t>1575</a:t>
                      </a:r>
                    </a:p>
                  </a:txBody>
                  <a:tcPr anchor="ctr">
                    <a:solidFill>
                      <a:schemeClr val="bg1"/>
                    </a:solidFill>
                  </a:tcPr>
                </a:tc>
                <a:tc>
                  <a:txBody>
                    <a:bodyPr/>
                    <a:lstStyle/>
                    <a:p>
                      <a:pPr algn="ctr"/>
                      <a:r>
                        <a:rPr lang="en-GB" sz="1800"/>
                        <a:t>1.575</a:t>
                      </a:r>
                    </a:p>
                  </a:txBody>
                  <a:tcPr anchor="ctr">
                    <a:solidFill>
                      <a:schemeClr val="bg1"/>
                    </a:solidFill>
                  </a:tcPr>
                </a:tc>
                <a:tc>
                  <a:txBody>
                    <a:bodyPr/>
                    <a:lstStyle/>
                    <a:p>
                      <a:pPr algn="ctr"/>
                      <a:r>
                        <a:rPr lang="en-GB" sz="1800" dirty="0"/>
                        <a:t>63</a:t>
                      </a:r>
                    </a:p>
                  </a:txBody>
                  <a:tcPr anchor="ctr">
                    <a:solidFill>
                      <a:schemeClr val="bg1"/>
                    </a:solidFill>
                  </a:tcPr>
                </a:tc>
                <a:extLst>
                  <a:ext uri="{0D108BD9-81ED-4DB2-BD59-A6C34878D82A}">
                    <a16:rowId xmlns:a16="http://schemas.microsoft.com/office/drawing/2014/main" val="4053838960"/>
                  </a:ext>
                </a:extLst>
              </a:tr>
              <a:tr h="477030">
                <a:tc>
                  <a:txBody>
                    <a:bodyPr/>
                    <a:lstStyle/>
                    <a:p>
                      <a:pPr algn="ctr"/>
                      <a:r>
                        <a:rPr lang="en-GB" sz="1800" dirty="0"/>
                        <a:t>6.03</a:t>
                      </a:r>
                    </a:p>
                  </a:txBody>
                  <a:tcPr anchor="ctr">
                    <a:solidFill>
                      <a:schemeClr val="bg1"/>
                    </a:solidFill>
                  </a:tcPr>
                </a:tc>
                <a:tc>
                  <a:txBody>
                    <a:bodyPr/>
                    <a:lstStyle/>
                    <a:p>
                      <a:pPr algn="ctr"/>
                      <a:r>
                        <a:rPr lang="en-GB" sz="1800" dirty="0"/>
                        <a:t>603</a:t>
                      </a:r>
                    </a:p>
                  </a:txBody>
                  <a:tcPr anchor="ctr">
                    <a:solidFill>
                      <a:schemeClr val="bg1"/>
                    </a:solidFill>
                  </a:tcPr>
                </a:tc>
                <a:tc>
                  <a:txBody>
                    <a:bodyPr/>
                    <a:lstStyle/>
                    <a:p>
                      <a:pPr algn="ctr"/>
                      <a:r>
                        <a:rPr lang="en-GB" sz="1800" dirty="0"/>
                        <a:t>0.316</a:t>
                      </a:r>
                    </a:p>
                  </a:txBody>
                  <a:tcPr anchor="ctr">
                    <a:solidFill>
                      <a:schemeClr val="bg1"/>
                    </a:solidFill>
                  </a:tcPr>
                </a:tc>
                <a:tc>
                  <a:txBody>
                    <a:bodyPr/>
                    <a:lstStyle/>
                    <a:p>
                      <a:pPr algn="ctr"/>
                      <a:r>
                        <a:rPr lang="en-GB" sz="1800" dirty="0"/>
                        <a:t>316</a:t>
                      </a:r>
                    </a:p>
                  </a:txBody>
                  <a:tcPr anchor="ctr">
                    <a:solidFill>
                      <a:schemeClr val="bg1"/>
                    </a:solidFill>
                  </a:tcPr>
                </a:tc>
                <a:tc>
                  <a:txBody>
                    <a:bodyPr/>
                    <a:lstStyle/>
                    <a:p>
                      <a:endParaRPr lang="en-GB" sz="1800" dirty="0"/>
                    </a:p>
                  </a:txBody>
                  <a:tcPr>
                    <a:lnR w="12700" cap="flat" cmpd="sng" algn="ctr">
                      <a:noFill/>
                      <a:prstDash val="solid"/>
                      <a:round/>
                      <a:headEnd type="none" w="med" len="med"/>
                      <a:tailEnd type="none" w="med" len="med"/>
                    </a:lnR>
                    <a:lnB w="12700" cap="flat" cmpd="sng" algn="ctr">
                      <a:noFill/>
                      <a:prstDash val="solid"/>
                      <a:round/>
                      <a:headEnd type="none" w="med" len="med"/>
                      <a:tailEnd type="none" w="med" len="med"/>
                    </a:lnB>
                    <a:solidFill>
                      <a:schemeClr val="bg1"/>
                    </a:solidFill>
                  </a:tcPr>
                </a:tc>
                <a:tc>
                  <a:txBody>
                    <a:bodyPr/>
                    <a:lstStyle/>
                    <a:p>
                      <a:endParaRPr lang="en-GB" sz="1800" dirty="0"/>
                    </a:p>
                  </a:txBody>
                  <a:tcPr>
                    <a:lnL w="12700" cap="flat" cmpd="sng" algn="ctr">
                      <a:noFill/>
                      <a:prstDash val="solid"/>
                      <a:round/>
                      <a:headEnd type="none" w="med" len="med"/>
                      <a:tailEnd type="none" w="med" len="med"/>
                    </a:lnL>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759728936"/>
                  </a:ext>
                </a:extLst>
              </a:tr>
              <a:tr h="477030">
                <a:tc>
                  <a:txBody>
                    <a:bodyPr/>
                    <a:lstStyle/>
                    <a:p>
                      <a:pPr algn="ctr"/>
                      <a:r>
                        <a:rPr lang="en-GB" sz="1800" dirty="0"/>
                        <a:t>3160</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1250</a:t>
                      </a:r>
                    </a:p>
                  </a:txBody>
                  <a:tcPr anchor="ctr">
                    <a:solidFill>
                      <a:schemeClr val="bg1"/>
                    </a:solidFill>
                  </a:tcPr>
                </a:tc>
                <a:tc>
                  <a:txBody>
                    <a:bodyPr/>
                    <a:lstStyle/>
                    <a:p>
                      <a:pPr algn="ctr"/>
                      <a:r>
                        <a:rPr lang="en-GB" sz="1800" dirty="0"/>
                        <a:t>6030</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1.25</a:t>
                      </a:r>
                    </a:p>
                  </a:txBody>
                  <a:tcPr anchor="ctr">
                    <a:solidFill>
                      <a:schemeClr val="bg1"/>
                    </a:solidFill>
                  </a:tcPr>
                </a:tc>
                <a:tc>
                  <a:txBody>
                    <a:bodyPr/>
                    <a:lstStyle/>
                    <a:p>
                      <a:endParaRPr lang="en-GB" sz="1800" dirty="0"/>
                    </a:p>
                  </a:txBody>
                  <a:tcPr>
                    <a:lnR w="12700" cap="flat" cmpd="sng" algn="ctr">
                      <a:noFill/>
                      <a:prstDash val="solid"/>
                      <a:round/>
                      <a:headEnd type="none" w="med" len="med"/>
                      <a:tailEnd type="none" w="med" len="med"/>
                    </a:lnR>
                    <a:lnT w="12700" cap="flat" cmpd="sng" algn="ctr">
                      <a:noFill/>
                      <a:prstDash val="solid"/>
                      <a:round/>
                      <a:headEnd type="none" w="med" len="med"/>
                      <a:tailEnd type="none" w="med" len="med"/>
                    </a:lnT>
                    <a:solidFill>
                      <a:schemeClr val="bg1"/>
                    </a:solidFill>
                  </a:tcPr>
                </a:tc>
                <a:tc>
                  <a:txBody>
                    <a:bodyPr/>
                    <a:lstStyle/>
                    <a:p>
                      <a:endParaRPr lang="en-GB" sz="1800" dirty="0"/>
                    </a:p>
                  </a:txBody>
                  <a:tcPr>
                    <a:lnL w="12700" cap="flat" cmpd="sng" algn="ctr">
                      <a:noFill/>
                      <a:prstDash val="solid"/>
                      <a:round/>
                      <a:headEnd type="none" w="med" len="med"/>
                      <a:tailEnd type="none" w="med" len="med"/>
                    </a:lnL>
                    <a:lnT w="12700" cap="flat" cmpd="sng" algn="ctr">
                      <a:noFill/>
                      <a:prstDash val="solid"/>
                      <a:round/>
                      <a:headEnd type="none" w="med" len="med"/>
                      <a:tailEnd type="none" w="med" len="med"/>
                    </a:lnT>
                    <a:solidFill>
                      <a:schemeClr val="bg1"/>
                    </a:solidFill>
                  </a:tcPr>
                </a:tc>
                <a:extLst>
                  <a:ext uri="{0D108BD9-81ED-4DB2-BD59-A6C34878D82A}">
                    <a16:rowId xmlns:a16="http://schemas.microsoft.com/office/drawing/2014/main" val="2675478129"/>
                  </a:ext>
                </a:extLst>
              </a:tr>
            </a:tbl>
          </a:graphicData>
        </a:graphic>
      </p:graphicFrame>
      <p:sp>
        <p:nvSpPr>
          <p:cNvPr id="30" name="TextBox 29"/>
          <p:cNvSpPr txBox="1"/>
          <p:nvPr/>
        </p:nvSpPr>
        <p:spPr>
          <a:xfrm>
            <a:off x="7985274" y="1640698"/>
            <a:ext cx="842451" cy="369332"/>
          </a:xfrm>
          <a:prstGeom prst="rect">
            <a:avLst/>
          </a:prstGeom>
          <a:noFill/>
        </p:spPr>
        <p:txBody>
          <a:bodyPr wrap="square" rtlCol="0">
            <a:spAutoFit/>
          </a:bodyPr>
          <a:lstStyle/>
          <a:p>
            <a:pPr algn="ctr"/>
            <a:r>
              <a:rPr lang="en-GB" b="1" dirty="0">
                <a:solidFill>
                  <a:schemeClr val="bg1"/>
                </a:solidFill>
              </a:rPr>
              <a:t>31.5</a:t>
            </a:r>
          </a:p>
        </p:txBody>
      </p:sp>
      <p:sp>
        <p:nvSpPr>
          <p:cNvPr id="35" name="TextBox 34"/>
          <p:cNvSpPr txBox="1"/>
          <p:nvPr/>
        </p:nvSpPr>
        <p:spPr>
          <a:xfrm>
            <a:off x="5996166" y="2409075"/>
            <a:ext cx="842451" cy="369332"/>
          </a:xfrm>
          <a:prstGeom prst="rect">
            <a:avLst/>
          </a:prstGeom>
          <a:noFill/>
        </p:spPr>
        <p:txBody>
          <a:bodyPr wrap="square" rtlCol="0">
            <a:spAutoFit/>
          </a:bodyPr>
          <a:lstStyle/>
          <a:p>
            <a:pPr algn="ctr"/>
            <a:r>
              <a:rPr lang="en-GB" b="1" dirty="0">
                <a:solidFill>
                  <a:schemeClr val="bg1"/>
                </a:solidFill>
              </a:rPr>
              <a:t>15.75</a:t>
            </a:r>
          </a:p>
        </p:txBody>
      </p:sp>
      <p:graphicFrame>
        <p:nvGraphicFramePr>
          <p:cNvPr id="36" name="Table 35"/>
          <p:cNvGraphicFramePr>
            <a:graphicFrameLocks noGrp="1"/>
          </p:cNvGraphicFramePr>
          <p:nvPr>
            <p:extLst>
              <p:ext uri="{D42A27DB-BD31-4B8C-83A1-F6EECF244321}">
                <p14:modId xmlns:p14="http://schemas.microsoft.com/office/powerpoint/2010/main" val="4275446602"/>
              </p:ext>
            </p:extLst>
          </p:nvPr>
        </p:nvGraphicFramePr>
        <p:xfrm>
          <a:off x="906440" y="1764166"/>
          <a:ext cx="4335384" cy="2862180"/>
        </p:xfrm>
        <a:graphic>
          <a:graphicData uri="http://schemas.openxmlformats.org/drawingml/2006/table">
            <a:tbl>
              <a:tblPr firstRow="1" bandRow="1">
                <a:tableStyleId>{5940675A-B579-460E-94D1-54222C63F5DA}</a:tableStyleId>
              </a:tblPr>
              <a:tblGrid>
                <a:gridCol w="722564">
                  <a:extLst>
                    <a:ext uri="{9D8B030D-6E8A-4147-A177-3AD203B41FA5}">
                      <a16:colId xmlns:a16="http://schemas.microsoft.com/office/drawing/2014/main" val="3889055298"/>
                    </a:ext>
                  </a:extLst>
                </a:gridCol>
                <a:gridCol w="722564">
                  <a:extLst>
                    <a:ext uri="{9D8B030D-6E8A-4147-A177-3AD203B41FA5}">
                      <a16:colId xmlns:a16="http://schemas.microsoft.com/office/drawing/2014/main" val="4247070182"/>
                    </a:ext>
                  </a:extLst>
                </a:gridCol>
                <a:gridCol w="722564">
                  <a:extLst>
                    <a:ext uri="{9D8B030D-6E8A-4147-A177-3AD203B41FA5}">
                      <a16:colId xmlns:a16="http://schemas.microsoft.com/office/drawing/2014/main" val="3373888335"/>
                    </a:ext>
                  </a:extLst>
                </a:gridCol>
                <a:gridCol w="722564">
                  <a:extLst>
                    <a:ext uri="{9D8B030D-6E8A-4147-A177-3AD203B41FA5}">
                      <a16:colId xmlns:a16="http://schemas.microsoft.com/office/drawing/2014/main" val="4126755959"/>
                    </a:ext>
                  </a:extLst>
                </a:gridCol>
                <a:gridCol w="722564">
                  <a:extLst>
                    <a:ext uri="{9D8B030D-6E8A-4147-A177-3AD203B41FA5}">
                      <a16:colId xmlns:a16="http://schemas.microsoft.com/office/drawing/2014/main" val="432107389"/>
                    </a:ext>
                  </a:extLst>
                </a:gridCol>
                <a:gridCol w="722564">
                  <a:extLst>
                    <a:ext uri="{9D8B030D-6E8A-4147-A177-3AD203B41FA5}">
                      <a16:colId xmlns:a16="http://schemas.microsoft.com/office/drawing/2014/main" val="2007989330"/>
                    </a:ext>
                  </a:extLst>
                </a:gridCol>
              </a:tblGrid>
              <a:tr h="477030">
                <a:tc>
                  <a:txBody>
                    <a:bodyPr/>
                    <a:lstStyle/>
                    <a:p>
                      <a:endParaRPr lang="en-GB" sz="1800" dirty="0"/>
                    </a:p>
                  </a:txBody>
                  <a:tcPr>
                    <a:lnR w="12700" cap="flat" cmpd="sng" algn="ctr">
                      <a:noFill/>
                      <a:prstDash val="solid"/>
                      <a:round/>
                      <a:headEnd type="none" w="med" len="med"/>
                      <a:tailEnd type="none" w="med" len="med"/>
                    </a:lnR>
                    <a:lnB w="12700" cap="flat" cmpd="sng" algn="ctr">
                      <a:noFill/>
                      <a:prstDash val="solid"/>
                      <a:round/>
                      <a:headEnd type="none" w="med" len="med"/>
                      <a:tailEnd type="none" w="med" len="med"/>
                    </a:lnB>
                    <a:solidFill>
                      <a:schemeClr val="bg1"/>
                    </a:solidFill>
                  </a:tcPr>
                </a:tc>
                <a:tc>
                  <a:txBody>
                    <a:bodyPr/>
                    <a:lstStyle/>
                    <a:p>
                      <a:endParaRPr lang="en-GB" sz="1800" dirty="0"/>
                    </a:p>
                  </a:txBody>
                  <a:tcPr>
                    <a:lnL w="12700" cap="flat" cmpd="sng" algn="ctr">
                      <a:noFill/>
                      <a:prstDash val="solid"/>
                      <a:round/>
                      <a:headEnd type="none" w="med" len="med"/>
                      <a:tailEnd type="none" w="med" len="med"/>
                    </a:lnL>
                    <a:lnB w="12700" cap="flat" cmpd="sng" algn="ctr">
                      <a:noFill/>
                      <a:prstDash val="solid"/>
                      <a:round/>
                      <a:headEnd type="none" w="med" len="med"/>
                      <a:tailEnd type="none" w="med" len="med"/>
                    </a:lnB>
                    <a:solidFill>
                      <a:schemeClr val="bg1"/>
                    </a:solidFill>
                  </a:tcPr>
                </a:tc>
                <a:tc>
                  <a:txBody>
                    <a:bodyPr/>
                    <a:lstStyle/>
                    <a:p>
                      <a:pPr algn="ctr"/>
                      <a:r>
                        <a:rPr lang="en-GB" sz="1800" dirty="0"/>
                        <a:t>12.6</a:t>
                      </a:r>
                    </a:p>
                  </a:txBody>
                  <a:tcPr anchor="ctr">
                    <a:solidFill>
                      <a:schemeClr val="bg1"/>
                    </a:solidFill>
                  </a:tcPr>
                </a:tc>
                <a:tc>
                  <a:txBody>
                    <a:bodyPr/>
                    <a:lstStyle/>
                    <a:p>
                      <a:pPr algn="ctr"/>
                      <a:r>
                        <a:rPr lang="en-GB" sz="1800" dirty="0"/>
                        <a:t>3150</a:t>
                      </a:r>
                    </a:p>
                  </a:txBody>
                  <a:tcPr anchor="ctr">
                    <a:solidFill>
                      <a:schemeClr val="bg1"/>
                    </a:solidFill>
                  </a:tcPr>
                </a:tc>
                <a:tc>
                  <a:txBody>
                    <a:bodyPr/>
                    <a:lstStyle/>
                    <a:p>
                      <a:pPr algn="ctr"/>
                      <a:r>
                        <a:rPr lang="en-GB" sz="1800" dirty="0"/>
                        <a:t>6.3</a:t>
                      </a:r>
                    </a:p>
                  </a:txBody>
                  <a:tcPr anchor="ctr">
                    <a:solidFill>
                      <a:schemeClr val="bg1"/>
                    </a:solidFill>
                  </a:tcPr>
                </a:tc>
                <a:tc>
                  <a:txBody>
                    <a:bodyPr/>
                    <a:lstStyle/>
                    <a:p>
                      <a:pPr algn="ctr"/>
                      <a:r>
                        <a:rPr lang="en-GB" sz="1800" dirty="0"/>
                        <a:t>0.63</a:t>
                      </a:r>
                    </a:p>
                  </a:txBody>
                  <a:tcPr anchor="ctr">
                    <a:solidFill>
                      <a:schemeClr val="bg1"/>
                    </a:solidFill>
                  </a:tcPr>
                </a:tc>
                <a:extLst>
                  <a:ext uri="{0D108BD9-81ED-4DB2-BD59-A6C34878D82A}">
                    <a16:rowId xmlns:a16="http://schemas.microsoft.com/office/drawing/2014/main" val="2970002275"/>
                  </a:ext>
                </a:extLst>
              </a:tr>
              <a:tr h="477030">
                <a:tc>
                  <a:txBody>
                    <a:bodyPr/>
                    <a:lstStyle/>
                    <a:p>
                      <a:endParaRPr lang="en-GB" sz="1800"/>
                    </a:p>
                  </a:txBody>
                  <a:tcPr>
                    <a:lnR w="12700" cap="flat" cmpd="sng" algn="ctr">
                      <a:noFill/>
                      <a:prstDash val="solid"/>
                      <a:round/>
                      <a:headEnd type="none" w="med" len="med"/>
                      <a:tailEnd type="none" w="med" len="med"/>
                    </a:lnR>
                    <a:lnT w="12700" cap="flat" cmpd="sng" algn="ctr">
                      <a:noFill/>
                      <a:prstDash val="solid"/>
                      <a:round/>
                      <a:headEnd type="none" w="med" len="med"/>
                      <a:tailEnd type="none" w="med" len="med"/>
                    </a:lnT>
                    <a:solidFill>
                      <a:schemeClr val="bg1"/>
                    </a:solidFill>
                  </a:tcPr>
                </a:tc>
                <a:tc>
                  <a:txBody>
                    <a:bodyPr/>
                    <a:lstStyle/>
                    <a:p>
                      <a:endParaRPr lang="en-GB" sz="1800" dirty="0"/>
                    </a:p>
                  </a:txBody>
                  <a:tcPr>
                    <a:lnL w="12700" cap="flat" cmpd="sng" algn="ctr">
                      <a:noFill/>
                      <a:prstDash val="solid"/>
                      <a:round/>
                      <a:headEnd type="none" w="med" len="med"/>
                      <a:tailEnd type="none" w="med" len="med"/>
                    </a:lnL>
                    <a:lnT w="12700" cap="flat" cmpd="sng" algn="ctr">
                      <a:noFill/>
                      <a:prstDash val="solid"/>
                      <a:round/>
                      <a:headEnd type="none" w="med" len="med"/>
                      <a:tailEnd type="none" w="med" len="med"/>
                    </a:lnT>
                    <a:solidFill>
                      <a:schemeClr val="bg1"/>
                    </a:solidFill>
                  </a:tcPr>
                </a:tc>
                <a:tc>
                  <a:txBody>
                    <a:bodyPr/>
                    <a:lstStyle/>
                    <a:p>
                      <a:pPr algn="ctr"/>
                      <a:r>
                        <a:rPr lang="en-GB" sz="1800" dirty="0"/>
                        <a:t>126</a:t>
                      </a:r>
                    </a:p>
                  </a:txBody>
                  <a:tcPr anchor="ctr">
                    <a:solidFill>
                      <a:schemeClr val="bg1"/>
                    </a:solidFill>
                  </a:tcPr>
                </a:tc>
                <a:tc>
                  <a:txBody>
                    <a:bodyPr/>
                    <a:lstStyle/>
                    <a:p>
                      <a:pPr algn="ctr"/>
                      <a:r>
                        <a:rPr lang="en-GB" sz="1800" dirty="0">
                          <a:solidFill>
                            <a:schemeClr val="bg1"/>
                          </a:solidFill>
                        </a:rPr>
                        <a:t>31.5</a:t>
                      </a:r>
                    </a:p>
                  </a:txBody>
                  <a:tcPr anchor="ctr">
                    <a:solidFill>
                      <a:srgbClr val="87BD31"/>
                    </a:solidFill>
                  </a:tcPr>
                </a:tc>
                <a:tc>
                  <a:txBody>
                    <a:bodyPr/>
                    <a:lstStyle/>
                    <a:p>
                      <a:pPr algn="ctr"/>
                      <a:r>
                        <a:rPr lang="en-GB" sz="1800" dirty="0">
                          <a:solidFill>
                            <a:schemeClr val="bg1"/>
                          </a:solidFill>
                        </a:rPr>
                        <a:t>315</a:t>
                      </a:r>
                    </a:p>
                  </a:txBody>
                  <a:tcPr anchor="ctr">
                    <a:solidFill>
                      <a:srgbClr val="87BD31"/>
                    </a:solidFill>
                  </a:tcPr>
                </a:tc>
                <a:tc>
                  <a:txBody>
                    <a:bodyPr/>
                    <a:lstStyle/>
                    <a:p>
                      <a:pPr algn="ctr"/>
                      <a:r>
                        <a:rPr lang="en-GB" sz="1800" dirty="0"/>
                        <a:t>630</a:t>
                      </a:r>
                    </a:p>
                  </a:txBody>
                  <a:tcPr anchor="ctr">
                    <a:solidFill>
                      <a:schemeClr val="bg1"/>
                    </a:solidFill>
                  </a:tcPr>
                </a:tc>
                <a:extLst>
                  <a:ext uri="{0D108BD9-81ED-4DB2-BD59-A6C34878D82A}">
                    <a16:rowId xmlns:a16="http://schemas.microsoft.com/office/drawing/2014/main" val="3606295902"/>
                  </a:ext>
                </a:extLst>
              </a:tr>
              <a:tr h="477030">
                <a:tc>
                  <a:txBody>
                    <a:bodyPr/>
                    <a:lstStyle/>
                    <a:p>
                      <a:pPr algn="ctr"/>
                      <a:r>
                        <a:rPr lang="en-GB" sz="1800" dirty="0"/>
                        <a:t>1.26</a:t>
                      </a:r>
                    </a:p>
                  </a:txBody>
                  <a:tcPr anchor="ctr">
                    <a:solidFill>
                      <a:schemeClr val="bg1"/>
                    </a:solidFill>
                  </a:tcPr>
                </a:tc>
                <a:tc>
                  <a:txBody>
                    <a:bodyPr/>
                    <a:lstStyle/>
                    <a:p>
                      <a:pPr algn="ctr"/>
                      <a:r>
                        <a:rPr lang="en-GB" sz="1800" dirty="0"/>
                        <a:t>1260</a:t>
                      </a:r>
                    </a:p>
                  </a:txBody>
                  <a:tcPr anchor="ctr">
                    <a:solidFill>
                      <a:schemeClr val="bg1"/>
                    </a:solidFill>
                  </a:tcPr>
                </a:tc>
                <a:tc>
                  <a:txBody>
                    <a:bodyPr/>
                    <a:lstStyle/>
                    <a:p>
                      <a:pPr algn="ctr"/>
                      <a:r>
                        <a:rPr lang="en-GB" sz="1800" dirty="0"/>
                        <a:t>3.15</a:t>
                      </a:r>
                    </a:p>
                  </a:txBody>
                  <a:tcPr anchor="ctr">
                    <a:solidFill>
                      <a:schemeClr val="bg1"/>
                    </a:solidFill>
                  </a:tcPr>
                </a:tc>
                <a:tc>
                  <a:txBody>
                    <a:bodyPr/>
                    <a:lstStyle/>
                    <a:p>
                      <a:pPr algn="ctr"/>
                      <a:r>
                        <a:rPr lang="en-GB" sz="1800" dirty="0"/>
                        <a:t>0.315</a:t>
                      </a:r>
                    </a:p>
                  </a:txBody>
                  <a:tcPr anchor="ctr">
                    <a:solidFill>
                      <a:schemeClr val="bg1"/>
                    </a:solidFill>
                  </a:tcPr>
                </a:tc>
                <a:tc>
                  <a:txBody>
                    <a:bodyPr/>
                    <a:lstStyle/>
                    <a:p>
                      <a:pPr algn="ctr"/>
                      <a:r>
                        <a:rPr lang="en-GB" sz="1800" dirty="0"/>
                        <a:t>6300</a:t>
                      </a:r>
                    </a:p>
                  </a:txBody>
                  <a:tcPr anchor="ctr">
                    <a:solidFill>
                      <a:schemeClr val="bg1"/>
                    </a:solidFill>
                  </a:tcPr>
                </a:tc>
                <a:tc>
                  <a:txBody>
                    <a:bodyPr/>
                    <a:lstStyle/>
                    <a:p>
                      <a:pPr algn="ctr"/>
                      <a:r>
                        <a:rPr lang="en-GB" sz="1800" dirty="0">
                          <a:solidFill>
                            <a:schemeClr val="bg1"/>
                          </a:solidFill>
                        </a:rPr>
                        <a:t>15.75</a:t>
                      </a:r>
                    </a:p>
                  </a:txBody>
                  <a:tcPr anchor="ctr">
                    <a:solidFill>
                      <a:srgbClr val="87BD31"/>
                    </a:solidFill>
                  </a:tcPr>
                </a:tc>
                <a:extLst>
                  <a:ext uri="{0D108BD9-81ED-4DB2-BD59-A6C34878D82A}">
                    <a16:rowId xmlns:a16="http://schemas.microsoft.com/office/drawing/2014/main" val="761682392"/>
                  </a:ext>
                </a:extLst>
              </a:tr>
              <a:tr h="477030">
                <a:tc>
                  <a:txBody>
                    <a:bodyPr/>
                    <a:lstStyle/>
                    <a:p>
                      <a:pPr algn="ctr"/>
                      <a:r>
                        <a:rPr lang="en-GB" sz="1800" dirty="0"/>
                        <a:t>0.125</a:t>
                      </a:r>
                    </a:p>
                  </a:txBody>
                  <a:tcPr anchor="ctr">
                    <a:solidFill>
                      <a:schemeClr val="bg1"/>
                    </a:solidFill>
                  </a:tcPr>
                </a:tc>
                <a:tc>
                  <a:txBody>
                    <a:bodyPr/>
                    <a:lstStyle/>
                    <a:p>
                      <a:pPr algn="ctr"/>
                      <a:r>
                        <a:rPr lang="en-GB" sz="1800"/>
                        <a:t>3.16</a:t>
                      </a:r>
                    </a:p>
                  </a:txBody>
                  <a:tcPr anchor="ctr">
                    <a:solidFill>
                      <a:schemeClr val="bg1"/>
                    </a:solidFill>
                  </a:tcPr>
                </a:tc>
                <a:tc>
                  <a:txBody>
                    <a:bodyPr/>
                    <a:lstStyle/>
                    <a:p>
                      <a:pPr algn="ctr"/>
                      <a:r>
                        <a:rPr lang="en-GB" sz="1800"/>
                        <a:t>125</a:t>
                      </a:r>
                    </a:p>
                  </a:txBody>
                  <a:tcPr anchor="ctr">
                    <a:solidFill>
                      <a:schemeClr val="bg1"/>
                    </a:solidFill>
                  </a:tcPr>
                </a:tc>
                <a:tc>
                  <a:txBody>
                    <a:bodyPr/>
                    <a:lstStyle/>
                    <a:p>
                      <a:pPr algn="ctr"/>
                      <a:r>
                        <a:rPr lang="en-GB" sz="1800" dirty="0"/>
                        <a:t>1575</a:t>
                      </a:r>
                    </a:p>
                  </a:txBody>
                  <a:tcPr anchor="ctr">
                    <a:solidFill>
                      <a:schemeClr val="bg1"/>
                    </a:solidFill>
                  </a:tcPr>
                </a:tc>
                <a:tc>
                  <a:txBody>
                    <a:bodyPr/>
                    <a:lstStyle/>
                    <a:p>
                      <a:pPr algn="ctr"/>
                      <a:r>
                        <a:rPr lang="en-GB" sz="1800"/>
                        <a:t>1.575</a:t>
                      </a:r>
                    </a:p>
                  </a:txBody>
                  <a:tcPr anchor="ctr">
                    <a:solidFill>
                      <a:schemeClr val="bg1"/>
                    </a:solidFill>
                  </a:tcPr>
                </a:tc>
                <a:tc>
                  <a:txBody>
                    <a:bodyPr/>
                    <a:lstStyle/>
                    <a:p>
                      <a:pPr algn="ctr"/>
                      <a:r>
                        <a:rPr lang="en-GB" sz="1800" dirty="0"/>
                        <a:t>63</a:t>
                      </a:r>
                    </a:p>
                  </a:txBody>
                  <a:tcPr anchor="ctr">
                    <a:solidFill>
                      <a:schemeClr val="bg1"/>
                    </a:solidFill>
                  </a:tcPr>
                </a:tc>
                <a:extLst>
                  <a:ext uri="{0D108BD9-81ED-4DB2-BD59-A6C34878D82A}">
                    <a16:rowId xmlns:a16="http://schemas.microsoft.com/office/drawing/2014/main" val="4053838960"/>
                  </a:ext>
                </a:extLst>
              </a:tr>
              <a:tr h="477030">
                <a:tc>
                  <a:txBody>
                    <a:bodyPr/>
                    <a:lstStyle/>
                    <a:p>
                      <a:pPr algn="ctr"/>
                      <a:r>
                        <a:rPr lang="en-GB" sz="1800" dirty="0"/>
                        <a:t>6.03</a:t>
                      </a:r>
                    </a:p>
                  </a:txBody>
                  <a:tcPr anchor="ctr">
                    <a:solidFill>
                      <a:schemeClr val="bg1"/>
                    </a:solidFill>
                  </a:tcPr>
                </a:tc>
                <a:tc>
                  <a:txBody>
                    <a:bodyPr/>
                    <a:lstStyle/>
                    <a:p>
                      <a:pPr algn="ctr"/>
                      <a:r>
                        <a:rPr lang="en-GB" sz="1800" dirty="0"/>
                        <a:t>603</a:t>
                      </a:r>
                    </a:p>
                  </a:txBody>
                  <a:tcPr anchor="ctr">
                    <a:solidFill>
                      <a:schemeClr val="bg1"/>
                    </a:solidFill>
                  </a:tcPr>
                </a:tc>
                <a:tc>
                  <a:txBody>
                    <a:bodyPr/>
                    <a:lstStyle/>
                    <a:p>
                      <a:pPr algn="ctr"/>
                      <a:r>
                        <a:rPr lang="en-GB" sz="1800" dirty="0"/>
                        <a:t>0.316</a:t>
                      </a:r>
                    </a:p>
                  </a:txBody>
                  <a:tcPr anchor="ctr">
                    <a:solidFill>
                      <a:schemeClr val="bg1"/>
                    </a:solidFill>
                  </a:tcPr>
                </a:tc>
                <a:tc>
                  <a:txBody>
                    <a:bodyPr/>
                    <a:lstStyle/>
                    <a:p>
                      <a:pPr algn="ctr"/>
                      <a:r>
                        <a:rPr lang="en-GB" sz="1800" dirty="0"/>
                        <a:t>316</a:t>
                      </a:r>
                    </a:p>
                  </a:txBody>
                  <a:tcPr anchor="ctr">
                    <a:solidFill>
                      <a:schemeClr val="bg1"/>
                    </a:solidFill>
                  </a:tcPr>
                </a:tc>
                <a:tc>
                  <a:txBody>
                    <a:bodyPr/>
                    <a:lstStyle/>
                    <a:p>
                      <a:endParaRPr lang="en-GB" sz="1800" dirty="0"/>
                    </a:p>
                  </a:txBody>
                  <a:tcPr>
                    <a:lnR w="12700" cap="flat" cmpd="sng" algn="ctr">
                      <a:noFill/>
                      <a:prstDash val="solid"/>
                      <a:round/>
                      <a:headEnd type="none" w="med" len="med"/>
                      <a:tailEnd type="none" w="med" len="med"/>
                    </a:lnR>
                    <a:lnB w="12700" cap="flat" cmpd="sng" algn="ctr">
                      <a:noFill/>
                      <a:prstDash val="solid"/>
                      <a:round/>
                      <a:headEnd type="none" w="med" len="med"/>
                      <a:tailEnd type="none" w="med" len="med"/>
                    </a:lnB>
                    <a:solidFill>
                      <a:schemeClr val="bg1"/>
                    </a:solidFill>
                  </a:tcPr>
                </a:tc>
                <a:tc>
                  <a:txBody>
                    <a:bodyPr/>
                    <a:lstStyle/>
                    <a:p>
                      <a:endParaRPr lang="en-GB" sz="1800" dirty="0"/>
                    </a:p>
                  </a:txBody>
                  <a:tcPr>
                    <a:lnL w="12700" cap="flat" cmpd="sng" algn="ctr">
                      <a:noFill/>
                      <a:prstDash val="solid"/>
                      <a:round/>
                      <a:headEnd type="none" w="med" len="med"/>
                      <a:tailEnd type="none" w="med" len="med"/>
                    </a:lnL>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759728936"/>
                  </a:ext>
                </a:extLst>
              </a:tr>
              <a:tr h="477030">
                <a:tc>
                  <a:txBody>
                    <a:bodyPr/>
                    <a:lstStyle/>
                    <a:p>
                      <a:pPr algn="ctr"/>
                      <a:r>
                        <a:rPr lang="en-GB" sz="1800" dirty="0"/>
                        <a:t>3160</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1250</a:t>
                      </a:r>
                    </a:p>
                  </a:txBody>
                  <a:tcPr anchor="ctr">
                    <a:solidFill>
                      <a:schemeClr val="bg1"/>
                    </a:solidFill>
                  </a:tcPr>
                </a:tc>
                <a:tc>
                  <a:txBody>
                    <a:bodyPr/>
                    <a:lstStyle/>
                    <a:p>
                      <a:pPr algn="ctr"/>
                      <a:r>
                        <a:rPr lang="en-GB" sz="1800" dirty="0"/>
                        <a:t>6030</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1.25</a:t>
                      </a:r>
                    </a:p>
                  </a:txBody>
                  <a:tcPr anchor="ctr">
                    <a:solidFill>
                      <a:schemeClr val="bg1"/>
                    </a:solidFill>
                  </a:tcPr>
                </a:tc>
                <a:tc>
                  <a:txBody>
                    <a:bodyPr/>
                    <a:lstStyle/>
                    <a:p>
                      <a:endParaRPr lang="en-GB" sz="1800" dirty="0"/>
                    </a:p>
                  </a:txBody>
                  <a:tcPr>
                    <a:lnR w="12700" cap="flat" cmpd="sng" algn="ctr">
                      <a:noFill/>
                      <a:prstDash val="solid"/>
                      <a:round/>
                      <a:headEnd type="none" w="med" len="med"/>
                      <a:tailEnd type="none" w="med" len="med"/>
                    </a:lnR>
                    <a:lnT w="12700" cap="flat" cmpd="sng" algn="ctr">
                      <a:noFill/>
                      <a:prstDash val="solid"/>
                      <a:round/>
                      <a:headEnd type="none" w="med" len="med"/>
                      <a:tailEnd type="none" w="med" len="med"/>
                    </a:lnT>
                    <a:solidFill>
                      <a:schemeClr val="bg1"/>
                    </a:solidFill>
                  </a:tcPr>
                </a:tc>
                <a:tc>
                  <a:txBody>
                    <a:bodyPr/>
                    <a:lstStyle/>
                    <a:p>
                      <a:endParaRPr lang="en-GB" sz="1800" dirty="0"/>
                    </a:p>
                  </a:txBody>
                  <a:tcPr>
                    <a:lnL w="12700" cap="flat" cmpd="sng" algn="ctr">
                      <a:noFill/>
                      <a:prstDash val="solid"/>
                      <a:round/>
                      <a:headEnd type="none" w="med" len="med"/>
                      <a:tailEnd type="none" w="med" len="med"/>
                    </a:lnL>
                    <a:lnT w="12700" cap="flat" cmpd="sng" algn="ctr">
                      <a:noFill/>
                      <a:prstDash val="solid"/>
                      <a:round/>
                      <a:headEnd type="none" w="med" len="med"/>
                      <a:tailEnd type="none" w="med" len="med"/>
                    </a:lnT>
                    <a:solidFill>
                      <a:schemeClr val="bg1"/>
                    </a:solidFill>
                  </a:tcPr>
                </a:tc>
                <a:extLst>
                  <a:ext uri="{0D108BD9-81ED-4DB2-BD59-A6C34878D82A}">
                    <a16:rowId xmlns:a16="http://schemas.microsoft.com/office/drawing/2014/main" val="2675478129"/>
                  </a:ext>
                </a:extLst>
              </a:tr>
            </a:tbl>
          </a:graphicData>
        </a:graphic>
      </p:graphicFrame>
      <p:sp>
        <p:nvSpPr>
          <p:cNvPr id="37" name="TextBox 36"/>
          <p:cNvSpPr txBox="1"/>
          <p:nvPr/>
        </p:nvSpPr>
        <p:spPr>
          <a:xfrm>
            <a:off x="5977116" y="3175288"/>
            <a:ext cx="842451" cy="369332"/>
          </a:xfrm>
          <a:prstGeom prst="rect">
            <a:avLst/>
          </a:prstGeom>
          <a:noFill/>
        </p:spPr>
        <p:txBody>
          <a:bodyPr wrap="square" rtlCol="0">
            <a:spAutoFit/>
          </a:bodyPr>
          <a:lstStyle/>
          <a:p>
            <a:pPr algn="ctr"/>
            <a:r>
              <a:rPr lang="en-GB" b="1" dirty="0">
                <a:solidFill>
                  <a:schemeClr val="bg1"/>
                </a:solidFill>
              </a:rPr>
              <a:t>315</a:t>
            </a:r>
          </a:p>
        </p:txBody>
      </p:sp>
      <p:sp>
        <p:nvSpPr>
          <p:cNvPr id="38" name="TextBox 37"/>
          <p:cNvSpPr txBox="1"/>
          <p:nvPr/>
        </p:nvSpPr>
        <p:spPr>
          <a:xfrm>
            <a:off x="5996453" y="3952748"/>
            <a:ext cx="842451" cy="369332"/>
          </a:xfrm>
          <a:prstGeom prst="rect">
            <a:avLst/>
          </a:prstGeom>
          <a:noFill/>
        </p:spPr>
        <p:txBody>
          <a:bodyPr wrap="square" rtlCol="0">
            <a:spAutoFit/>
          </a:bodyPr>
          <a:lstStyle/>
          <a:p>
            <a:pPr algn="ctr"/>
            <a:r>
              <a:rPr lang="en-GB" b="1" dirty="0">
                <a:solidFill>
                  <a:schemeClr val="bg1"/>
                </a:solidFill>
              </a:rPr>
              <a:t>630</a:t>
            </a:r>
          </a:p>
        </p:txBody>
      </p:sp>
      <p:graphicFrame>
        <p:nvGraphicFramePr>
          <p:cNvPr id="39" name="Table 38"/>
          <p:cNvGraphicFramePr>
            <a:graphicFrameLocks noGrp="1"/>
          </p:cNvGraphicFramePr>
          <p:nvPr>
            <p:extLst>
              <p:ext uri="{D42A27DB-BD31-4B8C-83A1-F6EECF244321}">
                <p14:modId xmlns:p14="http://schemas.microsoft.com/office/powerpoint/2010/main" val="3069835428"/>
              </p:ext>
            </p:extLst>
          </p:nvPr>
        </p:nvGraphicFramePr>
        <p:xfrm>
          <a:off x="906440" y="1764166"/>
          <a:ext cx="4335384" cy="2862180"/>
        </p:xfrm>
        <a:graphic>
          <a:graphicData uri="http://schemas.openxmlformats.org/drawingml/2006/table">
            <a:tbl>
              <a:tblPr firstRow="1" bandRow="1">
                <a:tableStyleId>{5940675A-B579-460E-94D1-54222C63F5DA}</a:tableStyleId>
              </a:tblPr>
              <a:tblGrid>
                <a:gridCol w="722564">
                  <a:extLst>
                    <a:ext uri="{9D8B030D-6E8A-4147-A177-3AD203B41FA5}">
                      <a16:colId xmlns:a16="http://schemas.microsoft.com/office/drawing/2014/main" val="3889055298"/>
                    </a:ext>
                  </a:extLst>
                </a:gridCol>
                <a:gridCol w="722564">
                  <a:extLst>
                    <a:ext uri="{9D8B030D-6E8A-4147-A177-3AD203B41FA5}">
                      <a16:colId xmlns:a16="http://schemas.microsoft.com/office/drawing/2014/main" val="4247070182"/>
                    </a:ext>
                  </a:extLst>
                </a:gridCol>
                <a:gridCol w="722564">
                  <a:extLst>
                    <a:ext uri="{9D8B030D-6E8A-4147-A177-3AD203B41FA5}">
                      <a16:colId xmlns:a16="http://schemas.microsoft.com/office/drawing/2014/main" val="3373888335"/>
                    </a:ext>
                  </a:extLst>
                </a:gridCol>
                <a:gridCol w="722564">
                  <a:extLst>
                    <a:ext uri="{9D8B030D-6E8A-4147-A177-3AD203B41FA5}">
                      <a16:colId xmlns:a16="http://schemas.microsoft.com/office/drawing/2014/main" val="4126755959"/>
                    </a:ext>
                  </a:extLst>
                </a:gridCol>
                <a:gridCol w="722564">
                  <a:extLst>
                    <a:ext uri="{9D8B030D-6E8A-4147-A177-3AD203B41FA5}">
                      <a16:colId xmlns:a16="http://schemas.microsoft.com/office/drawing/2014/main" val="432107389"/>
                    </a:ext>
                  </a:extLst>
                </a:gridCol>
                <a:gridCol w="722564">
                  <a:extLst>
                    <a:ext uri="{9D8B030D-6E8A-4147-A177-3AD203B41FA5}">
                      <a16:colId xmlns:a16="http://schemas.microsoft.com/office/drawing/2014/main" val="2007989330"/>
                    </a:ext>
                  </a:extLst>
                </a:gridCol>
              </a:tblGrid>
              <a:tr h="477030">
                <a:tc>
                  <a:txBody>
                    <a:bodyPr/>
                    <a:lstStyle/>
                    <a:p>
                      <a:endParaRPr lang="en-GB" sz="1800" dirty="0"/>
                    </a:p>
                  </a:txBody>
                  <a:tcPr>
                    <a:lnR w="12700" cap="flat" cmpd="sng" algn="ctr">
                      <a:noFill/>
                      <a:prstDash val="solid"/>
                      <a:round/>
                      <a:headEnd type="none" w="med" len="med"/>
                      <a:tailEnd type="none" w="med" len="med"/>
                    </a:lnR>
                    <a:lnB w="12700" cap="flat" cmpd="sng" algn="ctr">
                      <a:noFill/>
                      <a:prstDash val="solid"/>
                      <a:round/>
                      <a:headEnd type="none" w="med" len="med"/>
                      <a:tailEnd type="none" w="med" len="med"/>
                    </a:lnB>
                    <a:solidFill>
                      <a:schemeClr val="bg1"/>
                    </a:solidFill>
                  </a:tcPr>
                </a:tc>
                <a:tc>
                  <a:txBody>
                    <a:bodyPr/>
                    <a:lstStyle/>
                    <a:p>
                      <a:endParaRPr lang="en-GB" sz="1800" dirty="0"/>
                    </a:p>
                  </a:txBody>
                  <a:tcPr>
                    <a:lnL w="12700" cap="flat" cmpd="sng" algn="ctr">
                      <a:noFill/>
                      <a:prstDash val="solid"/>
                      <a:round/>
                      <a:headEnd type="none" w="med" len="med"/>
                      <a:tailEnd type="none" w="med" len="med"/>
                    </a:lnL>
                    <a:lnB w="12700" cap="flat" cmpd="sng" algn="ctr">
                      <a:noFill/>
                      <a:prstDash val="solid"/>
                      <a:round/>
                      <a:headEnd type="none" w="med" len="med"/>
                      <a:tailEnd type="none" w="med" len="med"/>
                    </a:lnB>
                    <a:solidFill>
                      <a:schemeClr val="bg1"/>
                    </a:solidFill>
                  </a:tcPr>
                </a:tc>
                <a:tc>
                  <a:txBody>
                    <a:bodyPr/>
                    <a:lstStyle/>
                    <a:p>
                      <a:pPr algn="ctr"/>
                      <a:r>
                        <a:rPr lang="en-GB" sz="1800" dirty="0"/>
                        <a:t>12.6</a:t>
                      </a:r>
                    </a:p>
                  </a:txBody>
                  <a:tcPr anchor="ctr">
                    <a:solidFill>
                      <a:schemeClr val="bg1"/>
                    </a:solidFill>
                  </a:tcPr>
                </a:tc>
                <a:tc>
                  <a:txBody>
                    <a:bodyPr/>
                    <a:lstStyle/>
                    <a:p>
                      <a:pPr algn="ctr"/>
                      <a:r>
                        <a:rPr lang="en-GB" sz="1800" dirty="0"/>
                        <a:t>3150</a:t>
                      </a:r>
                    </a:p>
                  </a:txBody>
                  <a:tcPr anchor="ctr">
                    <a:solidFill>
                      <a:schemeClr val="bg1"/>
                    </a:solidFill>
                  </a:tcPr>
                </a:tc>
                <a:tc>
                  <a:txBody>
                    <a:bodyPr/>
                    <a:lstStyle/>
                    <a:p>
                      <a:pPr algn="ctr"/>
                      <a:r>
                        <a:rPr lang="en-GB" sz="1800" dirty="0"/>
                        <a:t>6.3</a:t>
                      </a:r>
                    </a:p>
                  </a:txBody>
                  <a:tcPr anchor="ctr">
                    <a:solidFill>
                      <a:schemeClr val="bg1"/>
                    </a:solidFill>
                  </a:tcPr>
                </a:tc>
                <a:tc>
                  <a:txBody>
                    <a:bodyPr/>
                    <a:lstStyle/>
                    <a:p>
                      <a:pPr algn="ctr"/>
                      <a:r>
                        <a:rPr lang="en-GB" sz="1800" dirty="0"/>
                        <a:t>0.63</a:t>
                      </a:r>
                    </a:p>
                  </a:txBody>
                  <a:tcPr anchor="ctr">
                    <a:solidFill>
                      <a:schemeClr val="bg1"/>
                    </a:solidFill>
                  </a:tcPr>
                </a:tc>
                <a:extLst>
                  <a:ext uri="{0D108BD9-81ED-4DB2-BD59-A6C34878D82A}">
                    <a16:rowId xmlns:a16="http://schemas.microsoft.com/office/drawing/2014/main" val="2970002275"/>
                  </a:ext>
                </a:extLst>
              </a:tr>
              <a:tr h="477030">
                <a:tc>
                  <a:txBody>
                    <a:bodyPr/>
                    <a:lstStyle/>
                    <a:p>
                      <a:endParaRPr lang="en-GB" sz="1800"/>
                    </a:p>
                  </a:txBody>
                  <a:tcPr>
                    <a:lnR w="12700" cap="flat" cmpd="sng" algn="ctr">
                      <a:noFill/>
                      <a:prstDash val="solid"/>
                      <a:round/>
                      <a:headEnd type="none" w="med" len="med"/>
                      <a:tailEnd type="none" w="med" len="med"/>
                    </a:lnR>
                    <a:lnT w="12700" cap="flat" cmpd="sng" algn="ctr">
                      <a:noFill/>
                      <a:prstDash val="solid"/>
                      <a:round/>
                      <a:headEnd type="none" w="med" len="med"/>
                      <a:tailEnd type="none" w="med" len="med"/>
                    </a:lnT>
                    <a:solidFill>
                      <a:schemeClr val="bg1"/>
                    </a:solidFill>
                  </a:tcPr>
                </a:tc>
                <a:tc>
                  <a:txBody>
                    <a:bodyPr/>
                    <a:lstStyle/>
                    <a:p>
                      <a:endParaRPr lang="en-GB" sz="1800" dirty="0"/>
                    </a:p>
                  </a:txBody>
                  <a:tcPr>
                    <a:lnL w="12700" cap="flat" cmpd="sng" algn="ctr">
                      <a:noFill/>
                      <a:prstDash val="solid"/>
                      <a:round/>
                      <a:headEnd type="none" w="med" len="med"/>
                      <a:tailEnd type="none" w="med" len="med"/>
                    </a:lnL>
                    <a:lnT w="12700" cap="flat" cmpd="sng" algn="ctr">
                      <a:noFill/>
                      <a:prstDash val="solid"/>
                      <a:round/>
                      <a:headEnd type="none" w="med" len="med"/>
                      <a:tailEnd type="none" w="med" len="med"/>
                    </a:lnT>
                    <a:solidFill>
                      <a:schemeClr val="bg1"/>
                    </a:solidFill>
                  </a:tcPr>
                </a:tc>
                <a:tc>
                  <a:txBody>
                    <a:bodyPr/>
                    <a:lstStyle/>
                    <a:p>
                      <a:pPr algn="ctr"/>
                      <a:r>
                        <a:rPr lang="en-GB" sz="1800" dirty="0"/>
                        <a:t>126</a:t>
                      </a:r>
                    </a:p>
                  </a:txBody>
                  <a:tcPr anchor="ctr">
                    <a:solidFill>
                      <a:schemeClr val="bg1"/>
                    </a:solidFill>
                  </a:tcPr>
                </a:tc>
                <a:tc>
                  <a:txBody>
                    <a:bodyPr/>
                    <a:lstStyle/>
                    <a:p>
                      <a:pPr algn="ctr"/>
                      <a:r>
                        <a:rPr lang="en-GB" sz="1800" dirty="0">
                          <a:solidFill>
                            <a:schemeClr val="bg1"/>
                          </a:solidFill>
                        </a:rPr>
                        <a:t>31.5</a:t>
                      </a:r>
                    </a:p>
                  </a:txBody>
                  <a:tcPr anchor="ctr">
                    <a:solidFill>
                      <a:srgbClr val="87BD31"/>
                    </a:solidFill>
                  </a:tcPr>
                </a:tc>
                <a:tc>
                  <a:txBody>
                    <a:bodyPr/>
                    <a:lstStyle/>
                    <a:p>
                      <a:pPr algn="ctr"/>
                      <a:r>
                        <a:rPr lang="en-GB" sz="1800" dirty="0">
                          <a:solidFill>
                            <a:schemeClr val="bg1"/>
                          </a:solidFill>
                        </a:rPr>
                        <a:t>315</a:t>
                      </a:r>
                    </a:p>
                  </a:txBody>
                  <a:tcPr anchor="ctr">
                    <a:solidFill>
                      <a:srgbClr val="87BD31"/>
                    </a:solidFill>
                  </a:tcPr>
                </a:tc>
                <a:tc>
                  <a:txBody>
                    <a:bodyPr/>
                    <a:lstStyle/>
                    <a:p>
                      <a:pPr algn="ctr"/>
                      <a:r>
                        <a:rPr lang="en-GB" sz="1800" dirty="0">
                          <a:solidFill>
                            <a:schemeClr val="bg1"/>
                          </a:solidFill>
                        </a:rPr>
                        <a:t>630</a:t>
                      </a:r>
                    </a:p>
                  </a:txBody>
                  <a:tcPr anchor="ctr">
                    <a:solidFill>
                      <a:srgbClr val="87BD31"/>
                    </a:solidFill>
                  </a:tcPr>
                </a:tc>
                <a:extLst>
                  <a:ext uri="{0D108BD9-81ED-4DB2-BD59-A6C34878D82A}">
                    <a16:rowId xmlns:a16="http://schemas.microsoft.com/office/drawing/2014/main" val="3606295902"/>
                  </a:ext>
                </a:extLst>
              </a:tr>
              <a:tr h="477030">
                <a:tc>
                  <a:txBody>
                    <a:bodyPr/>
                    <a:lstStyle/>
                    <a:p>
                      <a:pPr algn="ctr"/>
                      <a:r>
                        <a:rPr lang="en-GB" sz="1800" dirty="0"/>
                        <a:t>1.26</a:t>
                      </a:r>
                    </a:p>
                  </a:txBody>
                  <a:tcPr anchor="ctr">
                    <a:solidFill>
                      <a:schemeClr val="bg1"/>
                    </a:solidFill>
                  </a:tcPr>
                </a:tc>
                <a:tc>
                  <a:txBody>
                    <a:bodyPr/>
                    <a:lstStyle/>
                    <a:p>
                      <a:pPr algn="ctr"/>
                      <a:r>
                        <a:rPr lang="en-GB" sz="1800" dirty="0"/>
                        <a:t>1260</a:t>
                      </a:r>
                    </a:p>
                  </a:txBody>
                  <a:tcPr anchor="ctr">
                    <a:solidFill>
                      <a:schemeClr val="bg1"/>
                    </a:solidFill>
                  </a:tcPr>
                </a:tc>
                <a:tc>
                  <a:txBody>
                    <a:bodyPr/>
                    <a:lstStyle/>
                    <a:p>
                      <a:pPr algn="ctr"/>
                      <a:r>
                        <a:rPr lang="en-GB" sz="1800" dirty="0"/>
                        <a:t>3.15</a:t>
                      </a:r>
                    </a:p>
                  </a:txBody>
                  <a:tcPr anchor="ctr">
                    <a:solidFill>
                      <a:schemeClr val="bg1"/>
                    </a:solidFill>
                  </a:tcPr>
                </a:tc>
                <a:tc>
                  <a:txBody>
                    <a:bodyPr/>
                    <a:lstStyle/>
                    <a:p>
                      <a:pPr algn="ctr"/>
                      <a:r>
                        <a:rPr lang="en-GB" sz="1800" dirty="0"/>
                        <a:t>0.315</a:t>
                      </a:r>
                    </a:p>
                  </a:txBody>
                  <a:tcPr anchor="ctr">
                    <a:solidFill>
                      <a:schemeClr val="bg1"/>
                    </a:solidFill>
                  </a:tcPr>
                </a:tc>
                <a:tc>
                  <a:txBody>
                    <a:bodyPr/>
                    <a:lstStyle/>
                    <a:p>
                      <a:pPr algn="ctr"/>
                      <a:r>
                        <a:rPr lang="en-GB" sz="1800" dirty="0"/>
                        <a:t>6300</a:t>
                      </a:r>
                    </a:p>
                  </a:txBody>
                  <a:tcPr anchor="ctr">
                    <a:solidFill>
                      <a:schemeClr val="bg1"/>
                    </a:solidFill>
                  </a:tcPr>
                </a:tc>
                <a:tc>
                  <a:txBody>
                    <a:bodyPr/>
                    <a:lstStyle/>
                    <a:p>
                      <a:pPr algn="ctr"/>
                      <a:r>
                        <a:rPr lang="en-GB" sz="1800" dirty="0">
                          <a:solidFill>
                            <a:schemeClr val="bg1"/>
                          </a:solidFill>
                        </a:rPr>
                        <a:t>15.75</a:t>
                      </a:r>
                    </a:p>
                  </a:txBody>
                  <a:tcPr anchor="ctr">
                    <a:solidFill>
                      <a:srgbClr val="87BD31"/>
                    </a:solidFill>
                  </a:tcPr>
                </a:tc>
                <a:extLst>
                  <a:ext uri="{0D108BD9-81ED-4DB2-BD59-A6C34878D82A}">
                    <a16:rowId xmlns:a16="http://schemas.microsoft.com/office/drawing/2014/main" val="761682392"/>
                  </a:ext>
                </a:extLst>
              </a:tr>
              <a:tr h="477030">
                <a:tc>
                  <a:txBody>
                    <a:bodyPr/>
                    <a:lstStyle/>
                    <a:p>
                      <a:pPr algn="ctr"/>
                      <a:r>
                        <a:rPr lang="en-GB" sz="1800" dirty="0"/>
                        <a:t>0.125</a:t>
                      </a:r>
                    </a:p>
                  </a:txBody>
                  <a:tcPr anchor="ctr">
                    <a:solidFill>
                      <a:schemeClr val="bg1"/>
                    </a:solidFill>
                  </a:tcPr>
                </a:tc>
                <a:tc>
                  <a:txBody>
                    <a:bodyPr/>
                    <a:lstStyle/>
                    <a:p>
                      <a:pPr algn="ctr"/>
                      <a:r>
                        <a:rPr lang="en-GB" sz="1800"/>
                        <a:t>3.16</a:t>
                      </a:r>
                    </a:p>
                  </a:txBody>
                  <a:tcPr anchor="ctr">
                    <a:solidFill>
                      <a:schemeClr val="bg1"/>
                    </a:solidFill>
                  </a:tcPr>
                </a:tc>
                <a:tc>
                  <a:txBody>
                    <a:bodyPr/>
                    <a:lstStyle/>
                    <a:p>
                      <a:pPr algn="ctr"/>
                      <a:r>
                        <a:rPr lang="en-GB" sz="1800"/>
                        <a:t>125</a:t>
                      </a:r>
                    </a:p>
                  </a:txBody>
                  <a:tcPr anchor="ctr">
                    <a:solidFill>
                      <a:schemeClr val="bg1"/>
                    </a:solidFill>
                  </a:tcPr>
                </a:tc>
                <a:tc>
                  <a:txBody>
                    <a:bodyPr/>
                    <a:lstStyle/>
                    <a:p>
                      <a:pPr algn="ctr"/>
                      <a:r>
                        <a:rPr lang="en-GB" sz="1800" dirty="0"/>
                        <a:t>1575</a:t>
                      </a:r>
                    </a:p>
                  </a:txBody>
                  <a:tcPr anchor="ctr">
                    <a:solidFill>
                      <a:schemeClr val="bg1"/>
                    </a:solidFill>
                  </a:tcPr>
                </a:tc>
                <a:tc>
                  <a:txBody>
                    <a:bodyPr/>
                    <a:lstStyle/>
                    <a:p>
                      <a:pPr algn="ctr"/>
                      <a:r>
                        <a:rPr lang="en-GB" sz="1800"/>
                        <a:t>1.575</a:t>
                      </a:r>
                    </a:p>
                  </a:txBody>
                  <a:tcPr anchor="ctr">
                    <a:solidFill>
                      <a:schemeClr val="bg1"/>
                    </a:solidFill>
                  </a:tcPr>
                </a:tc>
                <a:tc>
                  <a:txBody>
                    <a:bodyPr/>
                    <a:lstStyle/>
                    <a:p>
                      <a:pPr algn="ctr"/>
                      <a:r>
                        <a:rPr lang="en-GB" sz="1800" dirty="0"/>
                        <a:t>63</a:t>
                      </a:r>
                    </a:p>
                  </a:txBody>
                  <a:tcPr anchor="ctr">
                    <a:solidFill>
                      <a:schemeClr val="bg1"/>
                    </a:solidFill>
                  </a:tcPr>
                </a:tc>
                <a:extLst>
                  <a:ext uri="{0D108BD9-81ED-4DB2-BD59-A6C34878D82A}">
                    <a16:rowId xmlns:a16="http://schemas.microsoft.com/office/drawing/2014/main" val="4053838960"/>
                  </a:ext>
                </a:extLst>
              </a:tr>
              <a:tr h="477030">
                <a:tc>
                  <a:txBody>
                    <a:bodyPr/>
                    <a:lstStyle/>
                    <a:p>
                      <a:pPr algn="ctr"/>
                      <a:r>
                        <a:rPr lang="en-GB" sz="1800" dirty="0"/>
                        <a:t>6.03</a:t>
                      </a:r>
                    </a:p>
                  </a:txBody>
                  <a:tcPr anchor="ctr">
                    <a:solidFill>
                      <a:schemeClr val="bg1"/>
                    </a:solidFill>
                  </a:tcPr>
                </a:tc>
                <a:tc>
                  <a:txBody>
                    <a:bodyPr/>
                    <a:lstStyle/>
                    <a:p>
                      <a:pPr algn="ctr"/>
                      <a:r>
                        <a:rPr lang="en-GB" sz="1800" dirty="0"/>
                        <a:t>603</a:t>
                      </a:r>
                    </a:p>
                  </a:txBody>
                  <a:tcPr anchor="ctr">
                    <a:solidFill>
                      <a:schemeClr val="bg1"/>
                    </a:solidFill>
                  </a:tcPr>
                </a:tc>
                <a:tc>
                  <a:txBody>
                    <a:bodyPr/>
                    <a:lstStyle/>
                    <a:p>
                      <a:pPr algn="ctr"/>
                      <a:r>
                        <a:rPr lang="en-GB" sz="1800" dirty="0"/>
                        <a:t>0.316</a:t>
                      </a:r>
                    </a:p>
                  </a:txBody>
                  <a:tcPr anchor="ctr">
                    <a:solidFill>
                      <a:schemeClr val="bg1"/>
                    </a:solidFill>
                  </a:tcPr>
                </a:tc>
                <a:tc>
                  <a:txBody>
                    <a:bodyPr/>
                    <a:lstStyle/>
                    <a:p>
                      <a:pPr algn="ctr"/>
                      <a:r>
                        <a:rPr lang="en-GB" sz="1800" dirty="0"/>
                        <a:t>316</a:t>
                      </a:r>
                    </a:p>
                  </a:txBody>
                  <a:tcPr anchor="ctr">
                    <a:solidFill>
                      <a:schemeClr val="bg1"/>
                    </a:solidFill>
                  </a:tcPr>
                </a:tc>
                <a:tc>
                  <a:txBody>
                    <a:bodyPr/>
                    <a:lstStyle/>
                    <a:p>
                      <a:endParaRPr lang="en-GB" sz="1800" dirty="0"/>
                    </a:p>
                  </a:txBody>
                  <a:tcPr>
                    <a:lnR w="12700" cap="flat" cmpd="sng" algn="ctr">
                      <a:noFill/>
                      <a:prstDash val="solid"/>
                      <a:round/>
                      <a:headEnd type="none" w="med" len="med"/>
                      <a:tailEnd type="none" w="med" len="med"/>
                    </a:lnR>
                    <a:lnB w="12700" cap="flat" cmpd="sng" algn="ctr">
                      <a:noFill/>
                      <a:prstDash val="solid"/>
                      <a:round/>
                      <a:headEnd type="none" w="med" len="med"/>
                      <a:tailEnd type="none" w="med" len="med"/>
                    </a:lnB>
                    <a:solidFill>
                      <a:schemeClr val="bg1"/>
                    </a:solidFill>
                  </a:tcPr>
                </a:tc>
                <a:tc>
                  <a:txBody>
                    <a:bodyPr/>
                    <a:lstStyle/>
                    <a:p>
                      <a:endParaRPr lang="en-GB" sz="1800" dirty="0"/>
                    </a:p>
                  </a:txBody>
                  <a:tcPr>
                    <a:lnL w="12700" cap="flat" cmpd="sng" algn="ctr">
                      <a:noFill/>
                      <a:prstDash val="solid"/>
                      <a:round/>
                      <a:headEnd type="none" w="med" len="med"/>
                      <a:tailEnd type="none" w="med" len="med"/>
                    </a:lnL>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759728936"/>
                  </a:ext>
                </a:extLst>
              </a:tr>
              <a:tr h="477030">
                <a:tc>
                  <a:txBody>
                    <a:bodyPr/>
                    <a:lstStyle/>
                    <a:p>
                      <a:pPr algn="ctr"/>
                      <a:r>
                        <a:rPr lang="en-GB" sz="1800" dirty="0"/>
                        <a:t>3160</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1250</a:t>
                      </a:r>
                    </a:p>
                  </a:txBody>
                  <a:tcPr anchor="ctr">
                    <a:solidFill>
                      <a:schemeClr val="bg1"/>
                    </a:solidFill>
                  </a:tcPr>
                </a:tc>
                <a:tc>
                  <a:txBody>
                    <a:bodyPr/>
                    <a:lstStyle/>
                    <a:p>
                      <a:pPr algn="ctr"/>
                      <a:r>
                        <a:rPr lang="en-GB" sz="1800" dirty="0"/>
                        <a:t>6030</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1.25</a:t>
                      </a:r>
                    </a:p>
                  </a:txBody>
                  <a:tcPr anchor="ctr">
                    <a:solidFill>
                      <a:schemeClr val="bg1"/>
                    </a:solidFill>
                  </a:tcPr>
                </a:tc>
                <a:tc>
                  <a:txBody>
                    <a:bodyPr/>
                    <a:lstStyle/>
                    <a:p>
                      <a:endParaRPr lang="en-GB" sz="1800" dirty="0"/>
                    </a:p>
                  </a:txBody>
                  <a:tcPr>
                    <a:lnR w="12700" cap="flat" cmpd="sng" algn="ctr">
                      <a:noFill/>
                      <a:prstDash val="solid"/>
                      <a:round/>
                      <a:headEnd type="none" w="med" len="med"/>
                      <a:tailEnd type="none" w="med" len="med"/>
                    </a:lnR>
                    <a:lnT w="12700" cap="flat" cmpd="sng" algn="ctr">
                      <a:noFill/>
                      <a:prstDash val="solid"/>
                      <a:round/>
                      <a:headEnd type="none" w="med" len="med"/>
                      <a:tailEnd type="none" w="med" len="med"/>
                    </a:lnT>
                    <a:solidFill>
                      <a:schemeClr val="bg1"/>
                    </a:solidFill>
                  </a:tcPr>
                </a:tc>
                <a:tc>
                  <a:txBody>
                    <a:bodyPr/>
                    <a:lstStyle/>
                    <a:p>
                      <a:endParaRPr lang="en-GB" sz="1800" dirty="0"/>
                    </a:p>
                  </a:txBody>
                  <a:tcPr>
                    <a:lnL w="12700" cap="flat" cmpd="sng" algn="ctr">
                      <a:noFill/>
                      <a:prstDash val="solid"/>
                      <a:round/>
                      <a:headEnd type="none" w="med" len="med"/>
                      <a:tailEnd type="none" w="med" len="med"/>
                    </a:lnL>
                    <a:lnT w="12700" cap="flat" cmpd="sng" algn="ctr">
                      <a:noFill/>
                      <a:prstDash val="solid"/>
                      <a:round/>
                      <a:headEnd type="none" w="med" len="med"/>
                      <a:tailEnd type="none" w="med" len="med"/>
                    </a:lnT>
                    <a:solidFill>
                      <a:schemeClr val="bg1"/>
                    </a:solidFill>
                  </a:tcPr>
                </a:tc>
                <a:extLst>
                  <a:ext uri="{0D108BD9-81ED-4DB2-BD59-A6C34878D82A}">
                    <a16:rowId xmlns:a16="http://schemas.microsoft.com/office/drawing/2014/main" val="2675478129"/>
                  </a:ext>
                </a:extLst>
              </a:tr>
            </a:tbl>
          </a:graphicData>
        </a:graphic>
      </p:graphicFrame>
      <p:sp>
        <p:nvSpPr>
          <p:cNvPr id="40" name="TextBox 39"/>
          <p:cNvSpPr txBox="1"/>
          <p:nvPr/>
        </p:nvSpPr>
        <p:spPr>
          <a:xfrm>
            <a:off x="7974657" y="4694241"/>
            <a:ext cx="842451" cy="369332"/>
          </a:xfrm>
          <a:prstGeom prst="rect">
            <a:avLst/>
          </a:prstGeom>
          <a:noFill/>
        </p:spPr>
        <p:txBody>
          <a:bodyPr wrap="square" rtlCol="0">
            <a:spAutoFit/>
          </a:bodyPr>
          <a:lstStyle/>
          <a:p>
            <a:pPr algn="ctr"/>
            <a:r>
              <a:rPr lang="en-GB" b="1" dirty="0">
                <a:solidFill>
                  <a:schemeClr val="bg1"/>
                </a:solidFill>
              </a:rPr>
              <a:t>126</a:t>
            </a:r>
          </a:p>
        </p:txBody>
      </p:sp>
      <p:graphicFrame>
        <p:nvGraphicFramePr>
          <p:cNvPr id="41" name="Table 40"/>
          <p:cNvGraphicFramePr>
            <a:graphicFrameLocks noGrp="1"/>
          </p:cNvGraphicFramePr>
          <p:nvPr>
            <p:extLst>
              <p:ext uri="{D42A27DB-BD31-4B8C-83A1-F6EECF244321}">
                <p14:modId xmlns:p14="http://schemas.microsoft.com/office/powerpoint/2010/main" val="149900008"/>
              </p:ext>
            </p:extLst>
          </p:nvPr>
        </p:nvGraphicFramePr>
        <p:xfrm>
          <a:off x="906440" y="1764166"/>
          <a:ext cx="4335384" cy="2862180"/>
        </p:xfrm>
        <a:graphic>
          <a:graphicData uri="http://schemas.openxmlformats.org/drawingml/2006/table">
            <a:tbl>
              <a:tblPr firstRow="1" bandRow="1">
                <a:tableStyleId>{5940675A-B579-460E-94D1-54222C63F5DA}</a:tableStyleId>
              </a:tblPr>
              <a:tblGrid>
                <a:gridCol w="722564">
                  <a:extLst>
                    <a:ext uri="{9D8B030D-6E8A-4147-A177-3AD203B41FA5}">
                      <a16:colId xmlns:a16="http://schemas.microsoft.com/office/drawing/2014/main" val="3889055298"/>
                    </a:ext>
                  </a:extLst>
                </a:gridCol>
                <a:gridCol w="722564">
                  <a:extLst>
                    <a:ext uri="{9D8B030D-6E8A-4147-A177-3AD203B41FA5}">
                      <a16:colId xmlns:a16="http://schemas.microsoft.com/office/drawing/2014/main" val="4247070182"/>
                    </a:ext>
                  </a:extLst>
                </a:gridCol>
                <a:gridCol w="722564">
                  <a:extLst>
                    <a:ext uri="{9D8B030D-6E8A-4147-A177-3AD203B41FA5}">
                      <a16:colId xmlns:a16="http://schemas.microsoft.com/office/drawing/2014/main" val="3373888335"/>
                    </a:ext>
                  </a:extLst>
                </a:gridCol>
                <a:gridCol w="722564">
                  <a:extLst>
                    <a:ext uri="{9D8B030D-6E8A-4147-A177-3AD203B41FA5}">
                      <a16:colId xmlns:a16="http://schemas.microsoft.com/office/drawing/2014/main" val="4126755959"/>
                    </a:ext>
                  </a:extLst>
                </a:gridCol>
                <a:gridCol w="722564">
                  <a:extLst>
                    <a:ext uri="{9D8B030D-6E8A-4147-A177-3AD203B41FA5}">
                      <a16:colId xmlns:a16="http://schemas.microsoft.com/office/drawing/2014/main" val="432107389"/>
                    </a:ext>
                  </a:extLst>
                </a:gridCol>
                <a:gridCol w="722564">
                  <a:extLst>
                    <a:ext uri="{9D8B030D-6E8A-4147-A177-3AD203B41FA5}">
                      <a16:colId xmlns:a16="http://schemas.microsoft.com/office/drawing/2014/main" val="2007989330"/>
                    </a:ext>
                  </a:extLst>
                </a:gridCol>
              </a:tblGrid>
              <a:tr h="477030">
                <a:tc>
                  <a:txBody>
                    <a:bodyPr/>
                    <a:lstStyle/>
                    <a:p>
                      <a:endParaRPr lang="en-GB" sz="1800" dirty="0"/>
                    </a:p>
                  </a:txBody>
                  <a:tcPr>
                    <a:lnR w="12700" cap="flat" cmpd="sng" algn="ctr">
                      <a:noFill/>
                      <a:prstDash val="solid"/>
                      <a:round/>
                      <a:headEnd type="none" w="med" len="med"/>
                      <a:tailEnd type="none" w="med" len="med"/>
                    </a:lnR>
                    <a:lnB w="12700" cap="flat" cmpd="sng" algn="ctr">
                      <a:noFill/>
                      <a:prstDash val="solid"/>
                      <a:round/>
                      <a:headEnd type="none" w="med" len="med"/>
                      <a:tailEnd type="none" w="med" len="med"/>
                    </a:lnB>
                    <a:solidFill>
                      <a:schemeClr val="bg1"/>
                    </a:solidFill>
                  </a:tcPr>
                </a:tc>
                <a:tc>
                  <a:txBody>
                    <a:bodyPr/>
                    <a:lstStyle/>
                    <a:p>
                      <a:endParaRPr lang="en-GB" sz="1800" dirty="0"/>
                    </a:p>
                  </a:txBody>
                  <a:tcPr>
                    <a:lnL w="12700" cap="flat" cmpd="sng" algn="ctr">
                      <a:noFill/>
                      <a:prstDash val="solid"/>
                      <a:round/>
                      <a:headEnd type="none" w="med" len="med"/>
                      <a:tailEnd type="none" w="med" len="med"/>
                    </a:lnL>
                    <a:lnB w="12700" cap="flat" cmpd="sng" algn="ctr">
                      <a:noFill/>
                      <a:prstDash val="solid"/>
                      <a:round/>
                      <a:headEnd type="none" w="med" len="med"/>
                      <a:tailEnd type="none" w="med" len="med"/>
                    </a:lnB>
                    <a:solidFill>
                      <a:schemeClr val="bg1"/>
                    </a:solidFill>
                  </a:tcPr>
                </a:tc>
                <a:tc>
                  <a:txBody>
                    <a:bodyPr/>
                    <a:lstStyle/>
                    <a:p>
                      <a:pPr algn="ctr"/>
                      <a:r>
                        <a:rPr lang="en-GB" sz="1800" dirty="0"/>
                        <a:t>12.6</a:t>
                      </a:r>
                    </a:p>
                  </a:txBody>
                  <a:tcPr anchor="ctr">
                    <a:solidFill>
                      <a:schemeClr val="bg1"/>
                    </a:solidFill>
                  </a:tcPr>
                </a:tc>
                <a:tc>
                  <a:txBody>
                    <a:bodyPr/>
                    <a:lstStyle/>
                    <a:p>
                      <a:pPr algn="ctr"/>
                      <a:r>
                        <a:rPr lang="en-GB" sz="1800" dirty="0"/>
                        <a:t>3150</a:t>
                      </a:r>
                    </a:p>
                  </a:txBody>
                  <a:tcPr anchor="ctr">
                    <a:solidFill>
                      <a:schemeClr val="bg1"/>
                    </a:solidFill>
                  </a:tcPr>
                </a:tc>
                <a:tc>
                  <a:txBody>
                    <a:bodyPr/>
                    <a:lstStyle/>
                    <a:p>
                      <a:pPr algn="ctr"/>
                      <a:r>
                        <a:rPr lang="en-GB" sz="1800" dirty="0"/>
                        <a:t>6.3</a:t>
                      </a:r>
                    </a:p>
                  </a:txBody>
                  <a:tcPr anchor="ctr">
                    <a:solidFill>
                      <a:schemeClr val="bg1"/>
                    </a:solidFill>
                  </a:tcPr>
                </a:tc>
                <a:tc>
                  <a:txBody>
                    <a:bodyPr/>
                    <a:lstStyle/>
                    <a:p>
                      <a:pPr algn="ctr"/>
                      <a:r>
                        <a:rPr lang="en-GB" sz="1800" dirty="0"/>
                        <a:t>0.63</a:t>
                      </a:r>
                    </a:p>
                  </a:txBody>
                  <a:tcPr anchor="ctr">
                    <a:solidFill>
                      <a:schemeClr val="bg1"/>
                    </a:solidFill>
                  </a:tcPr>
                </a:tc>
                <a:extLst>
                  <a:ext uri="{0D108BD9-81ED-4DB2-BD59-A6C34878D82A}">
                    <a16:rowId xmlns:a16="http://schemas.microsoft.com/office/drawing/2014/main" val="2970002275"/>
                  </a:ext>
                </a:extLst>
              </a:tr>
              <a:tr h="477030">
                <a:tc>
                  <a:txBody>
                    <a:bodyPr/>
                    <a:lstStyle/>
                    <a:p>
                      <a:endParaRPr lang="en-GB" sz="1800"/>
                    </a:p>
                  </a:txBody>
                  <a:tcPr>
                    <a:lnR w="12700" cap="flat" cmpd="sng" algn="ctr">
                      <a:noFill/>
                      <a:prstDash val="solid"/>
                      <a:round/>
                      <a:headEnd type="none" w="med" len="med"/>
                      <a:tailEnd type="none" w="med" len="med"/>
                    </a:lnR>
                    <a:lnT w="12700" cap="flat" cmpd="sng" algn="ctr">
                      <a:noFill/>
                      <a:prstDash val="solid"/>
                      <a:round/>
                      <a:headEnd type="none" w="med" len="med"/>
                      <a:tailEnd type="none" w="med" len="med"/>
                    </a:lnT>
                    <a:solidFill>
                      <a:schemeClr val="bg1"/>
                    </a:solidFill>
                  </a:tcPr>
                </a:tc>
                <a:tc>
                  <a:txBody>
                    <a:bodyPr/>
                    <a:lstStyle/>
                    <a:p>
                      <a:endParaRPr lang="en-GB" sz="1800" dirty="0"/>
                    </a:p>
                  </a:txBody>
                  <a:tcPr>
                    <a:lnL w="12700" cap="flat" cmpd="sng" algn="ctr">
                      <a:noFill/>
                      <a:prstDash val="solid"/>
                      <a:round/>
                      <a:headEnd type="none" w="med" len="med"/>
                      <a:tailEnd type="none" w="med" len="med"/>
                    </a:lnL>
                    <a:lnT w="12700" cap="flat" cmpd="sng" algn="ctr">
                      <a:noFill/>
                      <a:prstDash val="solid"/>
                      <a:round/>
                      <a:headEnd type="none" w="med" len="med"/>
                      <a:tailEnd type="none" w="med" len="med"/>
                    </a:lnT>
                    <a:solidFill>
                      <a:schemeClr val="bg1"/>
                    </a:solidFill>
                  </a:tcPr>
                </a:tc>
                <a:tc>
                  <a:txBody>
                    <a:bodyPr/>
                    <a:lstStyle/>
                    <a:p>
                      <a:pPr algn="ctr"/>
                      <a:r>
                        <a:rPr lang="en-GB" sz="1800" dirty="0">
                          <a:solidFill>
                            <a:schemeClr val="bg1"/>
                          </a:solidFill>
                        </a:rPr>
                        <a:t>126</a:t>
                      </a:r>
                    </a:p>
                  </a:txBody>
                  <a:tcPr anchor="ctr">
                    <a:solidFill>
                      <a:srgbClr val="87BD31"/>
                    </a:solidFill>
                  </a:tcPr>
                </a:tc>
                <a:tc>
                  <a:txBody>
                    <a:bodyPr/>
                    <a:lstStyle/>
                    <a:p>
                      <a:pPr algn="ctr"/>
                      <a:r>
                        <a:rPr lang="en-GB" sz="1800" dirty="0">
                          <a:solidFill>
                            <a:schemeClr val="bg1"/>
                          </a:solidFill>
                        </a:rPr>
                        <a:t>31.5</a:t>
                      </a:r>
                    </a:p>
                  </a:txBody>
                  <a:tcPr anchor="ctr">
                    <a:solidFill>
                      <a:srgbClr val="87BD31"/>
                    </a:solidFill>
                  </a:tcPr>
                </a:tc>
                <a:tc>
                  <a:txBody>
                    <a:bodyPr/>
                    <a:lstStyle/>
                    <a:p>
                      <a:pPr algn="ctr"/>
                      <a:r>
                        <a:rPr lang="en-GB" sz="1800" dirty="0">
                          <a:solidFill>
                            <a:schemeClr val="bg1"/>
                          </a:solidFill>
                        </a:rPr>
                        <a:t>315</a:t>
                      </a:r>
                    </a:p>
                  </a:txBody>
                  <a:tcPr anchor="ctr">
                    <a:solidFill>
                      <a:srgbClr val="87BD31"/>
                    </a:solidFill>
                  </a:tcPr>
                </a:tc>
                <a:tc>
                  <a:txBody>
                    <a:bodyPr/>
                    <a:lstStyle/>
                    <a:p>
                      <a:pPr algn="ctr"/>
                      <a:r>
                        <a:rPr lang="en-GB" sz="1800" dirty="0">
                          <a:solidFill>
                            <a:schemeClr val="bg1"/>
                          </a:solidFill>
                        </a:rPr>
                        <a:t>630</a:t>
                      </a:r>
                    </a:p>
                  </a:txBody>
                  <a:tcPr anchor="ctr">
                    <a:solidFill>
                      <a:srgbClr val="87BD31"/>
                    </a:solidFill>
                  </a:tcPr>
                </a:tc>
                <a:extLst>
                  <a:ext uri="{0D108BD9-81ED-4DB2-BD59-A6C34878D82A}">
                    <a16:rowId xmlns:a16="http://schemas.microsoft.com/office/drawing/2014/main" val="3606295902"/>
                  </a:ext>
                </a:extLst>
              </a:tr>
              <a:tr h="477030">
                <a:tc>
                  <a:txBody>
                    <a:bodyPr/>
                    <a:lstStyle/>
                    <a:p>
                      <a:pPr algn="ctr"/>
                      <a:r>
                        <a:rPr lang="en-GB" sz="1800" dirty="0"/>
                        <a:t>1.26</a:t>
                      </a:r>
                    </a:p>
                  </a:txBody>
                  <a:tcPr anchor="ctr">
                    <a:solidFill>
                      <a:schemeClr val="bg1"/>
                    </a:solidFill>
                  </a:tcPr>
                </a:tc>
                <a:tc>
                  <a:txBody>
                    <a:bodyPr/>
                    <a:lstStyle/>
                    <a:p>
                      <a:pPr algn="ctr"/>
                      <a:r>
                        <a:rPr lang="en-GB" sz="1800" dirty="0"/>
                        <a:t>1260</a:t>
                      </a:r>
                    </a:p>
                  </a:txBody>
                  <a:tcPr anchor="ctr">
                    <a:solidFill>
                      <a:schemeClr val="bg1"/>
                    </a:solidFill>
                  </a:tcPr>
                </a:tc>
                <a:tc>
                  <a:txBody>
                    <a:bodyPr/>
                    <a:lstStyle/>
                    <a:p>
                      <a:pPr algn="ctr"/>
                      <a:r>
                        <a:rPr lang="en-GB" sz="1800" dirty="0"/>
                        <a:t>3.15</a:t>
                      </a:r>
                    </a:p>
                  </a:txBody>
                  <a:tcPr anchor="ctr">
                    <a:solidFill>
                      <a:schemeClr val="bg1"/>
                    </a:solidFill>
                  </a:tcPr>
                </a:tc>
                <a:tc>
                  <a:txBody>
                    <a:bodyPr/>
                    <a:lstStyle/>
                    <a:p>
                      <a:pPr algn="ctr"/>
                      <a:r>
                        <a:rPr lang="en-GB" sz="1800" dirty="0"/>
                        <a:t>0.315</a:t>
                      </a:r>
                    </a:p>
                  </a:txBody>
                  <a:tcPr anchor="ctr">
                    <a:solidFill>
                      <a:schemeClr val="bg1"/>
                    </a:solidFill>
                  </a:tcPr>
                </a:tc>
                <a:tc>
                  <a:txBody>
                    <a:bodyPr/>
                    <a:lstStyle/>
                    <a:p>
                      <a:pPr algn="ctr"/>
                      <a:r>
                        <a:rPr lang="en-GB" sz="1800" dirty="0"/>
                        <a:t>6300</a:t>
                      </a:r>
                    </a:p>
                  </a:txBody>
                  <a:tcPr anchor="ctr">
                    <a:solidFill>
                      <a:schemeClr val="bg1"/>
                    </a:solidFill>
                  </a:tcPr>
                </a:tc>
                <a:tc>
                  <a:txBody>
                    <a:bodyPr/>
                    <a:lstStyle/>
                    <a:p>
                      <a:pPr algn="ctr"/>
                      <a:r>
                        <a:rPr lang="en-GB" sz="1800" dirty="0">
                          <a:solidFill>
                            <a:schemeClr val="bg1"/>
                          </a:solidFill>
                        </a:rPr>
                        <a:t>15.75</a:t>
                      </a:r>
                    </a:p>
                  </a:txBody>
                  <a:tcPr anchor="ctr">
                    <a:solidFill>
                      <a:srgbClr val="87BD31"/>
                    </a:solidFill>
                  </a:tcPr>
                </a:tc>
                <a:extLst>
                  <a:ext uri="{0D108BD9-81ED-4DB2-BD59-A6C34878D82A}">
                    <a16:rowId xmlns:a16="http://schemas.microsoft.com/office/drawing/2014/main" val="761682392"/>
                  </a:ext>
                </a:extLst>
              </a:tr>
              <a:tr h="477030">
                <a:tc>
                  <a:txBody>
                    <a:bodyPr/>
                    <a:lstStyle/>
                    <a:p>
                      <a:pPr algn="ctr"/>
                      <a:r>
                        <a:rPr lang="en-GB" sz="1800" dirty="0"/>
                        <a:t>0.125</a:t>
                      </a:r>
                    </a:p>
                  </a:txBody>
                  <a:tcPr anchor="ctr">
                    <a:solidFill>
                      <a:schemeClr val="bg1"/>
                    </a:solidFill>
                  </a:tcPr>
                </a:tc>
                <a:tc>
                  <a:txBody>
                    <a:bodyPr/>
                    <a:lstStyle/>
                    <a:p>
                      <a:pPr algn="ctr"/>
                      <a:r>
                        <a:rPr lang="en-GB" sz="1800"/>
                        <a:t>3.16</a:t>
                      </a:r>
                    </a:p>
                  </a:txBody>
                  <a:tcPr anchor="ctr">
                    <a:solidFill>
                      <a:schemeClr val="bg1"/>
                    </a:solidFill>
                  </a:tcPr>
                </a:tc>
                <a:tc>
                  <a:txBody>
                    <a:bodyPr/>
                    <a:lstStyle/>
                    <a:p>
                      <a:pPr algn="ctr"/>
                      <a:r>
                        <a:rPr lang="en-GB" sz="1800"/>
                        <a:t>125</a:t>
                      </a:r>
                    </a:p>
                  </a:txBody>
                  <a:tcPr anchor="ctr">
                    <a:solidFill>
                      <a:schemeClr val="bg1"/>
                    </a:solidFill>
                  </a:tcPr>
                </a:tc>
                <a:tc>
                  <a:txBody>
                    <a:bodyPr/>
                    <a:lstStyle/>
                    <a:p>
                      <a:pPr algn="ctr"/>
                      <a:r>
                        <a:rPr lang="en-GB" sz="1800" dirty="0"/>
                        <a:t>1575</a:t>
                      </a:r>
                    </a:p>
                  </a:txBody>
                  <a:tcPr anchor="ctr">
                    <a:solidFill>
                      <a:schemeClr val="bg1"/>
                    </a:solidFill>
                  </a:tcPr>
                </a:tc>
                <a:tc>
                  <a:txBody>
                    <a:bodyPr/>
                    <a:lstStyle/>
                    <a:p>
                      <a:pPr algn="ctr"/>
                      <a:r>
                        <a:rPr lang="en-GB" sz="1800"/>
                        <a:t>1.575</a:t>
                      </a:r>
                    </a:p>
                  </a:txBody>
                  <a:tcPr anchor="ctr">
                    <a:solidFill>
                      <a:schemeClr val="bg1"/>
                    </a:solidFill>
                  </a:tcPr>
                </a:tc>
                <a:tc>
                  <a:txBody>
                    <a:bodyPr/>
                    <a:lstStyle/>
                    <a:p>
                      <a:pPr algn="ctr"/>
                      <a:r>
                        <a:rPr lang="en-GB" sz="1800" dirty="0"/>
                        <a:t>63</a:t>
                      </a:r>
                    </a:p>
                  </a:txBody>
                  <a:tcPr anchor="ctr">
                    <a:solidFill>
                      <a:schemeClr val="bg1"/>
                    </a:solidFill>
                  </a:tcPr>
                </a:tc>
                <a:extLst>
                  <a:ext uri="{0D108BD9-81ED-4DB2-BD59-A6C34878D82A}">
                    <a16:rowId xmlns:a16="http://schemas.microsoft.com/office/drawing/2014/main" val="4053838960"/>
                  </a:ext>
                </a:extLst>
              </a:tr>
              <a:tr h="477030">
                <a:tc>
                  <a:txBody>
                    <a:bodyPr/>
                    <a:lstStyle/>
                    <a:p>
                      <a:pPr algn="ctr"/>
                      <a:r>
                        <a:rPr lang="en-GB" sz="1800" dirty="0"/>
                        <a:t>6.03</a:t>
                      </a:r>
                    </a:p>
                  </a:txBody>
                  <a:tcPr anchor="ctr">
                    <a:solidFill>
                      <a:schemeClr val="bg1"/>
                    </a:solidFill>
                  </a:tcPr>
                </a:tc>
                <a:tc>
                  <a:txBody>
                    <a:bodyPr/>
                    <a:lstStyle/>
                    <a:p>
                      <a:pPr algn="ctr"/>
                      <a:r>
                        <a:rPr lang="en-GB" sz="1800" dirty="0"/>
                        <a:t>603</a:t>
                      </a:r>
                    </a:p>
                  </a:txBody>
                  <a:tcPr anchor="ctr">
                    <a:solidFill>
                      <a:schemeClr val="bg1"/>
                    </a:solidFill>
                  </a:tcPr>
                </a:tc>
                <a:tc>
                  <a:txBody>
                    <a:bodyPr/>
                    <a:lstStyle/>
                    <a:p>
                      <a:pPr algn="ctr"/>
                      <a:r>
                        <a:rPr lang="en-GB" sz="1800" dirty="0"/>
                        <a:t>0.316</a:t>
                      </a:r>
                    </a:p>
                  </a:txBody>
                  <a:tcPr anchor="ctr">
                    <a:solidFill>
                      <a:schemeClr val="bg1"/>
                    </a:solidFill>
                  </a:tcPr>
                </a:tc>
                <a:tc>
                  <a:txBody>
                    <a:bodyPr/>
                    <a:lstStyle/>
                    <a:p>
                      <a:pPr algn="ctr"/>
                      <a:r>
                        <a:rPr lang="en-GB" sz="1800" dirty="0"/>
                        <a:t>316</a:t>
                      </a:r>
                    </a:p>
                  </a:txBody>
                  <a:tcPr anchor="ctr">
                    <a:solidFill>
                      <a:schemeClr val="bg1"/>
                    </a:solidFill>
                  </a:tcPr>
                </a:tc>
                <a:tc>
                  <a:txBody>
                    <a:bodyPr/>
                    <a:lstStyle/>
                    <a:p>
                      <a:endParaRPr lang="en-GB" sz="1800" dirty="0"/>
                    </a:p>
                  </a:txBody>
                  <a:tcPr>
                    <a:lnR w="12700" cap="flat" cmpd="sng" algn="ctr">
                      <a:noFill/>
                      <a:prstDash val="solid"/>
                      <a:round/>
                      <a:headEnd type="none" w="med" len="med"/>
                      <a:tailEnd type="none" w="med" len="med"/>
                    </a:lnR>
                    <a:lnB w="12700" cap="flat" cmpd="sng" algn="ctr">
                      <a:noFill/>
                      <a:prstDash val="solid"/>
                      <a:round/>
                      <a:headEnd type="none" w="med" len="med"/>
                      <a:tailEnd type="none" w="med" len="med"/>
                    </a:lnB>
                    <a:solidFill>
                      <a:schemeClr val="bg1"/>
                    </a:solidFill>
                  </a:tcPr>
                </a:tc>
                <a:tc>
                  <a:txBody>
                    <a:bodyPr/>
                    <a:lstStyle/>
                    <a:p>
                      <a:endParaRPr lang="en-GB" sz="1800" dirty="0"/>
                    </a:p>
                  </a:txBody>
                  <a:tcPr>
                    <a:lnL w="12700" cap="flat" cmpd="sng" algn="ctr">
                      <a:noFill/>
                      <a:prstDash val="solid"/>
                      <a:round/>
                      <a:headEnd type="none" w="med" len="med"/>
                      <a:tailEnd type="none" w="med" len="med"/>
                    </a:lnL>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759728936"/>
                  </a:ext>
                </a:extLst>
              </a:tr>
              <a:tr h="477030">
                <a:tc>
                  <a:txBody>
                    <a:bodyPr/>
                    <a:lstStyle/>
                    <a:p>
                      <a:pPr algn="ctr"/>
                      <a:r>
                        <a:rPr lang="en-GB" sz="1800" dirty="0"/>
                        <a:t>3160</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1250</a:t>
                      </a:r>
                    </a:p>
                  </a:txBody>
                  <a:tcPr anchor="ctr">
                    <a:solidFill>
                      <a:schemeClr val="bg1"/>
                    </a:solidFill>
                  </a:tcPr>
                </a:tc>
                <a:tc>
                  <a:txBody>
                    <a:bodyPr/>
                    <a:lstStyle/>
                    <a:p>
                      <a:pPr algn="ctr"/>
                      <a:r>
                        <a:rPr lang="en-GB" sz="1800" dirty="0"/>
                        <a:t>6030</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1.25</a:t>
                      </a:r>
                    </a:p>
                  </a:txBody>
                  <a:tcPr anchor="ctr">
                    <a:solidFill>
                      <a:schemeClr val="bg1"/>
                    </a:solidFill>
                  </a:tcPr>
                </a:tc>
                <a:tc>
                  <a:txBody>
                    <a:bodyPr/>
                    <a:lstStyle/>
                    <a:p>
                      <a:endParaRPr lang="en-GB" sz="1800" dirty="0"/>
                    </a:p>
                  </a:txBody>
                  <a:tcPr>
                    <a:lnR w="12700" cap="flat" cmpd="sng" algn="ctr">
                      <a:noFill/>
                      <a:prstDash val="solid"/>
                      <a:round/>
                      <a:headEnd type="none" w="med" len="med"/>
                      <a:tailEnd type="none" w="med" len="med"/>
                    </a:lnR>
                    <a:lnT w="12700" cap="flat" cmpd="sng" algn="ctr">
                      <a:noFill/>
                      <a:prstDash val="solid"/>
                      <a:round/>
                      <a:headEnd type="none" w="med" len="med"/>
                      <a:tailEnd type="none" w="med" len="med"/>
                    </a:lnT>
                    <a:solidFill>
                      <a:schemeClr val="bg1"/>
                    </a:solidFill>
                  </a:tcPr>
                </a:tc>
                <a:tc>
                  <a:txBody>
                    <a:bodyPr/>
                    <a:lstStyle/>
                    <a:p>
                      <a:endParaRPr lang="en-GB" sz="1800" dirty="0"/>
                    </a:p>
                  </a:txBody>
                  <a:tcPr>
                    <a:lnL w="12700" cap="flat" cmpd="sng" algn="ctr">
                      <a:noFill/>
                      <a:prstDash val="solid"/>
                      <a:round/>
                      <a:headEnd type="none" w="med" len="med"/>
                      <a:tailEnd type="none" w="med" len="med"/>
                    </a:lnL>
                    <a:lnT w="12700" cap="flat" cmpd="sng" algn="ctr">
                      <a:noFill/>
                      <a:prstDash val="solid"/>
                      <a:round/>
                      <a:headEnd type="none" w="med" len="med"/>
                      <a:tailEnd type="none" w="med" len="med"/>
                    </a:lnT>
                    <a:solidFill>
                      <a:schemeClr val="bg1"/>
                    </a:solidFill>
                  </a:tcPr>
                </a:tc>
                <a:extLst>
                  <a:ext uri="{0D108BD9-81ED-4DB2-BD59-A6C34878D82A}">
                    <a16:rowId xmlns:a16="http://schemas.microsoft.com/office/drawing/2014/main" val="2675478129"/>
                  </a:ext>
                </a:extLst>
              </a:tr>
            </a:tbl>
          </a:graphicData>
        </a:graphic>
      </p:graphicFrame>
      <p:sp>
        <p:nvSpPr>
          <p:cNvPr id="42" name="TextBox 41"/>
          <p:cNvSpPr txBox="1"/>
          <p:nvPr/>
        </p:nvSpPr>
        <p:spPr>
          <a:xfrm>
            <a:off x="5986202" y="5484995"/>
            <a:ext cx="842451" cy="369332"/>
          </a:xfrm>
          <a:prstGeom prst="rect">
            <a:avLst/>
          </a:prstGeom>
          <a:noFill/>
        </p:spPr>
        <p:txBody>
          <a:bodyPr wrap="square" rtlCol="0">
            <a:spAutoFit/>
          </a:bodyPr>
          <a:lstStyle/>
          <a:p>
            <a:pPr algn="ctr"/>
            <a:r>
              <a:rPr lang="en-GB" b="1" dirty="0">
                <a:solidFill>
                  <a:schemeClr val="bg1"/>
                </a:solidFill>
              </a:rPr>
              <a:t>63</a:t>
            </a:r>
          </a:p>
        </p:txBody>
      </p:sp>
      <p:graphicFrame>
        <p:nvGraphicFramePr>
          <p:cNvPr id="43" name="Table 42"/>
          <p:cNvGraphicFramePr>
            <a:graphicFrameLocks noGrp="1"/>
          </p:cNvGraphicFramePr>
          <p:nvPr>
            <p:extLst>
              <p:ext uri="{D42A27DB-BD31-4B8C-83A1-F6EECF244321}">
                <p14:modId xmlns:p14="http://schemas.microsoft.com/office/powerpoint/2010/main" val="1891805884"/>
              </p:ext>
            </p:extLst>
          </p:nvPr>
        </p:nvGraphicFramePr>
        <p:xfrm>
          <a:off x="906440" y="1764166"/>
          <a:ext cx="4335384" cy="2862180"/>
        </p:xfrm>
        <a:graphic>
          <a:graphicData uri="http://schemas.openxmlformats.org/drawingml/2006/table">
            <a:tbl>
              <a:tblPr firstRow="1" bandRow="1">
                <a:tableStyleId>{5940675A-B579-460E-94D1-54222C63F5DA}</a:tableStyleId>
              </a:tblPr>
              <a:tblGrid>
                <a:gridCol w="722564">
                  <a:extLst>
                    <a:ext uri="{9D8B030D-6E8A-4147-A177-3AD203B41FA5}">
                      <a16:colId xmlns:a16="http://schemas.microsoft.com/office/drawing/2014/main" val="3889055298"/>
                    </a:ext>
                  </a:extLst>
                </a:gridCol>
                <a:gridCol w="722564">
                  <a:extLst>
                    <a:ext uri="{9D8B030D-6E8A-4147-A177-3AD203B41FA5}">
                      <a16:colId xmlns:a16="http://schemas.microsoft.com/office/drawing/2014/main" val="4247070182"/>
                    </a:ext>
                  </a:extLst>
                </a:gridCol>
                <a:gridCol w="722564">
                  <a:extLst>
                    <a:ext uri="{9D8B030D-6E8A-4147-A177-3AD203B41FA5}">
                      <a16:colId xmlns:a16="http://schemas.microsoft.com/office/drawing/2014/main" val="3373888335"/>
                    </a:ext>
                  </a:extLst>
                </a:gridCol>
                <a:gridCol w="722564">
                  <a:extLst>
                    <a:ext uri="{9D8B030D-6E8A-4147-A177-3AD203B41FA5}">
                      <a16:colId xmlns:a16="http://schemas.microsoft.com/office/drawing/2014/main" val="4126755959"/>
                    </a:ext>
                  </a:extLst>
                </a:gridCol>
                <a:gridCol w="722564">
                  <a:extLst>
                    <a:ext uri="{9D8B030D-6E8A-4147-A177-3AD203B41FA5}">
                      <a16:colId xmlns:a16="http://schemas.microsoft.com/office/drawing/2014/main" val="432107389"/>
                    </a:ext>
                  </a:extLst>
                </a:gridCol>
                <a:gridCol w="722564">
                  <a:extLst>
                    <a:ext uri="{9D8B030D-6E8A-4147-A177-3AD203B41FA5}">
                      <a16:colId xmlns:a16="http://schemas.microsoft.com/office/drawing/2014/main" val="2007989330"/>
                    </a:ext>
                  </a:extLst>
                </a:gridCol>
              </a:tblGrid>
              <a:tr h="477030">
                <a:tc>
                  <a:txBody>
                    <a:bodyPr/>
                    <a:lstStyle/>
                    <a:p>
                      <a:endParaRPr lang="en-GB" sz="1800" dirty="0"/>
                    </a:p>
                  </a:txBody>
                  <a:tcPr>
                    <a:lnR w="12700" cap="flat" cmpd="sng" algn="ctr">
                      <a:noFill/>
                      <a:prstDash val="solid"/>
                      <a:round/>
                      <a:headEnd type="none" w="med" len="med"/>
                      <a:tailEnd type="none" w="med" len="med"/>
                    </a:lnR>
                    <a:lnB w="12700" cap="flat" cmpd="sng" algn="ctr">
                      <a:noFill/>
                      <a:prstDash val="solid"/>
                      <a:round/>
                      <a:headEnd type="none" w="med" len="med"/>
                      <a:tailEnd type="none" w="med" len="med"/>
                    </a:lnB>
                    <a:solidFill>
                      <a:schemeClr val="bg1"/>
                    </a:solidFill>
                  </a:tcPr>
                </a:tc>
                <a:tc>
                  <a:txBody>
                    <a:bodyPr/>
                    <a:lstStyle/>
                    <a:p>
                      <a:endParaRPr lang="en-GB" sz="1800" dirty="0"/>
                    </a:p>
                  </a:txBody>
                  <a:tcPr>
                    <a:lnL w="12700" cap="flat" cmpd="sng" algn="ctr">
                      <a:noFill/>
                      <a:prstDash val="solid"/>
                      <a:round/>
                      <a:headEnd type="none" w="med" len="med"/>
                      <a:tailEnd type="none" w="med" len="med"/>
                    </a:lnL>
                    <a:lnB w="12700" cap="flat" cmpd="sng" algn="ctr">
                      <a:noFill/>
                      <a:prstDash val="solid"/>
                      <a:round/>
                      <a:headEnd type="none" w="med" len="med"/>
                      <a:tailEnd type="none" w="med" len="med"/>
                    </a:lnB>
                    <a:solidFill>
                      <a:schemeClr val="bg1"/>
                    </a:solidFill>
                  </a:tcPr>
                </a:tc>
                <a:tc>
                  <a:txBody>
                    <a:bodyPr/>
                    <a:lstStyle/>
                    <a:p>
                      <a:pPr algn="ctr"/>
                      <a:r>
                        <a:rPr lang="en-GB" sz="1800" dirty="0"/>
                        <a:t>12.6</a:t>
                      </a:r>
                    </a:p>
                  </a:txBody>
                  <a:tcPr anchor="ctr">
                    <a:solidFill>
                      <a:schemeClr val="bg1"/>
                    </a:solidFill>
                  </a:tcPr>
                </a:tc>
                <a:tc>
                  <a:txBody>
                    <a:bodyPr/>
                    <a:lstStyle/>
                    <a:p>
                      <a:pPr algn="ctr"/>
                      <a:r>
                        <a:rPr lang="en-GB" sz="1800" dirty="0"/>
                        <a:t>3150</a:t>
                      </a:r>
                    </a:p>
                  </a:txBody>
                  <a:tcPr anchor="ctr">
                    <a:solidFill>
                      <a:schemeClr val="bg1"/>
                    </a:solidFill>
                  </a:tcPr>
                </a:tc>
                <a:tc>
                  <a:txBody>
                    <a:bodyPr/>
                    <a:lstStyle/>
                    <a:p>
                      <a:pPr algn="ctr"/>
                      <a:r>
                        <a:rPr lang="en-GB" sz="1800" dirty="0"/>
                        <a:t>6.3</a:t>
                      </a:r>
                    </a:p>
                  </a:txBody>
                  <a:tcPr anchor="ctr">
                    <a:solidFill>
                      <a:schemeClr val="bg1"/>
                    </a:solidFill>
                  </a:tcPr>
                </a:tc>
                <a:tc>
                  <a:txBody>
                    <a:bodyPr/>
                    <a:lstStyle/>
                    <a:p>
                      <a:pPr algn="ctr"/>
                      <a:r>
                        <a:rPr lang="en-GB" sz="1800" dirty="0"/>
                        <a:t>0.63</a:t>
                      </a:r>
                    </a:p>
                  </a:txBody>
                  <a:tcPr anchor="ctr">
                    <a:solidFill>
                      <a:schemeClr val="bg1"/>
                    </a:solidFill>
                  </a:tcPr>
                </a:tc>
                <a:extLst>
                  <a:ext uri="{0D108BD9-81ED-4DB2-BD59-A6C34878D82A}">
                    <a16:rowId xmlns:a16="http://schemas.microsoft.com/office/drawing/2014/main" val="2970002275"/>
                  </a:ext>
                </a:extLst>
              </a:tr>
              <a:tr h="477030">
                <a:tc>
                  <a:txBody>
                    <a:bodyPr/>
                    <a:lstStyle/>
                    <a:p>
                      <a:endParaRPr lang="en-GB" sz="1800"/>
                    </a:p>
                  </a:txBody>
                  <a:tcPr>
                    <a:lnR w="12700" cap="flat" cmpd="sng" algn="ctr">
                      <a:noFill/>
                      <a:prstDash val="solid"/>
                      <a:round/>
                      <a:headEnd type="none" w="med" len="med"/>
                      <a:tailEnd type="none" w="med" len="med"/>
                    </a:lnR>
                    <a:lnT w="12700" cap="flat" cmpd="sng" algn="ctr">
                      <a:noFill/>
                      <a:prstDash val="solid"/>
                      <a:round/>
                      <a:headEnd type="none" w="med" len="med"/>
                      <a:tailEnd type="none" w="med" len="med"/>
                    </a:lnT>
                    <a:solidFill>
                      <a:schemeClr val="bg1"/>
                    </a:solidFill>
                  </a:tcPr>
                </a:tc>
                <a:tc>
                  <a:txBody>
                    <a:bodyPr/>
                    <a:lstStyle/>
                    <a:p>
                      <a:endParaRPr lang="en-GB" sz="1800" dirty="0"/>
                    </a:p>
                  </a:txBody>
                  <a:tcPr>
                    <a:lnL w="12700" cap="flat" cmpd="sng" algn="ctr">
                      <a:noFill/>
                      <a:prstDash val="solid"/>
                      <a:round/>
                      <a:headEnd type="none" w="med" len="med"/>
                      <a:tailEnd type="none" w="med" len="med"/>
                    </a:lnL>
                    <a:lnT w="12700" cap="flat" cmpd="sng" algn="ctr">
                      <a:noFill/>
                      <a:prstDash val="solid"/>
                      <a:round/>
                      <a:headEnd type="none" w="med" len="med"/>
                      <a:tailEnd type="none" w="med" len="med"/>
                    </a:lnT>
                    <a:solidFill>
                      <a:schemeClr val="bg1"/>
                    </a:solidFill>
                  </a:tcPr>
                </a:tc>
                <a:tc>
                  <a:txBody>
                    <a:bodyPr/>
                    <a:lstStyle/>
                    <a:p>
                      <a:pPr algn="ctr"/>
                      <a:r>
                        <a:rPr lang="en-GB" sz="1800" dirty="0">
                          <a:solidFill>
                            <a:schemeClr val="bg1"/>
                          </a:solidFill>
                        </a:rPr>
                        <a:t>126</a:t>
                      </a:r>
                    </a:p>
                  </a:txBody>
                  <a:tcPr anchor="ctr">
                    <a:solidFill>
                      <a:srgbClr val="87BD31"/>
                    </a:solidFill>
                  </a:tcPr>
                </a:tc>
                <a:tc>
                  <a:txBody>
                    <a:bodyPr/>
                    <a:lstStyle/>
                    <a:p>
                      <a:pPr algn="ctr"/>
                      <a:r>
                        <a:rPr lang="en-GB" sz="1800" dirty="0">
                          <a:solidFill>
                            <a:schemeClr val="bg1"/>
                          </a:solidFill>
                        </a:rPr>
                        <a:t>31.5</a:t>
                      </a:r>
                    </a:p>
                  </a:txBody>
                  <a:tcPr anchor="ctr">
                    <a:solidFill>
                      <a:srgbClr val="87BD31"/>
                    </a:solidFill>
                  </a:tcPr>
                </a:tc>
                <a:tc>
                  <a:txBody>
                    <a:bodyPr/>
                    <a:lstStyle/>
                    <a:p>
                      <a:pPr algn="ctr"/>
                      <a:r>
                        <a:rPr lang="en-GB" sz="1800" dirty="0">
                          <a:solidFill>
                            <a:schemeClr val="bg1"/>
                          </a:solidFill>
                        </a:rPr>
                        <a:t>315</a:t>
                      </a:r>
                    </a:p>
                  </a:txBody>
                  <a:tcPr anchor="ctr">
                    <a:solidFill>
                      <a:srgbClr val="87BD31"/>
                    </a:solidFill>
                  </a:tcPr>
                </a:tc>
                <a:tc>
                  <a:txBody>
                    <a:bodyPr/>
                    <a:lstStyle/>
                    <a:p>
                      <a:pPr algn="ctr"/>
                      <a:r>
                        <a:rPr lang="en-GB" sz="1800" dirty="0">
                          <a:solidFill>
                            <a:schemeClr val="bg1"/>
                          </a:solidFill>
                        </a:rPr>
                        <a:t>630</a:t>
                      </a:r>
                    </a:p>
                  </a:txBody>
                  <a:tcPr anchor="ctr">
                    <a:solidFill>
                      <a:srgbClr val="87BD31"/>
                    </a:solidFill>
                  </a:tcPr>
                </a:tc>
                <a:extLst>
                  <a:ext uri="{0D108BD9-81ED-4DB2-BD59-A6C34878D82A}">
                    <a16:rowId xmlns:a16="http://schemas.microsoft.com/office/drawing/2014/main" val="3606295902"/>
                  </a:ext>
                </a:extLst>
              </a:tr>
              <a:tr h="477030">
                <a:tc>
                  <a:txBody>
                    <a:bodyPr/>
                    <a:lstStyle/>
                    <a:p>
                      <a:pPr algn="ctr"/>
                      <a:r>
                        <a:rPr lang="en-GB" sz="1800" dirty="0"/>
                        <a:t>1.26</a:t>
                      </a:r>
                    </a:p>
                  </a:txBody>
                  <a:tcPr anchor="ctr">
                    <a:solidFill>
                      <a:schemeClr val="bg1"/>
                    </a:solidFill>
                  </a:tcPr>
                </a:tc>
                <a:tc>
                  <a:txBody>
                    <a:bodyPr/>
                    <a:lstStyle/>
                    <a:p>
                      <a:pPr algn="ctr"/>
                      <a:r>
                        <a:rPr lang="en-GB" sz="1800" dirty="0"/>
                        <a:t>1260</a:t>
                      </a:r>
                    </a:p>
                  </a:txBody>
                  <a:tcPr anchor="ctr">
                    <a:solidFill>
                      <a:schemeClr val="bg1"/>
                    </a:solidFill>
                  </a:tcPr>
                </a:tc>
                <a:tc>
                  <a:txBody>
                    <a:bodyPr/>
                    <a:lstStyle/>
                    <a:p>
                      <a:pPr algn="ctr"/>
                      <a:r>
                        <a:rPr lang="en-GB" sz="1800" dirty="0"/>
                        <a:t>3.15</a:t>
                      </a:r>
                    </a:p>
                  </a:txBody>
                  <a:tcPr anchor="ctr">
                    <a:solidFill>
                      <a:schemeClr val="bg1"/>
                    </a:solidFill>
                  </a:tcPr>
                </a:tc>
                <a:tc>
                  <a:txBody>
                    <a:bodyPr/>
                    <a:lstStyle/>
                    <a:p>
                      <a:pPr algn="ctr"/>
                      <a:r>
                        <a:rPr lang="en-GB" sz="1800" dirty="0"/>
                        <a:t>0.315</a:t>
                      </a:r>
                    </a:p>
                  </a:txBody>
                  <a:tcPr anchor="ctr">
                    <a:solidFill>
                      <a:schemeClr val="bg1"/>
                    </a:solidFill>
                  </a:tcPr>
                </a:tc>
                <a:tc>
                  <a:txBody>
                    <a:bodyPr/>
                    <a:lstStyle/>
                    <a:p>
                      <a:pPr algn="ctr"/>
                      <a:r>
                        <a:rPr lang="en-GB" sz="1800" dirty="0"/>
                        <a:t>6300</a:t>
                      </a:r>
                    </a:p>
                  </a:txBody>
                  <a:tcPr anchor="ctr">
                    <a:solidFill>
                      <a:schemeClr val="bg1"/>
                    </a:solidFill>
                  </a:tcPr>
                </a:tc>
                <a:tc>
                  <a:txBody>
                    <a:bodyPr/>
                    <a:lstStyle/>
                    <a:p>
                      <a:pPr algn="ctr"/>
                      <a:r>
                        <a:rPr lang="en-GB" sz="1800" dirty="0">
                          <a:solidFill>
                            <a:schemeClr val="bg1"/>
                          </a:solidFill>
                        </a:rPr>
                        <a:t>15.75</a:t>
                      </a:r>
                    </a:p>
                  </a:txBody>
                  <a:tcPr anchor="ctr">
                    <a:solidFill>
                      <a:srgbClr val="87BD31"/>
                    </a:solidFill>
                  </a:tcPr>
                </a:tc>
                <a:extLst>
                  <a:ext uri="{0D108BD9-81ED-4DB2-BD59-A6C34878D82A}">
                    <a16:rowId xmlns:a16="http://schemas.microsoft.com/office/drawing/2014/main" val="761682392"/>
                  </a:ext>
                </a:extLst>
              </a:tr>
              <a:tr h="477030">
                <a:tc>
                  <a:txBody>
                    <a:bodyPr/>
                    <a:lstStyle/>
                    <a:p>
                      <a:pPr algn="ctr"/>
                      <a:r>
                        <a:rPr lang="en-GB" sz="1800" dirty="0"/>
                        <a:t>0.125</a:t>
                      </a:r>
                    </a:p>
                  </a:txBody>
                  <a:tcPr anchor="ctr">
                    <a:solidFill>
                      <a:schemeClr val="bg1"/>
                    </a:solidFill>
                  </a:tcPr>
                </a:tc>
                <a:tc>
                  <a:txBody>
                    <a:bodyPr/>
                    <a:lstStyle/>
                    <a:p>
                      <a:pPr algn="ctr"/>
                      <a:r>
                        <a:rPr lang="en-GB" sz="1800"/>
                        <a:t>3.16</a:t>
                      </a:r>
                    </a:p>
                  </a:txBody>
                  <a:tcPr anchor="ctr">
                    <a:solidFill>
                      <a:schemeClr val="bg1"/>
                    </a:solidFill>
                  </a:tcPr>
                </a:tc>
                <a:tc>
                  <a:txBody>
                    <a:bodyPr/>
                    <a:lstStyle/>
                    <a:p>
                      <a:pPr algn="ctr"/>
                      <a:r>
                        <a:rPr lang="en-GB" sz="1800"/>
                        <a:t>125</a:t>
                      </a:r>
                    </a:p>
                  </a:txBody>
                  <a:tcPr anchor="ctr">
                    <a:solidFill>
                      <a:schemeClr val="bg1"/>
                    </a:solidFill>
                  </a:tcPr>
                </a:tc>
                <a:tc>
                  <a:txBody>
                    <a:bodyPr/>
                    <a:lstStyle/>
                    <a:p>
                      <a:pPr algn="ctr"/>
                      <a:r>
                        <a:rPr lang="en-GB" sz="1800" dirty="0"/>
                        <a:t>1575</a:t>
                      </a:r>
                    </a:p>
                  </a:txBody>
                  <a:tcPr anchor="ctr">
                    <a:solidFill>
                      <a:schemeClr val="bg1"/>
                    </a:solidFill>
                  </a:tcPr>
                </a:tc>
                <a:tc>
                  <a:txBody>
                    <a:bodyPr/>
                    <a:lstStyle/>
                    <a:p>
                      <a:pPr algn="ctr"/>
                      <a:r>
                        <a:rPr lang="en-GB" sz="1800"/>
                        <a:t>1.575</a:t>
                      </a:r>
                    </a:p>
                  </a:txBody>
                  <a:tcPr anchor="ctr">
                    <a:solidFill>
                      <a:schemeClr val="bg1"/>
                    </a:solidFill>
                  </a:tcPr>
                </a:tc>
                <a:tc>
                  <a:txBody>
                    <a:bodyPr/>
                    <a:lstStyle/>
                    <a:p>
                      <a:pPr algn="ctr"/>
                      <a:r>
                        <a:rPr lang="en-GB" sz="1800" dirty="0">
                          <a:solidFill>
                            <a:schemeClr val="bg1"/>
                          </a:solidFill>
                        </a:rPr>
                        <a:t>63</a:t>
                      </a:r>
                    </a:p>
                  </a:txBody>
                  <a:tcPr anchor="ctr">
                    <a:solidFill>
                      <a:srgbClr val="87BD31"/>
                    </a:solidFill>
                  </a:tcPr>
                </a:tc>
                <a:extLst>
                  <a:ext uri="{0D108BD9-81ED-4DB2-BD59-A6C34878D82A}">
                    <a16:rowId xmlns:a16="http://schemas.microsoft.com/office/drawing/2014/main" val="4053838960"/>
                  </a:ext>
                </a:extLst>
              </a:tr>
              <a:tr h="477030">
                <a:tc>
                  <a:txBody>
                    <a:bodyPr/>
                    <a:lstStyle/>
                    <a:p>
                      <a:pPr algn="ctr"/>
                      <a:r>
                        <a:rPr lang="en-GB" sz="1800" dirty="0"/>
                        <a:t>6.03</a:t>
                      </a:r>
                    </a:p>
                  </a:txBody>
                  <a:tcPr anchor="ctr">
                    <a:solidFill>
                      <a:schemeClr val="bg1"/>
                    </a:solidFill>
                  </a:tcPr>
                </a:tc>
                <a:tc>
                  <a:txBody>
                    <a:bodyPr/>
                    <a:lstStyle/>
                    <a:p>
                      <a:pPr algn="ctr"/>
                      <a:r>
                        <a:rPr lang="en-GB" sz="1800" dirty="0"/>
                        <a:t>603</a:t>
                      </a:r>
                    </a:p>
                  </a:txBody>
                  <a:tcPr anchor="ctr">
                    <a:solidFill>
                      <a:schemeClr val="bg1"/>
                    </a:solidFill>
                  </a:tcPr>
                </a:tc>
                <a:tc>
                  <a:txBody>
                    <a:bodyPr/>
                    <a:lstStyle/>
                    <a:p>
                      <a:pPr algn="ctr"/>
                      <a:r>
                        <a:rPr lang="en-GB" sz="1800" dirty="0"/>
                        <a:t>0.316</a:t>
                      </a:r>
                    </a:p>
                  </a:txBody>
                  <a:tcPr anchor="ctr">
                    <a:solidFill>
                      <a:schemeClr val="bg1"/>
                    </a:solidFill>
                  </a:tcPr>
                </a:tc>
                <a:tc>
                  <a:txBody>
                    <a:bodyPr/>
                    <a:lstStyle/>
                    <a:p>
                      <a:pPr algn="ctr"/>
                      <a:r>
                        <a:rPr lang="en-GB" sz="1800" dirty="0"/>
                        <a:t>316</a:t>
                      </a:r>
                    </a:p>
                  </a:txBody>
                  <a:tcPr anchor="ctr">
                    <a:solidFill>
                      <a:schemeClr val="bg1"/>
                    </a:solidFill>
                  </a:tcPr>
                </a:tc>
                <a:tc>
                  <a:txBody>
                    <a:bodyPr/>
                    <a:lstStyle/>
                    <a:p>
                      <a:endParaRPr lang="en-GB" sz="1800" dirty="0"/>
                    </a:p>
                  </a:txBody>
                  <a:tcPr>
                    <a:lnR w="12700" cap="flat" cmpd="sng" algn="ctr">
                      <a:noFill/>
                      <a:prstDash val="solid"/>
                      <a:round/>
                      <a:headEnd type="none" w="med" len="med"/>
                      <a:tailEnd type="none" w="med" len="med"/>
                    </a:lnR>
                    <a:lnB w="12700" cap="flat" cmpd="sng" algn="ctr">
                      <a:noFill/>
                      <a:prstDash val="solid"/>
                      <a:round/>
                      <a:headEnd type="none" w="med" len="med"/>
                      <a:tailEnd type="none" w="med" len="med"/>
                    </a:lnB>
                    <a:solidFill>
                      <a:schemeClr val="bg1"/>
                    </a:solidFill>
                  </a:tcPr>
                </a:tc>
                <a:tc>
                  <a:txBody>
                    <a:bodyPr/>
                    <a:lstStyle/>
                    <a:p>
                      <a:endParaRPr lang="en-GB" sz="1800" dirty="0"/>
                    </a:p>
                  </a:txBody>
                  <a:tcPr>
                    <a:lnL w="12700" cap="flat" cmpd="sng" algn="ctr">
                      <a:noFill/>
                      <a:prstDash val="solid"/>
                      <a:round/>
                      <a:headEnd type="none" w="med" len="med"/>
                      <a:tailEnd type="none" w="med" len="med"/>
                    </a:lnL>
                    <a:lnB w="12700" cap="flat" cmpd="sng" algn="ctr">
                      <a:noFill/>
                      <a:prstDash val="solid"/>
                      <a:round/>
                      <a:headEnd type="none" w="med" len="med"/>
                      <a:tailEnd type="none" w="med" len="med"/>
                    </a:lnB>
                    <a:solidFill>
                      <a:schemeClr val="bg1"/>
                    </a:solidFill>
                  </a:tcPr>
                </a:tc>
                <a:extLst>
                  <a:ext uri="{0D108BD9-81ED-4DB2-BD59-A6C34878D82A}">
                    <a16:rowId xmlns:a16="http://schemas.microsoft.com/office/drawing/2014/main" val="3759728936"/>
                  </a:ext>
                </a:extLst>
              </a:tr>
              <a:tr h="477030">
                <a:tc>
                  <a:txBody>
                    <a:bodyPr/>
                    <a:lstStyle/>
                    <a:p>
                      <a:pPr algn="ctr"/>
                      <a:r>
                        <a:rPr lang="en-GB" sz="1800" dirty="0"/>
                        <a:t>3160</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1250</a:t>
                      </a:r>
                    </a:p>
                  </a:txBody>
                  <a:tcPr anchor="ctr">
                    <a:solidFill>
                      <a:schemeClr val="bg1"/>
                    </a:solidFill>
                  </a:tcPr>
                </a:tc>
                <a:tc>
                  <a:txBody>
                    <a:bodyPr/>
                    <a:lstStyle/>
                    <a:p>
                      <a:pPr algn="ctr"/>
                      <a:r>
                        <a:rPr lang="en-GB" sz="1800" dirty="0"/>
                        <a:t>6030</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a:t>1.25</a:t>
                      </a:r>
                    </a:p>
                  </a:txBody>
                  <a:tcPr anchor="ctr">
                    <a:solidFill>
                      <a:schemeClr val="bg1"/>
                    </a:solidFill>
                  </a:tcPr>
                </a:tc>
                <a:tc>
                  <a:txBody>
                    <a:bodyPr/>
                    <a:lstStyle/>
                    <a:p>
                      <a:endParaRPr lang="en-GB" sz="1800" dirty="0"/>
                    </a:p>
                  </a:txBody>
                  <a:tcPr>
                    <a:lnR w="12700" cap="flat" cmpd="sng" algn="ctr">
                      <a:noFill/>
                      <a:prstDash val="solid"/>
                      <a:round/>
                      <a:headEnd type="none" w="med" len="med"/>
                      <a:tailEnd type="none" w="med" len="med"/>
                    </a:lnR>
                    <a:lnT w="12700" cap="flat" cmpd="sng" algn="ctr">
                      <a:noFill/>
                      <a:prstDash val="solid"/>
                      <a:round/>
                      <a:headEnd type="none" w="med" len="med"/>
                      <a:tailEnd type="none" w="med" len="med"/>
                    </a:lnT>
                    <a:solidFill>
                      <a:schemeClr val="bg1"/>
                    </a:solidFill>
                  </a:tcPr>
                </a:tc>
                <a:tc>
                  <a:txBody>
                    <a:bodyPr/>
                    <a:lstStyle/>
                    <a:p>
                      <a:endParaRPr lang="en-GB" sz="1800" dirty="0"/>
                    </a:p>
                  </a:txBody>
                  <a:tcPr>
                    <a:lnL w="12700" cap="flat" cmpd="sng" algn="ctr">
                      <a:noFill/>
                      <a:prstDash val="solid"/>
                      <a:round/>
                      <a:headEnd type="none" w="med" len="med"/>
                      <a:tailEnd type="none" w="med" len="med"/>
                    </a:lnL>
                    <a:lnT w="12700" cap="flat" cmpd="sng" algn="ctr">
                      <a:noFill/>
                      <a:prstDash val="solid"/>
                      <a:round/>
                      <a:headEnd type="none" w="med" len="med"/>
                      <a:tailEnd type="none" w="med" len="med"/>
                    </a:lnT>
                    <a:solidFill>
                      <a:schemeClr val="bg1"/>
                    </a:solidFill>
                  </a:tcPr>
                </a:tc>
                <a:extLst>
                  <a:ext uri="{0D108BD9-81ED-4DB2-BD59-A6C34878D82A}">
                    <a16:rowId xmlns:a16="http://schemas.microsoft.com/office/drawing/2014/main" val="2675478129"/>
                  </a:ext>
                </a:extLst>
              </a:tr>
            </a:tbl>
          </a:graphicData>
        </a:graphic>
      </p:graphicFrame>
      <p:sp>
        <p:nvSpPr>
          <p:cNvPr id="24" name="Rectangle 23"/>
          <p:cNvSpPr/>
          <p:nvPr/>
        </p:nvSpPr>
        <p:spPr>
          <a:xfrm>
            <a:off x="1070420" y="1053761"/>
            <a:ext cx="1573720" cy="179193"/>
          </a:xfrm>
          <a:prstGeom prst="rect">
            <a:avLst/>
          </a:prstGeom>
          <a:solidFill>
            <a:srgbClr val="FB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5629276" y="3952748"/>
            <a:ext cx="195455" cy="2140077"/>
          </a:xfrm>
          <a:prstGeom prst="rect">
            <a:avLst/>
          </a:prstGeom>
          <a:solidFill>
            <a:srgbClr val="FB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32"/>
          <p:cNvSpPr/>
          <p:nvPr/>
        </p:nvSpPr>
        <p:spPr>
          <a:xfrm>
            <a:off x="539750" y="5007663"/>
            <a:ext cx="5089526" cy="1266137"/>
          </a:xfrm>
          <a:prstGeom prst="rect">
            <a:avLst/>
          </a:prstGeom>
          <a:solidFill>
            <a:srgbClr val="AEDE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p:cNvSpPr/>
          <p:nvPr/>
        </p:nvSpPr>
        <p:spPr>
          <a:xfrm>
            <a:off x="572010" y="5032830"/>
            <a:ext cx="4684128" cy="1200329"/>
          </a:xfrm>
          <a:prstGeom prst="rect">
            <a:avLst/>
          </a:prstGeom>
        </p:spPr>
        <p:txBody>
          <a:bodyPr wrap="square">
            <a:spAutoFit/>
          </a:bodyPr>
          <a:lstStyle/>
          <a:p>
            <a:r>
              <a:rPr lang="en-GB" dirty="0"/>
              <a:t>Use known facts to complete these calculations. Find the path from the money to the bank vault. The answers are not necessarily in the right order.</a:t>
            </a:r>
          </a:p>
        </p:txBody>
      </p:sp>
      <p:pic>
        <p:nvPicPr>
          <p:cNvPr id="34" name="Picture 33"/>
          <p:cNvPicPr>
            <a:picLocks noChangeAspect="1"/>
          </p:cNvPicPr>
          <p:nvPr/>
        </p:nvPicPr>
        <p:blipFill rotWithShape="1">
          <a:blip r:embed="rId5" cstate="print">
            <a:extLst>
              <a:ext uri="{28A0092B-C50C-407E-A947-70E740481C1C}">
                <a14:useLocalDpi xmlns:a14="http://schemas.microsoft.com/office/drawing/2010/main" val="0"/>
              </a:ext>
            </a:extLst>
          </a:blip>
          <a:srcRect b="30490"/>
          <a:stretch/>
        </p:blipFill>
        <p:spPr>
          <a:xfrm>
            <a:off x="906440" y="1820276"/>
            <a:ext cx="1455380" cy="889603"/>
          </a:xfrm>
          <a:prstGeom prst="rect">
            <a:avLst/>
          </a:prstGeom>
        </p:spPr>
      </p:pic>
      <p:pic>
        <p:nvPicPr>
          <p:cNvPr id="47" name="Picture 46"/>
          <p:cNvPicPr>
            <a:picLocks noChangeAspect="1"/>
          </p:cNvPicPr>
          <p:nvPr/>
        </p:nvPicPr>
        <p:blipFill rotWithShape="1">
          <a:blip r:embed="rId6" cstate="print">
            <a:extLst>
              <a:ext uri="{28A0092B-C50C-407E-A947-70E740481C1C}">
                <a14:useLocalDpi xmlns:a14="http://schemas.microsoft.com/office/drawing/2010/main" val="0"/>
              </a:ext>
            </a:extLst>
          </a:blip>
          <a:srcRect l="7732" t="17679" b="1625"/>
          <a:stretch/>
        </p:blipFill>
        <p:spPr>
          <a:xfrm rot="10800000">
            <a:off x="3798469" y="3675705"/>
            <a:ext cx="1439764" cy="946110"/>
          </a:xfrm>
          <a:prstGeom prst="rect">
            <a:avLst/>
          </a:prstGeom>
        </p:spPr>
      </p:pic>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500"/>
                                        <p:tgtEl>
                                          <p:spTgt spid="3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500"/>
                                        <p:tgtEl>
                                          <p:spTgt spid="3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4"/>
                                        </p:tgtEl>
                                        <p:attrNameLst>
                                          <p:attrName>style.visibility</p:attrName>
                                        </p:attrNameLst>
                                      </p:cBhvr>
                                      <p:to>
                                        <p:strVal val="visible"/>
                                      </p:to>
                                    </p:set>
                                    <p:animEffect transition="in" filter="fade">
                                      <p:cBhvr>
                                        <p:cTn id="22" dur="500"/>
                                        <p:tgtEl>
                                          <p:spTgt spid="4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fade">
                                      <p:cBhvr>
                                        <p:cTn id="32" dur="500"/>
                                        <p:tgtEl>
                                          <p:spTgt spid="3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8"/>
                                        </p:tgtEl>
                                        <p:attrNameLst>
                                          <p:attrName>style.visibility</p:attrName>
                                        </p:attrNameLst>
                                      </p:cBhvr>
                                      <p:to>
                                        <p:strVal val="visible"/>
                                      </p:to>
                                    </p:set>
                                    <p:animEffect transition="in" filter="fade">
                                      <p:cBhvr>
                                        <p:cTn id="37" dur="500"/>
                                        <p:tgtEl>
                                          <p:spTgt spid="38"/>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fade">
                                      <p:cBhvr>
                                        <p:cTn id="42" dur="500"/>
                                        <p:tgtEl>
                                          <p:spTgt spid="39"/>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fade">
                                      <p:cBhvr>
                                        <p:cTn id="47" dur="500"/>
                                        <p:tgtEl>
                                          <p:spTgt spid="40"/>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500"/>
                                        <p:tgtEl>
                                          <p:spTgt spid="41"/>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500"/>
                                        <p:tgtEl>
                                          <p:spTgt spid="42"/>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43"/>
                                        </p:tgtEl>
                                        <p:attrNameLst>
                                          <p:attrName>style.visibility</p:attrName>
                                        </p:attrNameLst>
                                      </p:cBhvr>
                                      <p:to>
                                        <p:strVal val="visible"/>
                                      </p:to>
                                    </p:set>
                                    <p:animEffect transition="in" filter="fade">
                                      <p:cBhvr>
                                        <p:cTn id="6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5" grpId="0"/>
      <p:bldP spid="37" grpId="0"/>
      <p:bldP spid="38" grpId="0"/>
      <p:bldP spid="40" grpId="0"/>
      <p:bldP spid="4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1674"/>
            <a:ext cx="2722090" cy="3848888"/>
          </a:xfrm>
          <a:prstGeom prst="rect">
            <a:avLst/>
          </a:prstGeom>
          <a:effectLst>
            <a:outerShdw blurRad="63500" sx="102000" sy="102000" algn="ctr" rotWithShape="0">
              <a:prstClr val="black">
                <a:alpha val="20000"/>
              </a:prstClr>
            </a:outerShdw>
          </a:effectLst>
        </p:spPr>
      </p:pic>
      <p:pic>
        <p:nvPicPr>
          <p:cNvPr id="19" name="Picture 18">
            <a:extLst>
              <a:ext uri="{FF2B5EF4-FFF2-40B4-BE49-F238E27FC236}">
                <a16:creationId xmlns:a16="http://schemas.microsoft.com/office/drawing/2014/main" id="{23B3C386-037D-47BC-B81B-E45DB0C5678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50701" b="26521"/>
          <a:stretch/>
        </p:blipFill>
        <p:spPr>
          <a:xfrm rot="1560000">
            <a:off x="2606617" y="2897512"/>
            <a:ext cx="843364" cy="1777354"/>
          </a:xfrm>
          <a:prstGeom prst="rect">
            <a:avLst/>
          </a:prstGeom>
          <a:effectLst/>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b="64720"/>
          <a:stretch/>
        </p:blipFill>
        <p:spPr>
          <a:xfrm rot="1615181">
            <a:off x="1186177" y="2328008"/>
            <a:ext cx="1613336" cy="804797"/>
          </a:xfrm>
          <a:prstGeom prst="rect">
            <a:avLst/>
          </a:prstGeom>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76" t="622" r="32362"/>
          <a:stretch/>
        </p:blipFill>
        <p:spPr>
          <a:xfrm>
            <a:off x="755648" y="1928692"/>
            <a:ext cx="4038155" cy="4164130"/>
          </a:xfrm>
          <a:prstGeom prst="rect">
            <a:avLst/>
          </a:prstGeom>
        </p:spPr>
      </p:pic>
      <p:pic>
        <p:nvPicPr>
          <p:cNvPr id="16" name="Picture 15">
            <a:extLst>
              <a:ext uri="{FF2B5EF4-FFF2-40B4-BE49-F238E27FC236}">
                <a16:creationId xmlns:a16="http://schemas.microsoft.com/office/drawing/2014/main" id="{A410F3B9-A120-4B78-B8FC-DBBE2542D02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18275" y="2031674"/>
            <a:ext cx="2722090" cy="3848888"/>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54426" y="2031674"/>
            <a:ext cx="2722090" cy="3848888"/>
          </a:xfrm>
          <a:prstGeom prst="rect">
            <a:avLst/>
          </a:prstGeom>
          <a:effectLst>
            <a:outerShdw blurRad="63500" sx="102000" sy="102000" algn="ctr" rotWithShape="0">
              <a:prstClr val="black">
                <a:alpha val="20000"/>
              </a:prstClr>
            </a:outerShdw>
          </a:effectLst>
        </p:spPr>
      </p:pic>
      <p:sp>
        <p:nvSpPr>
          <p:cNvPr id="14" name="Rectangle 13"/>
          <p:cNvSpPr/>
          <p:nvPr/>
        </p:nvSpPr>
        <p:spPr>
          <a:xfrm>
            <a:off x="447429" y="670981"/>
            <a:ext cx="2844964"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Reason from Known Facts </a:t>
            </a:r>
          </a:p>
        </p:txBody>
      </p:sp>
    </p:spTree>
    <p:extLst>
      <p:ext uri="{BB962C8B-B14F-4D97-AF65-F5344CB8AC3E}">
        <p14:creationId xmlns:p14="http://schemas.microsoft.com/office/powerpoint/2010/main" val="1771272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742639"/>
          </a:xfrm>
          <a:prstGeom prst="rect">
            <a:avLst/>
          </a:prstGeom>
          <a:solidFill>
            <a:schemeClr val="bg1"/>
          </a:solidFill>
        </p:spPr>
        <p:txBody>
          <a:bodyPr wrap="square">
            <a:spAutoFit/>
          </a:bodyPr>
          <a:lstStyle/>
          <a:p>
            <a:pPr lvl="0" algn="ctr">
              <a:lnSpc>
                <a:spcPct val="110000"/>
              </a:lnSpc>
            </a:pPr>
            <a:r>
              <a:rPr lang="en-GB" sz="2000" b="1" dirty="0">
                <a:solidFill>
                  <a:srgbClr val="014482"/>
                </a:solidFill>
                <a:latin typeface="Tuffy" panose="020B0603060100000000" pitchFamily="34" charset="0"/>
                <a:ea typeface="Tuffy" panose="020B0603060100000000" pitchFamily="34" charset="0"/>
              </a:rPr>
              <a:t>Solve problems involving addition, subtraction, </a:t>
            </a:r>
            <a:br>
              <a:rPr lang="en-GB" sz="2000" b="1" dirty="0">
                <a:solidFill>
                  <a:srgbClr val="014482"/>
                </a:solidFill>
                <a:latin typeface="Tuffy" panose="020B0603060100000000" pitchFamily="34" charset="0"/>
                <a:ea typeface="Tuffy" panose="020B0603060100000000" pitchFamily="34" charset="0"/>
              </a:rPr>
            </a:br>
            <a:r>
              <a:rPr lang="en-GB" sz="2000" b="1" dirty="0">
                <a:solidFill>
                  <a:srgbClr val="014482"/>
                </a:solidFill>
                <a:latin typeface="Tuffy" panose="020B0603060100000000" pitchFamily="34" charset="0"/>
                <a:ea typeface="Tuffy" panose="020B0603060100000000" pitchFamily="34" charset="0"/>
              </a:rPr>
              <a:t>multiplication and division.</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78104" y="3226660"/>
            <a:ext cx="3706766" cy="185338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66416" y="3225825"/>
            <a:ext cx="3721934" cy="1860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3880184" y="2935705"/>
            <a:ext cx="1383632" cy="986590"/>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 id="{D8821FCC-5609-4D2B-94A4-DB9C8C344581}" vid="{64831898-ACBB-4AB0-BC6A-2D4D1F7CE3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148</TotalTime>
  <Words>592</Words>
  <Application>Microsoft Office PowerPoint</Application>
  <PresentationFormat>On-screen Show (4:3)</PresentationFormat>
  <Paragraphs>330</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Calibri</vt:lpstr>
      <vt:lpstr>DengXian</vt:lpstr>
      <vt:lpstr>Tuffy</vt:lpstr>
      <vt:lpstr>Arial</vt:lpstr>
      <vt:lpstr>Tuffy-TTF</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Philip Tinkler</dc:creator>
  <cp:lastModifiedBy>glillywhite</cp:lastModifiedBy>
  <cp:revision>16</cp:revision>
  <dcterms:created xsi:type="dcterms:W3CDTF">2019-10-02T09:06:07Z</dcterms:created>
  <dcterms:modified xsi:type="dcterms:W3CDTF">2020-06-04T09:23:24Z</dcterms:modified>
</cp:coreProperties>
</file>