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4660"/>
  </p:normalViewPr>
  <p:slideViewPr>
    <p:cSldViewPr snapToGrid="0">
      <p:cViewPr varScale="1">
        <p:scale>
          <a:sx n="83" d="100"/>
          <a:sy n="83" d="100"/>
        </p:scale>
        <p:origin x="36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7C26D6-CACA-41C3-9E64-0A07C44BDDEA}" type="datetimeFigureOut">
              <a:rPr lang="en-GB" smtClean="0"/>
              <a:t>27/05/2020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696DC3F-E8FA-47B7-ACCC-BB92DFA61972}" type="slidenum">
              <a:rPr lang="en-GB" smtClean="0"/>
              <a:t>‹#›</a:t>
            </a:fld>
            <a:endParaRPr lang="en-GB"/>
          </a:p>
        </p:txBody>
      </p:sp>
    </p:spTree>
    <p:extLst>
      <p:ext uri="{BB962C8B-B14F-4D97-AF65-F5344CB8AC3E}">
        <p14:creationId xmlns:p14="http://schemas.microsoft.com/office/powerpoint/2010/main" val="1905052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Discuss feelings. How might this make you react. We can become very self-centred and not think about how our actions can effect those around us. Let alone think about what we can do to make people feel better. </a:t>
            </a:r>
            <a:endParaRPr lang="en-GB" dirty="0"/>
          </a:p>
        </p:txBody>
      </p:sp>
      <p:sp>
        <p:nvSpPr>
          <p:cNvPr id="4" name="Slide Number Placeholder 3"/>
          <p:cNvSpPr>
            <a:spLocks noGrp="1"/>
          </p:cNvSpPr>
          <p:nvPr>
            <p:ph type="sldNum" sz="quarter" idx="10"/>
          </p:nvPr>
        </p:nvSpPr>
        <p:spPr/>
        <p:txBody>
          <a:bodyPr/>
          <a:lstStyle/>
          <a:p>
            <a:fld id="{6696DC3F-E8FA-47B7-ACCC-BB92DFA61972}" type="slidenum">
              <a:rPr lang="en-GB" smtClean="0"/>
              <a:t>2</a:t>
            </a:fld>
            <a:endParaRPr lang="en-GB"/>
          </a:p>
        </p:txBody>
      </p:sp>
    </p:spTree>
    <p:extLst>
      <p:ext uri="{BB962C8B-B14F-4D97-AF65-F5344CB8AC3E}">
        <p14:creationId xmlns:p14="http://schemas.microsoft.com/office/powerpoint/2010/main" val="31005604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Think about the things others have been doing for others during this time – how have these made you feel. I am sure that you can think of many other examples</a:t>
            </a:r>
            <a:endParaRPr lang="en-GB" dirty="0"/>
          </a:p>
        </p:txBody>
      </p:sp>
      <p:sp>
        <p:nvSpPr>
          <p:cNvPr id="4" name="Slide Number Placeholder 3"/>
          <p:cNvSpPr>
            <a:spLocks noGrp="1"/>
          </p:cNvSpPr>
          <p:nvPr>
            <p:ph type="sldNum" sz="quarter" idx="10"/>
          </p:nvPr>
        </p:nvSpPr>
        <p:spPr/>
        <p:txBody>
          <a:bodyPr/>
          <a:lstStyle/>
          <a:p>
            <a:fld id="{6696DC3F-E8FA-47B7-ACCC-BB92DFA61972}" type="slidenum">
              <a:rPr lang="en-GB" smtClean="0"/>
              <a:t>3</a:t>
            </a:fld>
            <a:endParaRPr lang="en-GB"/>
          </a:p>
        </p:txBody>
      </p:sp>
    </p:spTree>
    <p:extLst>
      <p:ext uri="{BB962C8B-B14F-4D97-AF65-F5344CB8AC3E}">
        <p14:creationId xmlns:p14="http://schemas.microsoft.com/office/powerpoint/2010/main" val="23364395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Consider the opening statement – for many  of this it doesn’t sound as if this is a way of life that would make us happy. Now consider some of the quotes. If you want to take this further look up 110quotes – Dalai Lama quotes on life, happiness and love</a:t>
            </a:r>
            <a:endParaRPr lang="en-GB" dirty="0"/>
          </a:p>
        </p:txBody>
      </p:sp>
      <p:sp>
        <p:nvSpPr>
          <p:cNvPr id="4" name="Slide Number Placeholder 3"/>
          <p:cNvSpPr>
            <a:spLocks noGrp="1"/>
          </p:cNvSpPr>
          <p:nvPr>
            <p:ph type="sldNum" sz="quarter" idx="10"/>
          </p:nvPr>
        </p:nvSpPr>
        <p:spPr/>
        <p:txBody>
          <a:bodyPr/>
          <a:lstStyle/>
          <a:p>
            <a:fld id="{6696DC3F-E8FA-47B7-ACCC-BB92DFA61972}" type="slidenum">
              <a:rPr lang="en-GB" smtClean="0"/>
              <a:t>4</a:t>
            </a:fld>
            <a:endParaRPr lang="en-GB"/>
          </a:p>
        </p:txBody>
      </p:sp>
    </p:spTree>
    <p:extLst>
      <p:ext uri="{BB962C8B-B14F-4D97-AF65-F5344CB8AC3E}">
        <p14:creationId xmlns:p14="http://schemas.microsoft.com/office/powerpoint/2010/main" val="1940502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 may want to look back at last week’s </a:t>
            </a:r>
            <a:r>
              <a:rPr lang="en-GB" dirty="0" err="1" smtClean="0"/>
              <a:t>AoW</a:t>
            </a:r>
            <a:r>
              <a:rPr lang="en-GB" dirty="0" smtClean="0"/>
              <a:t> which was about Pentecost</a:t>
            </a:r>
            <a:endParaRPr lang="en-GB" dirty="0"/>
          </a:p>
        </p:txBody>
      </p:sp>
      <p:sp>
        <p:nvSpPr>
          <p:cNvPr id="4" name="Slide Number Placeholder 3"/>
          <p:cNvSpPr>
            <a:spLocks noGrp="1"/>
          </p:cNvSpPr>
          <p:nvPr>
            <p:ph type="sldNum" sz="quarter" idx="10"/>
          </p:nvPr>
        </p:nvSpPr>
        <p:spPr/>
        <p:txBody>
          <a:bodyPr/>
          <a:lstStyle/>
          <a:p>
            <a:fld id="{6696DC3F-E8FA-47B7-ACCC-BB92DFA61972}" type="slidenum">
              <a:rPr lang="en-GB" smtClean="0"/>
              <a:t>5</a:t>
            </a:fld>
            <a:endParaRPr lang="en-GB"/>
          </a:p>
        </p:txBody>
      </p:sp>
    </p:spTree>
    <p:extLst>
      <p:ext uri="{BB962C8B-B14F-4D97-AF65-F5344CB8AC3E}">
        <p14:creationId xmlns:p14="http://schemas.microsoft.com/office/powerpoint/2010/main" val="281559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ECA755D-F3A1-4BF1-913F-83649C80FCD9}"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2689628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CA755D-F3A1-4BF1-913F-83649C80FCD9}"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2165667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ECA755D-F3A1-4BF1-913F-83649C80FCD9}"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3767003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ECA755D-F3A1-4BF1-913F-83649C80FCD9}"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2099426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ECA755D-F3A1-4BF1-913F-83649C80FCD9}" type="datetimeFigureOut">
              <a:rPr lang="en-GB" smtClean="0"/>
              <a:t>27/05/2020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2756311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ECA755D-F3A1-4BF1-913F-83649C80FCD9}" type="datetimeFigureOut">
              <a:rPr lang="en-GB" smtClean="0"/>
              <a:t>27/05/2020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429297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CA755D-F3A1-4BF1-913F-83649C80FCD9}" type="datetimeFigureOut">
              <a:rPr lang="en-GB" smtClean="0"/>
              <a:t>27/05/2020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317801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ECA755D-F3A1-4BF1-913F-83649C80FCD9}"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433576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ECA755D-F3A1-4BF1-913F-83649C80FCD9}" type="datetimeFigureOut">
              <a:rPr lang="en-GB" smtClean="0"/>
              <a:t>27/05/2020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27968337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CA755D-F3A1-4BF1-913F-83649C80FCD9}"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753898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ECA755D-F3A1-4BF1-913F-83649C80FCD9}" type="datetimeFigureOut">
              <a:rPr lang="en-GB" smtClean="0"/>
              <a:t>27/05/2020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81FC-4AB8-437F-973D-6C4660915ACF}" type="slidenum">
              <a:rPr lang="en-GB" smtClean="0"/>
              <a:t>‹#›</a:t>
            </a:fld>
            <a:endParaRPr lang="en-GB"/>
          </a:p>
        </p:txBody>
      </p:sp>
    </p:spTree>
    <p:extLst>
      <p:ext uri="{BB962C8B-B14F-4D97-AF65-F5344CB8AC3E}">
        <p14:creationId xmlns:p14="http://schemas.microsoft.com/office/powerpoint/2010/main" val="41669391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064985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989191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430184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989371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404459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406488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250900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42528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0422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811237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6524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CA755D-F3A1-4BF1-913F-83649C80FCD9}" type="datetimeFigureOut">
              <a:rPr lang="en-GB" smtClean="0"/>
              <a:t>27/05/2020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4081FC-4AB8-437F-973D-6C4660915ACF}" type="slidenum">
              <a:rPr lang="en-GB" smtClean="0"/>
              <a:t>‹#›</a:t>
            </a:fld>
            <a:endParaRPr lang="en-GB"/>
          </a:p>
        </p:txBody>
      </p:sp>
    </p:spTree>
    <p:extLst>
      <p:ext uri="{BB962C8B-B14F-4D97-AF65-F5344CB8AC3E}">
        <p14:creationId xmlns:p14="http://schemas.microsoft.com/office/powerpoint/2010/main" val="22295661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0E4963-4760-44CA-9FE5-2B726D700631}" type="datetimeFigureOut">
              <a:rPr lang="en-GB" smtClean="0">
                <a:solidFill>
                  <a:prstClr val="black">
                    <a:tint val="75000"/>
                  </a:prstClr>
                </a:solidFill>
              </a:rPr>
              <a:pPr/>
              <a:t>27/05/2020</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2CC74F-0B2F-46C6-824C-636065BA6FFB}"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748493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H9owkOAXa70" TargetMode="Externa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H9owkOAXa70"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1929" y="5116977"/>
            <a:ext cx="8718176" cy="1482970"/>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1800" b="1" i="0" u="none" strike="noStrike" kern="1200" cap="none" spc="0" normalizeH="0" baseline="0" noProof="0" dirty="0" smtClean="0">
                <a:ln>
                  <a:noFill/>
                </a:ln>
                <a:solidFill>
                  <a:srgbClr val="1F497D">
                    <a:lumMod val="75000"/>
                  </a:srgbClr>
                </a:solidFill>
                <a:effectLst/>
                <a:uLnTx/>
                <a:uFillTx/>
                <a:latin typeface="Arial" panose="020B0604020202020204" pitchFamily="34" charset="0"/>
                <a:ea typeface="+mn-ea"/>
                <a:cs typeface="Arial" panose="020B0604020202020204" pitchFamily="34" charset="0"/>
              </a:rPr>
              <a:t>Bible Reference:</a:t>
            </a:r>
          </a:p>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1800" b="1" i="0" u="none" strike="noStrike" kern="1200" cap="none" spc="0" normalizeH="0" baseline="0" noProof="0" dirty="0" smtClean="0">
                <a:ln>
                  <a:noFill/>
                </a:ln>
                <a:solidFill>
                  <a:srgbClr val="1F497D">
                    <a:lumMod val="75000"/>
                  </a:srgbClr>
                </a:solidFill>
                <a:effectLst/>
                <a:uLnTx/>
                <a:uFillTx/>
                <a:latin typeface="Arial" panose="020B0604020202020204" pitchFamily="34" charset="0"/>
                <a:ea typeface="+mn-ea"/>
                <a:cs typeface="Arial" panose="020B0604020202020204" pitchFamily="34" charset="0"/>
              </a:rPr>
              <a:t>Article </a:t>
            </a:r>
            <a:r>
              <a:rPr kumimoji="0" lang="en-GB" sz="18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mn-ea"/>
                <a:cs typeface="Arial" panose="020B0604020202020204" pitchFamily="34" charset="0"/>
              </a:rPr>
              <a:t>13 – Every child must be free to say what they think and to seek and receive all kinds of information, as long as it is within the law</a:t>
            </a:r>
            <a:r>
              <a:rPr kumimoji="0" lang="en-GB" sz="1800" b="1" i="0" u="none" strike="noStrike" kern="1200" cap="none" spc="0" normalizeH="0" baseline="0" noProof="0" dirty="0" smtClean="0">
                <a:ln>
                  <a:noFill/>
                </a:ln>
                <a:solidFill>
                  <a:srgbClr val="1F497D">
                    <a:lumMod val="75000"/>
                  </a:srgbClr>
                </a:solidFill>
                <a:effectLst/>
                <a:uLnTx/>
                <a:uFillTx/>
                <a:latin typeface="Arial" panose="020B0604020202020204" pitchFamily="34" charset="0"/>
                <a:ea typeface="+mn-ea"/>
                <a:cs typeface="Arial" panose="020B0604020202020204" pitchFamily="34" charset="0"/>
              </a:rPr>
              <a:t>.</a:t>
            </a:r>
          </a:p>
          <a:p>
            <a:pPr lvl="0" algn="ctr">
              <a:lnSpc>
                <a:spcPct val="107000"/>
              </a:lnSpc>
              <a:spcAft>
                <a:spcPts val="800"/>
              </a:spcAft>
            </a:pPr>
            <a:r>
              <a:rPr lang="en-GB" dirty="0" smtClean="0">
                <a:hlinkClick r:id="rId2"/>
              </a:rPr>
              <a:t>https://www.youtube.com/watch?v=H9owkOAXa70</a:t>
            </a:r>
            <a:endParaRPr kumimoji="0" lang="en-GB" sz="1800" b="1" i="0" u="none" strike="noStrike" kern="1200" cap="none" spc="0" normalizeH="0" baseline="0" noProof="0" dirty="0">
              <a:ln>
                <a:noFill/>
              </a:ln>
              <a:solidFill>
                <a:srgbClr val="1F497D">
                  <a:lumMod val="75000"/>
                </a:srgbClr>
              </a:solidFill>
              <a:effectLst/>
              <a:uLnTx/>
              <a:uFillTx/>
              <a:latin typeface="Arial" panose="020B0604020202020204" pitchFamily="34" charset="0"/>
              <a:ea typeface="Calibri" panose="020F0502020204030204" pitchFamily="34" charset="0"/>
              <a:cs typeface="Arial" panose="020B0604020202020204" pitchFamily="34" charset="0"/>
            </a:endParaRPr>
          </a:p>
        </p:txBody>
      </p:sp>
      <p:sp>
        <p:nvSpPr>
          <p:cNvPr id="3" name="Rectangle 2"/>
          <p:cNvSpPr/>
          <p:nvPr/>
        </p:nvSpPr>
        <p:spPr>
          <a:xfrm>
            <a:off x="3820417" y="151510"/>
            <a:ext cx="4951164" cy="1323439"/>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000" b="1" i="0" u="none" strike="noStrike" kern="1200" cap="none" spc="0" normalizeH="0" baseline="0" noProof="0" dirty="0" smtClean="0">
                <a:ln w="10160">
                  <a:solidFill>
                    <a:srgbClr val="4BACC6"/>
                  </a:solidFill>
                  <a:prstDash val="solid"/>
                </a:ln>
                <a:solidFill>
                  <a:srgbClr val="FFFFFF"/>
                </a:solidFill>
                <a:effectLst>
                  <a:outerShdw blurRad="38100" dist="22860" dir="5400000" algn="tl" rotWithShape="0">
                    <a:srgbClr val="000000">
                      <a:alpha val="30000"/>
                    </a:srgbClr>
                  </a:outerShdw>
                </a:effectLst>
                <a:uLnTx/>
                <a:uFillTx/>
                <a:latin typeface="Calibri"/>
                <a:ea typeface="+mn-ea"/>
                <a:cs typeface="+mn-cs"/>
              </a:rPr>
              <a:t>One Family</a:t>
            </a:r>
            <a:endParaRPr kumimoji="0" lang="en-US" sz="8000" b="1" i="0" u="none" strike="noStrike" kern="1200" cap="none" spc="0" normalizeH="0" baseline="0" noProof="0" dirty="0">
              <a:ln w="10160">
                <a:solidFill>
                  <a:srgbClr val="4BACC6"/>
                </a:solidFill>
                <a:prstDash val="solid"/>
              </a:ln>
              <a:solidFill>
                <a:srgbClr val="FFFFFF"/>
              </a:solidFill>
              <a:effectLst>
                <a:outerShdw blurRad="38100" dist="22860" dir="5400000" algn="tl" rotWithShape="0">
                  <a:srgbClr val="000000">
                    <a:alpha val="30000"/>
                  </a:srgbClr>
                </a:outerShdw>
              </a:effectLst>
              <a:uLnTx/>
              <a:uFillTx/>
              <a:latin typeface="Calibri"/>
              <a:ea typeface="+mn-ea"/>
              <a:cs typeface="+mn-cs"/>
            </a:endParaRPr>
          </a:p>
        </p:txBody>
      </p:sp>
      <p:pic>
        <p:nvPicPr>
          <p:cNvPr id="4" name="Picture 3"/>
          <p:cNvPicPr>
            <a:picLocks noChangeAspect="1"/>
          </p:cNvPicPr>
          <p:nvPr/>
        </p:nvPicPr>
        <p:blipFill>
          <a:blip r:embed="rId3"/>
          <a:stretch>
            <a:fillRect/>
          </a:stretch>
        </p:blipFill>
        <p:spPr>
          <a:xfrm>
            <a:off x="3414686" y="1676713"/>
            <a:ext cx="5762625" cy="3238500"/>
          </a:xfrm>
          <a:prstGeom prst="rect">
            <a:avLst/>
          </a:prstGeom>
        </p:spPr>
      </p:pic>
    </p:spTree>
    <p:extLst>
      <p:ext uri="{BB962C8B-B14F-4D97-AF65-F5344CB8AC3E}">
        <p14:creationId xmlns:p14="http://schemas.microsoft.com/office/powerpoint/2010/main" val="3509403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b="7949"/>
          <a:stretch/>
        </p:blipFill>
        <p:spPr>
          <a:xfrm>
            <a:off x="1879608" y="2163305"/>
            <a:ext cx="8006668" cy="3968554"/>
          </a:xfrm>
          <a:prstGeom prst="rect">
            <a:avLst/>
          </a:prstGeom>
        </p:spPr>
      </p:pic>
      <p:sp>
        <p:nvSpPr>
          <p:cNvPr id="3" name="TextBox 2"/>
          <p:cNvSpPr txBox="1"/>
          <p:nvPr/>
        </p:nvSpPr>
        <p:spPr>
          <a:xfrm>
            <a:off x="2338298" y="355003"/>
            <a:ext cx="7089289" cy="830997"/>
          </a:xfrm>
          <a:prstGeom prst="rect">
            <a:avLst/>
          </a:prstGeom>
          <a:noFill/>
        </p:spPr>
        <p:txBody>
          <a:bodyPr wrap="square" rtlCol="0">
            <a:spAutoFit/>
          </a:bodyPr>
          <a:lstStyle/>
          <a:p>
            <a:pPr algn="ctr"/>
            <a:r>
              <a:rPr lang="en-GB" sz="2400" dirty="0" smtClean="0"/>
              <a:t>At times things can feel overwhelming, we concentrate on the negative and wonder if we can cope with it all.</a:t>
            </a:r>
            <a:endParaRPr lang="en-GB" sz="2400" dirty="0"/>
          </a:p>
        </p:txBody>
      </p:sp>
    </p:spTree>
    <p:extLst>
      <p:ext uri="{BB962C8B-B14F-4D97-AF65-F5344CB8AC3E}">
        <p14:creationId xmlns:p14="http://schemas.microsoft.com/office/powerpoint/2010/main" val="8327318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485541" y="386112"/>
            <a:ext cx="4504627" cy="2702776"/>
          </a:xfrm>
          <a:prstGeom prst="rect">
            <a:avLst/>
          </a:prstGeom>
        </p:spPr>
      </p:pic>
      <p:pic>
        <p:nvPicPr>
          <p:cNvPr id="3" name="Picture 2"/>
          <p:cNvPicPr>
            <a:picLocks noChangeAspect="1"/>
          </p:cNvPicPr>
          <p:nvPr/>
        </p:nvPicPr>
        <p:blipFill>
          <a:blip r:embed="rId4"/>
          <a:stretch>
            <a:fillRect/>
          </a:stretch>
        </p:blipFill>
        <p:spPr>
          <a:xfrm>
            <a:off x="8477715" y="588780"/>
            <a:ext cx="2394724" cy="4060465"/>
          </a:xfrm>
          <a:prstGeom prst="rect">
            <a:avLst/>
          </a:prstGeom>
        </p:spPr>
      </p:pic>
      <p:pic>
        <p:nvPicPr>
          <p:cNvPr id="4" name="Picture 3"/>
          <p:cNvPicPr>
            <a:picLocks noChangeAspect="1"/>
          </p:cNvPicPr>
          <p:nvPr/>
        </p:nvPicPr>
        <p:blipFill>
          <a:blip r:embed="rId5"/>
          <a:stretch>
            <a:fillRect/>
          </a:stretch>
        </p:blipFill>
        <p:spPr>
          <a:xfrm>
            <a:off x="3371455" y="3578216"/>
            <a:ext cx="4123628" cy="2654037"/>
          </a:xfrm>
          <a:prstGeom prst="rect">
            <a:avLst/>
          </a:prstGeom>
        </p:spPr>
      </p:pic>
      <p:sp>
        <p:nvSpPr>
          <p:cNvPr id="5" name="TextBox 4"/>
          <p:cNvSpPr txBox="1"/>
          <p:nvPr/>
        </p:nvSpPr>
        <p:spPr>
          <a:xfrm>
            <a:off x="5252225" y="1293541"/>
            <a:ext cx="2242858" cy="461665"/>
          </a:xfrm>
          <a:prstGeom prst="rect">
            <a:avLst/>
          </a:prstGeom>
          <a:noFill/>
        </p:spPr>
        <p:txBody>
          <a:bodyPr wrap="none" rtlCol="0">
            <a:spAutoFit/>
          </a:bodyPr>
          <a:lstStyle/>
          <a:p>
            <a:r>
              <a:rPr lang="en-GB" sz="2400" dirty="0" smtClean="0"/>
              <a:t>Clap for the NHS</a:t>
            </a:r>
            <a:endParaRPr lang="en-GB" sz="2400" dirty="0"/>
          </a:p>
        </p:txBody>
      </p:sp>
      <p:sp>
        <p:nvSpPr>
          <p:cNvPr id="6" name="TextBox 5"/>
          <p:cNvSpPr txBox="1"/>
          <p:nvPr/>
        </p:nvSpPr>
        <p:spPr>
          <a:xfrm>
            <a:off x="747132" y="4649245"/>
            <a:ext cx="1535292" cy="461665"/>
          </a:xfrm>
          <a:prstGeom prst="rect">
            <a:avLst/>
          </a:prstGeom>
          <a:noFill/>
        </p:spPr>
        <p:txBody>
          <a:bodyPr wrap="none" rtlCol="0">
            <a:spAutoFit/>
          </a:bodyPr>
          <a:lstStyle/>
          <a:p>
            <a:r>
              <a:rPr lang="en-GB" sz="2400" dirty="0" smtClean="0"/>
              <a:t>Foodbanks</a:t>
            </a:r>
            <a:endParaRPr lang="en-GB" sz="2400" dirty="0"/>
          </a:p>
        </p:txBody>
      </p:sp>
      <p:sp>
        <p:nvSpPr>
          <p:cNvPr id="7" name="TextBox 6"/>
          <p:cNvSpPr txBox="1"/>
          <p:nvPr/>
        </p:nvSpPr>
        <p:spPr>
          <a:xfrm>
            <a:off x="8251903" y="5110910"/>
            <a:ext cx="3202095" cy="461665"/>
          </a:xfrm>
          <a:prstGeom prst="rect">
            <a:avLst/>
          </a:prstGeom>
          <a:noFill/>
        </p:spPr>
        <p:txBody>
          <a:bodyPr wrap="none" rtlCol="0">
            <a:spAutoFit/>
          </a:bodyPr>
          <a:lstStyle/>
          <a:p>
            <a:r>
              <a:rPr lang="en-GB" sz="2400" dirty="0" smtClean="0"/>
              <a:t>Inspirational fundraising</a:t>
            </a:r>
            <a:endParaRPr lang="en-GB" sz="2400" dirty="0"/>
          </a:p>
        </p:txBody>
      </p:sp>
    </p:spTree>
    <p:extLst>
      <p:ext uri="{BB962C8B-B14F-4D97-AF65-F5344CB8AC3E}">
        <p14:creationId xmlns:p14="http://schemas.microsoft.com/office/powerpoint/2010/main" val="3752022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24342" y="44874"/>
            <a:ext cx="9441131" cy="1200329"/>
          </a:xfrm>
          <a:prstGeom prst="rect">
            <a:avLst/>
          </a:prstGeom>
          <a:noFill/>
        </p:spPr>
        <p:txBody>
          <a:bodyPr wrap="square" rtlCol="0">
            <a:spAutoFit/>
          </a:bodyPr>
          <a:lstStyle/>
          <a:p>
            <a:pPr algn="ctr"/>
            <a:r>
              <a:rPr lang="en-GB" sz="2400" dirty="0" smtClean="0"/>
              <a:t>The Dalai Lama has often been described as the happiest person on earth. He has very few worldly possessions and spends almost all of his time in quiet meditation and prayer.</a:t>
            </a:r>
            <a:endParaRPr lang="en-GB" sz="2400" dirty="0"/>
          </a:p>
        </p:txBody>
      </p:sp>
      <p:sp>
        <p:nvSpPr>
          <p:cNvPr id="3" name="Cloud Callout 2"/>
          <p:cNvSpPr/>
          <p:nvPr/>
        </p:nvSpPr>
        <p:spPr>
          <a:xfrm>
            <a:off x="8996082" y="883534"/>
            <a:ext cx="3026562" cy="1900007"/>
          </a:xfrm>
          <a:prstGeom prst="cloud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a:stretch>
            <a:fillRect/>
          </a:stretch>
        </p:blipFill>
        <p:spPr>
          <a:xfrm>
            <a:off x="464466" y="917824"/>
            <a:ext cx="3288038" cy="2551518"/>
          </a:xfrm>
          <a:prstGeom prst="rect">
            <a:avLst/>
          </a:prstGeom>
        </p:spPr>
      </p:pic>
      <p:pic>
        <p:nvPicPr>
          <p:cNvPr id="5" name="Picture 4"/>
          <p:cNvPicPr>
            <a:picLocks noChangeAspect="1"/>
          </p:cNvPicPr>
          <p:nvPr/>
        </p:nvPicPr>
        <p:blipFill>
          <a:blip r:embed="rId3"/>
          <a:stretch>
            <a:fillRect/>
          </a:stretch>
        </p:blipFill>
        <p:spPr>
          <a:xfrm>
            <a:off x="653782" y="3309820"/>
            <a:ext cx="4572396" cy="3548180"/>
          </a:xfrm>
          <a:prstGeom prst="rect">
            <a:avLst/>
          </a:prstGeom>
        </p:spPr>
      </p:pic>
      <p:sp>
        <p:nvSpPr>
          <p:cNvPr id="6" name="TextBox 5"/>
          <p:cNvSpPr txBox="1"/>
          <p:nvPr/>
        </p:nvSpPr>
        <p:spPr>
          <a:xfrm>
            <a:off x="893661" y="1501175"/>
            <a:ext cx="2943521" cy="923330"/>
          </a:xfrm>
          <a:prstGeom prst="rect">
            <a:avLst/>
          </a:prstGeom>
          <a:noFill/>
        </p:spPr>
        <p:txBody>
          <a:bodyPr wrap="square" rtlCol="0">
            <a:spAutoFit/>
          </a:bodyPr>
          <a:lstStyle/>
          <a:p>
            <a:r>
              <a:rPr lang="en-GB" dirty="0" smtClean="0"/>
              <a:t>Happiness is not something ready made , it comes from our own actions</a:t>
            </a:r>
            <a:endParaRPr lang="en-GB" dirty="0"/>
          </a:p>
        </p:txBody>
      </p:sp>
      <p:sp>
        <p:nvSpPr>
          <p:cNvPr id="7" name="TextBox 6"/>
          <p:cNvSpPr txBox="1"/>
          <p:nvPr/>
        </p:nvSpPr>
        <p:spPr>
          <a:xfrm>
            <a:off x="9327776" y="1437532"/>
            <a:ext cx="2864224" cy="646331"/>
          </a:xfrm>
          <a:prstGeom prst="rect">
            <a:avLst/>
          </a:prstGeom>
          <a:noFill/>
        </p:spPr>
        <p:txBody>
          <a:bodyPr wrap="square" rtlCol="0">
            <a:spAutoFit/>
          </a:bodyPr>
          <a:lstStyle/>
          <a:p>
            <a:r>
              <a:rPr lang="en-GB" dirty="0" smtClean="0"/>
              <a:t>Smile if you want a smile from another face</a:t>
            </a:r>
            <a:endParaRPr lang="en-GB" dirty="0"/>
          </a:p>
        </p:txBody>
      </p:sp>
      <p:sp>
        <p:nvSpPr>
          <p:cNvPr id="8" name="Rectangle 7"/>
          <p:cNvSpPr/>
          <p:nvPr/>
        </p:nvSpPr>
        <p:spPr>
          <a:xfrm>
            <a:off x="1696040" y="3650748"/>
            <a:ext cx="3429000" cy="2031325"/>
          </a:xfrm>
          <a:prstGeom prst="rect">
            <a:avLst/>
          </a:prstGeom>
        </p:spPr>
        <p:txBody>
          <a:bodyPr wrap="square">
            <a:spAutoFit/>
          </a:bodyPr>
          <a:lstStyle/>
          <a:p>
            <a:r>
              <a:rPr lang="en-GB" dirty="0" smtClean="0"/>
              <a:t>Every day, think as you wake up, today I am fortunate to be alive, I have a precious human life, I am not going to waste it. I am going to use all my energies to develop myself, to expand my heart out to others</a:t>
            </a:r>
            <a:endParaRPr lang="en-GB" dirty="0"/>
          </a:p>
        </p:txBody>
      </p:sp>
      <p:pic>
        <p:nvPicPr>
          <p:cNvPr id="9" name="Picture 8"/>
          <p:cNvPicPr>
            <a:picLocks noChangeAspect="1"/>
          </p:cNvPicPr>
          <p:nvPr/>
        </p:nvPicPr>
        <p:blipFill>
          <a:blip r:embed="rId4"/>
          <a:stretch>
            <a:fillRect/>
          </a:stretch>
        </p:blipFill>
        <p:spPr>
          <a:xfrm>
            <a:off x="7357648" y="3183345"/>
            <a:ext cx="4572396" cy="3548180"/>
          </a:xfrm>
          <a:prstGeom prst="rect">
            <a:avLst/>
          </a:prstGeom>
        </p:spPr>
      </p:pic>
      <p:sp>
        <p:nvSpPr>
          <p:cNvPr id="10" name="Rectangle 9"/>
          <p:cNvSpPr/>
          <p:nvPr/>
        </p:nvSpPr>
        <p:spPr>
          <a:xfrm>
            <a:off x="8331038" y="3773822"/>
            <a:ext cx="2875564" cy="1754326"/>
          </a:xfrm>
          <a:prstGeom prst="rect">
            <a:avLst/>
          </a:prstGeom>
        </p:spPr>
        <p:txBody>
          <a:bodyPr wrap="square">
            <a:spAutoFit/>
          </a:bodyPr>
          <a:lstStyle/>
          <a:p>
            <a:r>
              <a:rPr lang="en-GB" dirty="0" smtClean="0"/>
              <a:t>When we feel love and kindness toward others, it not only makes others feel loved and cared for, but it helps us also to develop inner happiness and peace</a:t>
            </a:r>
            <a:endParaRPr lang="en-GB" dirty="0"/>
          </a:p>
        </p:txBody>
      </p:sp>
      <p:pic>
        <p:nvPicPr>
          <p:cNvPr id="11" name="Picture 10"/>
          <p:cNvPicPr>
            <a:picLocks noChangeAspect="1"/>
          </p:cNvPicPr>
          <p:nvPr/>
        </p:nvPicPr>
        <p:blipFill>
          <a:blip r:embed="rId5"/>
          <a:stretch>
            <a:fillRect/>
          </a:stretch>
        </p:blipFill>
        <p:spPr>
          <a:xfrm>
            <a:off x="5221338" y="1210750"/>
            <a:ext cx="2303866" cy="3110219"/>
          </a:xfrm>
          <a:prstGeom prst="rect">
            <a:avLst/>
          </a:prstGeom>
        </p:spPr>
      </p:pic>
    </p:spTree>
    <p:extLst>
      <p:ext uri="{BB962C8B-B14F-4D97-AF65-F5344CB8AC3E}">
        <p14:creationId xmlns:p14="http://schemas.microsoft.com/office/powerpoint/2010/main" val="274952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6395" y="209402"/>
            <a:ext cx="10375853" cy="2246769"/>
          </a:xfrm>
          <a:prstGeom prst="rect">
            <a:avLst/>
          </a:prstGeom>
          <a:noFill/>
        </p:spPr>
        <p:txBody>
          <a:bodyPr wrap="square" rtlCol="0">
            <a:spAutoFit/>
          </a:bodyPr>
          <a:lstStyle/>
          <a:p>
            <a:r>
              <a:rPr lang="en-GB" sz="2000" dirty="0" smtClean="0"/>
              <a:t>John: 14: 15-18</a:t>
            </a:r>
          </a:p>
          <a:p>
            <a:r>
              <a:rPr lang="en-GB" sz="2000" dirty="0" smtClean="0"/>
              <a:t>Before his ascension into heaven, Jesus told his disciples that he would ask the Father to give them another Advocate (someone to help and support them), the Holy Spirit, to be with them forever. He told them that he would not ‘be left as orphans’, without someone to love them and care for them and guide them.</a:t>
            </a:r>
          </a:p>
          <a:p>
            <a:endParaRPr lang="en-GB" sz="2000" dirty="0"/>
          </a:p>
          <a:p>
            <a:r>
              <a:rPr lang="en-GB" sz="2000" dirty="0" smtClean="0"/>
              <a:t>We see this in a very visual way at Pentecost. </a:t>
            </a:r>
            <a:endParaRPr lang="en-GB" sz="2000" dirty="0"/>
          </a:p>
        </p:txBody>
      </p:sp>
      <p:pic>
        <p:nvPicPr>
          <p:cNvPr id="3" name="Picture 2"/>
          <p:cNvPicPr>
            <a:picLocks noChangeAspect="1"/>
          </p:cNvPicPr>
          <p:nvPr/>
        </p:nvPicPr>
        <p:blipFill>
          <a:blip r:embed="rId3"/>
          <a:stretch>
            <a:fillRect/>
          </a:stretch>
        </p:blipFill>
        <p:spPr>
          <a:xfrm>
            <a:off x="2658048" y="3127331"/>
            <a:ext cx="6866965" cy="3084769"/>
          </a:xfrm>
          <a:prstGeom prst="rect">
            <a:avLst/>
          </a:prstGeom>
        </p:spPr>
      </p:pic>
    </p:spTree>
    <p:extLst>
      <p:ext uri="{BB962C8B-B14F-4D97-AF65-F5344CB8AC3E}">
        <p14:creationId xmlns:p14="http://schemas.microsoft.com/office/powerpoint/2010/main" val="23823956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2694" y="267461"/>
            <a:ext cx="11174506" cy="707886"/>
          </a:xfrm>
          <a:prstGeom prst="rect">
            <a:avLst/>
          </a:prstGeom>
          <a:noFill/>
        </p:spPr>
        <p:txBody>
          <a:bodyPr wrap="square" rtlCol="0">
            <a:spAutoFit/>
          </a:bodyPr>
          <a:lstStyle/>
          <a:p>
            <a:pPr algn="ctr"/>
            <a:r>
              <a:rPr lang="en-GB" sz="2000" dirty="0" smtClean="0"/>
              <a:t>Let us reflect on our central value of One family – we can both gain strength from and give strength to others through our actions</a:t>
            </a:r>
            <a:endParaRPr lang="en-GB" sz="2000" dirty="0"/>
          </a:p>
        </p:txBody>
      </p:sp>
      <p:pic>
        <p:nvPicPr>
          <p:cNvPr id="3" name="Picture 2"/>
          <p:cNvPicPr>
            <a:picLocks noChangeAspect="1"/>
          </p:cNvPicPr>
          <p:nvPr/>
        </p:nvPicPr>
        <p:blipFill>
          <a:blip r:embed="rId2"/>
          <a:stretch>
            <a:fillRect/>
          </a:stretch>
        </p:blipFill>
        <p:spPr>
          <a:xfrm>
            <a:off x="6729208" y="1371600"/>
            <a:ext cx="4889051" cy="6045814"/>
          </a:xfrm>
          <a:prstGeom prst="rect">
            <a:avLst/>
          </a:prstGeom>
        </p:spPr>
      </p:pic>
      <p:sp>
        <p:nvSpPr>
          <p:cNvPr id="5" name="TextBox 4"/>
          <p:cNvSpPr txBox="1"/>
          <p:nvPr/>
        </p:nvSpPr>
        <p:spPr>
          <a:xfrm>
            <a:off x="2097741" y="975347"/>
            <a:ext cx="2204706" cy="646331"/>
          </a:xfrm>
          <a:prstGeom prst="rect">
            <a:avLst/>
          </a:prstGeom>
          <a:noFill/>
        </p:spPr>
        <p:txBody>
          <a:bodyPr wrap="none" rtlCol="0">
            <a:spAutoFit/>
          </a:bodyPr>
          <a:lstStyle/>
          <a:p>
            <a:r>
              <a:rPr lang="en-GB" sz="3600" dirty="0" smtClean="0"/>
              <a:t>Let us pray</a:t>
            </a:r>
            <a:endParaRPr lang="en-GB" sz="3600" dirty="0"/>
          </a:p>
        </p:txBody>
      </p:sp>
      <p:pic>
        <p:nvPicPr>
          <p:cNvPr id="6" name="Picture 5"/>
          <p:cNvPicPr>
            <a:picLocks noChangeAspect="1"/>
          </p:cNvPicPr>
          <p:nvPr/>
        </p:nvPicPr>
        <p:blipFill rotWithShape="1">
          <a:blip r:embed="rId3"/>
          <a:srcRect b="12497"/>
          <a:stretch/>
        </p:blipFill>
        <p:spPr>
          <a:xfrm>
            <a:off x="1086442" y="1683234"/>
            <a:ext cx="4429386" cy="4959614"/>
          </a:xfrm>
          <a:prstGeom prst="rect">
            <a:avLst/>
          </a:prstGeom>
        </p:spPr>
      </p:pic>
    </p:spTree>
    <p:extLst>
      <p:ext uri="{BB962C8B-B14F-4D97-AF65-F5344CB8AC3E}">
        <p14:creationId xmlns:p14="http://schemas.microsoft.com/office/powerpoint/2010/main" val="798355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600200" y="551328"/>
            <a:ext cx="8928847" cy="830997"/>
          </a:xfrm>
          <a:prstGeom prst="rect">
            <a:avLst/>
          </a:prstGeom>
          <a:noFill/>
        </p:spPr>
        <p:txBody>
          <a:bodyPr wrap="square" rtlCol="0">
            <a:spAutoFit/>
          </a:bodyPr>
          <a:lstStyle/>
          <a:p>
            <a:r>
              <a:rPr lang="en-GB" sz="2400" dirty="0" smtClean="0"/>
              <a:t>While we listen to the song again, let us think about our Best Bit of yesterday and before we go home today let us share some of today’s</a:t>
            </a:r>
            <a:endParaRPr lang="en-GB" sz="2400" dirty="0"/>
          </a:p>
        </p:txBody>
      </p:sp>
      <p:pic>
        <p:nvPicPr>
          <p:cNvPr id="3" name="Picture 2"/>
          <p:cNvPicPr>
            <a:picLocks noChangeAspect="1"/>
          </p:cNvPicPr>
          <p:nvPr/>
        </p:nvPicPr>
        <p:blipFill>
          <a:blip r:embed="rId2"/>
          <a:stretch>
            <a:fillRect/>
          </a:stretch>
        </p:blipFill>
        <p:spPr>
          <a:xfrm>
            <a:off x="2945184" y="1792101"/>
            <a:ext cx="6238875" cy="3381375"/>
          </a:xfrm>
          <a:prstGeom prst="rect">
            <a:avLst/>
          </a:prstGeom>
        </p:spPr>
      </p:pic>
      <p:sp>
        <p:nvSpPr>
          <p:cNvPr id="4" name="Rectangle 3"/>
          <p:cNvSpPr/>
          <p:nvPr/>
        </p:nvSpPr>
        <p:spPr>
          <a:xfrm>
            <a:off x="3265138" y="6058534"/>
            <a:ext cx="5598969" cy="405047"/>
          </a:xfrm>
          <a:prstGeom prst="rect">
            <a:avLst/>
          </a:prstGeom>
        </p:spPr>
        <p:txBody>
          <a:bodyPr wrap="none">
            <a:spAutoFit/>
          </a:bodyPr>
          <a:lstStyle/>
          <a:p>
            <a:pPr lvl="0" algn="ctr">
              <a:lnSpc>
                <a:spcPct val="107000"/>
              </a:lnSpc>
              <a:spcAft>
                <a:spcPts val="800"/>
              </a:spcAft>
            </a:pPr>
            <a:r>
              <a:rPr lang="en-GB" sz="2000" dirty="0" smtClean="0">
                <a:hlinkClick r:id="rId3"/>
              </a:rPr>
              <a:t>https://www.youtube.com/watch?v=H9owkOAXa70</a:t>
            </a:r>
            <a:endParaRPr lang="en-GB" sz="2000" b="1" dirty="0">
              <a:solidFill>
                <a:srgbClr val="1F497D">
                  <a:lumMod val="75000"/>
                </a:srgbClr>
              </a:solidFill>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745527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492</Words>
  <Application>Microsoft Office PowerPoint</Application>
  <PresentationFormat>Widescreen</PresentationFormat>
  <Paragraphs>29</Paragraphs>
  <Slides>7</Slides>
  <Notes>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7</vt:i4>
      </vt:variant>
    </vt:vector>
  </HeadingPairs>
  <TitlesOfParts>
    <vt:vector size="12" baseType="lpstr">
      <vt:lpstr>Arial</vt:lpstr>
      <vt:lpstr>Calibri</vt:lpstr>
      <vt:lpstr>Calibri Light</vt:lpstr>
      <vt:lpstr>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Mary's Junior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cwelch</dc:creator>
  <cp:lastModifiedBy>cwelch</cp:lastModifiedBy>
  <cp:revision>9</cp:revision>
  <dcterms:created xsi:type="dcterms:W3CDTF">2020-05-26T11:22:03Z</dcterms:created>
  <dcterms:modified xsi:type="dcterms:W3CDTF">2020-05-27T08:02:10Z</dcterms:modified>
</cp:coreProperties>
</file>