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66" r:id="rId2"/>
  </p:sldMasterIdLst>
  <p:notesMasterIdLst>
    <p:notesMasterId r:id="rId14"/>
  </p:notesMasterIdLst>
  <p:handoutMasterIdLst>
    <p:handoutMasterId r:id="rId15"/>
  </p:handoutMasterIdLst>
  <p:sldIdLst>
    <p:sldId id="300" r:id="rId3"/>
    <p:sldId id="265" r:id="rId4"/>
    <p:sldId id="269" r:id="rId5"/>
    <p:sldId id="297" r:id="rId6"/>
    <p:sldId id="266" r:id="rId7"/>
    <p:sldId id="299" r:id="rId8"/>
    <p:sldId id="298" r:id="rId9"/>
    <p:sldId id="278" r:id="rId10"/>
    <p:sldId id="287" r:id="rId11"/>
    <p:sldId id="301" r:id="rId12"/>
    <p:sldId id="286" r:id="rId13"/>
  </p:sldIdLst>
  <p:sldSz cx="9144000" cy="6858000" type="screen4x3"/>
  <p:notesSz cx="6669088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33E313-C9A2-4906-ADF6-C1E0F21E32AE}" type="datetimeFigureOut">
              <a:rPr lang="en-GB" smtClean="0"/>
              <a:pPr/>
              <a:t>16/01/2023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2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430092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A0F915-6646-44D9-ACC6-E264447AC84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23075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897FD9-42BB-4539-8A48-C86CBCA3F4A6}" type="datetimeFigureOut">
              <a:rPr lang="en-GB" smtClean="0"/>
              <a:pPr/>
              <a:t>16/01/2023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15908"/>
            <a:ext cx="533527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2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30092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9CD139-82FF-4176-9C7B-8616C18A485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78758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A6A7CA-B822-4908-B62B-108BF6B8028C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8617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AD85-7F4E-42A0-B7EC-E60464EA7238}" type="datetimeFigureOut">
              <a:rPr lang="en-GB" smtClean="0"/>
              <a:pPr/>
              <a:t>16/01/2023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332B3-6EE9-4CCD-B679-584AD1235A1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6064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AD85-7F4E-42A0-B7EC-E60464EA7238}" type="datetimeFigureOut">
              <a:rPr lang="en-GB" smtClean="0"/>
              <a:pPr/>
              <a:t>16/01/2023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332B3-6EE9-4CCD-B679-584AD1235A1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07358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AD85-7F4E-42A0-B7EC-E60464EA7238}" type="datetimeFigureOut">
              <a:rPr lang="en-GB" smtClean="0"/>
              <a:pPr/>
              <a:t>16/01/2023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332B3-6EE9-4CCD-B679-584AD1235A1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03053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AD85-7F4E-42A0-B7EC-E60464EA7238}" type="datetimeFigureOut">
              <a:rPr lang="en-GB" smtClean="0"/>
              <a:pPr/>
              <a:t>16/01/2023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332B3-6EE9-4CCD-B679-584AD1235A1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6826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AD85-7F4E-42A0-B7EC-E60464EA7238}" type="datetimeFigureOut">
              <a:rPr lang="en-GB" smtClean="0"/>
              <a:pPr/>
              <a:t>16/01/2023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332B3-6EE9-4CCD-B679-584AD1235A1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900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AD85-7F4E-42A0-B7EC-E60464EA7238}" type="datetimeFigureOut">
              <a:rPr lang="en-GB" smtClean="0"/>
              <a:pPr/>
              <a:t>16/01/2023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332B3-6EE9-4CCD-B679-584AD1235A1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6263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AD85-7F4E-42A0-B7EC-E60464EA7238}" type="datetimeFigureOut">
              <a:rPr lang="en-GB" smtClean="0"/>
              <a:pPr/>
              <a:t>16/01/2023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332B3-6EE9-4CCD-B679-584AD1235A1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05550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AD85-7F4E-42A0-B7EC-E60464EA7238}" type="datetimeFigureOut">
              <a:rPr lang="en-GB" smtClean="0"/>
              <a:pPr/>
              <a:t>16/01/2023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332B3-6EE9-4CCD-B679-584AD1235A1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3218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AD85-7F4E-42A0-B7EC-E60464EA7238}" type="datetimeFigureOut">
              <a:rPr lang="en-GB" smtClean="0"/>
              <a:pPr/>
              <a:t>16/01/2023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332B3-6EE9-4CCD-B679-584AD1235A1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1942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AD85-7F4E-42A0-B7EC-E60464EA7238}" type="datetimeFigureOut">
              <a:rPr lang="en-GB" smtClean="0"/>
              <a:pPr/>
              <a:t>16/01/2023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332B3-6EE9-4CCD-B679-584AD1235A1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412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AD85-7F4E-42A0-B7EC-E60464EA7238}" type="datetimeFigureOut">
              <a:rPr lang="en-GB" smtClean="0"/>
              <a:pPr/>
              <a:t>16/01/2023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332B3-6EE9-4CCD-B679-584AD1235A1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8981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216" y="1447801"/>
            <a:ext cx="6619244" cy="3329581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216" y="4777380"/>
            <a:ext cx="6619244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0C2D-E1B6-45F5-9EC7-BFD2926E8A80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C017-820D-46BE-BF51-C3C67B4C36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13233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0C2D-E1B6-45F5-9EC7-BFD2926E8A80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C017-820D-46BE-BF51-C3C67B4C36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34751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7" y="2861734"/>
            <a:ext cx="6619243" cy="1915647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6" y="4777381"/>
            <a:ext cx="6619244" cy="860400"/>
          </a:xfrm>
        </p:spPr>
        <p:txBody>
          <a:bodyPr anchor="t"/>
          <a:lstStyle>
            <a:lvl1pPr marL="0" indent="0" algn="l">
              <a:buNone/>
              <a:defRPr sz="15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0C2D-E1B6-45F5-9EC7-BFD2926E8A80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C017-820D-46BE-BF51-C3C67B4C36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4424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485" y="2060576"/>
            <a:ext cx="3297254" cy="4195763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0870" y="2056093"/>
            <a:ext cx="3297256" cy="4200245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0C2D-E1B6-45F5-9EC7-BFD2926E8A80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C017-820D-46BE-BF51-C3C67B4C36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4120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485" y="1905000"/>
            <a:ext cx="3297254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485" y="2514600"/>
            <a:ext cx="3297254" cy="3741738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0872" y="1905000"/>
            <a:ext cx="3297254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0872" y="2514600"/>
            <a:ext cx="3297254" cy="3741738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0C2D-E1B6-45F5-9EC7-BFD2926E8A80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C017-820D-46BE-BF51-C3C67B4C36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72848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0C2D-E1B6-45F5-9EC7-BFD2926E8A80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C017-820D-46BE-BF51-C3C67B4C36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34645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0C2D-E1B6-45F5-9EC7-BFD2926E8A80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C017-820D-46BE-BF51-C3C67B4C36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5449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5" y="1447800"/>
            <a:ext cx="2550798" cy="1447800"/>
          </a:xfrm>
        </p:spPr>
        <p:txBody>
          <a:bodyPr anchor="b"/>
          <a:lstStyle>
            <a:lvl1pPr algn="l">
              <a:defRPr sz="1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8462" y="1447800"/>
            <a:ext cx="3896998" cy="4572000"/>
          </a:xfrm>
        </p:spPr>
        <p:txBody>
          <a:bodyPr anchor="ctr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5" y="3129281"/>
            <a:ext cx="2550797" cy="2895599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0C2D-E1B6-45F5-9EC7-BFD2926E8A80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C017-820D-46BE-BF51-C3C67B4C36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15197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430" y="1854192"/>
            <a:ext cx="3819680" cy="1574808"/>
          </a:xfrm>
        </p:spPr>
        <p:txBody>
          <a:bodyPr anchor="b">
            <a:normAutofit/>
          </a:bodyPr>
          <a:lstStyle>
            <a:lvl1pPr algn="l">
              <a:defRPr sz="27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2160" y="1143000"/>
            <a:ext cx="24003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3657600"/>
            <a:ext cx="3813734" cy="1371600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0C2D-E1B6-45F5-9EC7-BFD2926E8A80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C017-820D-46BE-BF51-C3C67B4C36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75101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7" y="4800587"/>
            <a:ext cx="6619243" cy="566738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216" y="685800"/>
            <a:ext cx="6619244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7" y="5367325"/>
            <a:ext cx="6619242" cy="493712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0C2D-E1B6-45F5-9EC7-BFD2926E8A80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C017-820D-46BE-BF51-C3C67B4C36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94906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1447800"/>
            <a:ext cx="6619244" cy="198120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3657600"/>
            <a:ext cx="6619244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0C2D-E1B6-45F5-9EC7-BFD2926E8A80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C017-820D-46BE-BF51-C3C67B4C36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0668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101" y="1447800"/>
            <a:ext cx="5999486" cy="232337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7800" y="3771174"/>
            <a:ext cx="5459737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05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4350657"/>
            <a:ext cx="6619244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0C2D-E1B6-45F5-9EC7-BFD2926E8A80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C017-820D-46BE-BF51-C3C67B4C36DF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673721" y="971254"/>
            <a:ext cx="601434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915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7868" y="2613788"/>
            <a:ext cx="601434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915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4680576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3124201"/>
            <a:ext cx="6619245" cy="1653180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6" y="4777381"/>
            <a:ext cx="6619244" cy="860400"/>
          </a:xfrm>
        </p:spPr>
        <p:txBody>
          <a:bodyPr anchor="t"/>
          <a:lstStyle>
            <a:lvl1pPr marL="0" indent="0" algn="l">
              <a:buNone/>
              <a:defRPr sz="15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0C2D-E1B6-45F5-9EC7-BFD2926E8A80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C017-820D-46BE-BF51-C3C67B4C36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599530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15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710" y="1981200"/>
            <a:ext cx="2210150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347" y="2667000"/>
            <a:ext cx="21955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2745" y="1981200"/>
            <a:ext cx="2202181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4829" y="2667000"/>
            <a:ext cx="2210096" cy="358933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3525" y="1981200"/>
            <a:ext cx="2199085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3525" y="2667000"/>
            <a:ext cx="2199085" cy="358933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4607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167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0C2D-E1B6-45F5-9EC7-BFD2926E8A80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C017-820D-46BE-BF51-C3C67B4C36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1071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15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347" y="4250949"/>
            <a:ext cx="2205038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347" y="2209800"/>
            <a:ext cx="220503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347" y="4827212"/>
            <a:ext cx="2205038" cy="65918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032" y="4250949"/>
            <a:ext cx="2197894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031" y="2209800"/>
            <a:ext cx="2197894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016" y="4827211"/>
            <a:ext cx="2200805" cy="65918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3525" y="4250949"/>
            <a:ext cx="2199085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3525" y="2209800"/>
            <a:ext cx="219908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3432" y="4827209"/>
            <a:ext cx="2201998" cy="65918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4607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167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0C2D-E1B6-45F5-9EC7-BFD2926E8A80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C017-820D-46BE-BF51-C3C67B4C36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294106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0C2D-E1B6-45F5-9EC7-BFD2926E8A80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C017-820D-46BE-BF51-C3C67B4C36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1014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8159" y="430214"/>
            <a:ext cx="131445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348" y="887414"/>
            <a:ext cx="5567362" cy="536892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0C2D-E1B6-45F5-9EC7-BFD2926E8A80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C017-820D-46BE-BF51-C3C67B4C36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0781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55AD85-7F4E-42A0-B7EC-E60464EA7238}" type="datetimeFigureOut">
              <a:rPr lang="en-GB" smtClean="0"/>
              <a:pPr/>
              <a:t>16/01/2023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E332B3-6EE9-4CCD-B679-584AD1235A1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1943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E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6"/>
            <a:ext cx="3027759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8"/>
            <a:ext cx="1141809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6456759" y="1676400"/>
            <a:ext cx="211455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5999560" y="1"/>
            <a:ext cx="1202540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6454408" y="6096000"/>
            <a:ext cx="745301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584" y="452718"/>
            <a:ext cx="7053542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484" y="2052919"/>
            <a:ext cx="6709906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2905" y="1828801"/>
            <a:ext cx="990599" cy="2285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825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ECEB0C2D-E1B6-45F5-9EC7-BFD2926E8A80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1206" y="3263398"/>
            <a:ext cx="3859795" cy="2286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25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4406" y="295730"/>
            <a:ext cx="62864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1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C1C017-820D-46BE-BF51-C3C67B4C36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361336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  <p:sldLayoutId id="2147483778" r:id="rId12"/>
    <p:sldLayoutId id="2147483779" r:id="rId13"/>
    <p:sldLayoutId id="2147483780" r:id="rId14"/>
    <p:sldLayoutId id="2147483781" r:id="rId15"/>
    <p:sldLayoutId id="2147483782" r:id="rId16"/>
    <p:sldLayoutId id="2147483783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315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5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35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2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187950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hyperlink" Target="https://www.youtube.com/watch?v=MTXjrQAl-9w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MTXjrQAl-9w" TargetMode="Externa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687" y="4949099"/>
            <a:ext cx="2149026" cy="68128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715" y="5630386"/>
            <a:ext cx="1892972" cy="37036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28016" y="1034092"/>
            <a:ext cx="457208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342900"/>
            <a:r>
              <a:rPr lang="en-GB" sz="5400" dirty="0">
                <a:solidFill>
                  <a:prstClr val="white"/>
                </a:solidFill>
                <a:latin typeface="Century Gothic" panose="020B0502020202020204"/>
              </a:rPr>
              <a:t>Responsibility</a:t>
            </a:r>
            <a:endParaRPr lang="en-GB" sz="1350" dirty="0">
              <a:solidFill>
                <a:prstClr val="white"/>
              </a:solidFill>
              <a:latin typeface="Century Gothic" panose="020B050202020202020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8016" y="4088050"/>
            <a:ext cx="3429144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342900">
              <a:spcBef>
                <a:spcPts val="750"/>
              </a:spcBef>
              <a:buClr>
                <a:srgbClr val="1E5155">
                  <a:lumMod val="40000"/>
                  <a:lumOff val="60000"/>
                </a:srgbClr>
              </a:buClr>
              <a:buSzPct val="80000"/>
            </a:pPr>
            <a:r>
              <a:rPr lang="en-GB" sz="1500" cap="all" dirty="0">
                <a:solidFill>
                  <a:srgbClr val="1E5155">
                    <a:lumMod val="40000"/>
                    <a:lumOff val="60000"/>
                  </a:srgbClr>
                </a:solidFill>
                <a:latin typeface="Century Gothic" panose="020B0502020202020204"/>
              </a:rPr>
              <a:t>Bible passage</a:t>
            </a:r>
            <a:r>
              <a:rPr lang="en-GB" sz="1500" cap="all" dirty="0" smtClean="0">
                <a:solidFill>
                  <a:srgbClr val="1E5155">
                    <a:lumMod val="40000"/>
                    <a:lumOff val="60000"/>
                  </a:srgbClr>
                </a:solidFill>
                <a:latin typeface="Century Gothic" panose="020B0502020202020204"/>
              </a:rPr>
              <a:t>: MATTHEW </a:t>
            </a:r>
            <a:r>
              <a:rPr lang="en-GB" sz="1500" cap="all" dirty="0">
                <a:solidFill>
                  <a:srgbClr val="1E5155">
                    <a:lumMod val="40000"/>
                    <a:lumOff val="60000"/>
                  </a:srgbClr>
                </a:solidFill>
                <a:latin typeface="Century Gothic" panose="020B0502020202020204"/>
              </a:rPr>
              <a:t>25: 40-45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46467" y="2124941"/>
            <a:ext cx="5039480" cy="309053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66871" y="4578734"/>
            <a:ext cx="900762" cy="119796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45971" y="1078820"/>
            <a:ext cx="1582049" cy="143573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627784" y="6195331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>
                <a:solidFill>
                  <a:prstClr val="black"/>
                </a:solidFill>
                <a:latin typeface="Calibri"/>
                <a:hlinkClick r:id="rId7"/>
              </a:rPr>
              <a:t>https://www.youtube.com/watch?v=MTXjrQAl-9w</a:t>
            </a:r>
            <a:endParaRPr lang="en-GB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37063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34" y="188640"/>
            <a:ext cx="778674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Arial" pitchFamily="34" charset="0"/>
                <a:cs typeface="Arial" pitchFamily="34" charset="0"/>
              </a:rPr>
              <a:t>Then God said, “ I shall make human beings in my image, in my own likeness. Let them rule the animal Kingdom and be responsible for the whole earth.”</a:t>
            </a:r>
          </a:p>
          <a:p>
            <a:r>
              <a:rPr lang="en-GB" dirty="0" smtClean="0">
                <a:latin typeface="Arial" pitchFamily="34" charset="0"/>
                <a:cs typeface="Arial" pitchFamily="34" charset="0"/>
              </a:rPr>
              <a:t>So God created human beings. He made them in his own image, creating both male and male.</a:t>
            </a:r>
          </a:p>
          <a:p>
            <a:r>
              <a:rPr lang="en-GB" dirty="0" smtClean="0">
                <a:latin typeface="Arial" pitchFamily="34" charset="0"/>
                <a:cs typeface="Arial" pitchFamily="34" charset="0"/>
              </a:rPr>
              <a:t>(Exodus)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500034" y="2204864"/>
            <a:ext cx="4936062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66750" algn="l"/>
              </a:tabLst>
            </a:pPr>
            <a:r>
              <a:rPr kumimoji="0" lang="en-GB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Article 1: </a:t>
            </a:r>
            <a:r>
              <a:rPr kumimoji="0" lang="en-GB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omicBookCommando" charset="0"/>
              </a:rPr>
              <a:t>Everyone under </a:t>
            </a:r>
            <a:r>
              <a:rPr kumimoji="0" lang="en-GB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omicBookCommando+1" charset="0"/>
              </a:rPr>
              <a:t>1</a:t>
            </a:r>
            <a:r>
              <a:rPr kumimoji="0" lang="en-GB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omicBookCommando" charset="0"/>
              </a:rPr>
              <a:t>8 years of age has all the rights in this Convention.</a:t>
            </a:r>
            <a:endParaRPr kumimoji="0" lang="en-GB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66750" algn="l"/>
              </a:tabLst>
            </a:pPr>
            <a:r>
              <a:rPr kumimoji="0" lang="en-GB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omicBookCommando" charset="0"/>
              </a:rPr>
              <a:t>	</a:t>
            </a:r>
            <a:endParaRPr kumimoji="0" lang="en-GB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66750" algn="l"/>
              </a:tabLst>
            </a:pPr>
            <a:r>
              <a:rPr kumimoji="0" lang="en-GB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Article 2: </a:t>
            </a:r>
            <a:r>
              <a:rPr kumimoji="0" lang="en-GB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omicBookCommando" charset="0"/>
              </a:rPr>
              <a:t>The Convention applies to everyone, whatever their race, religion, abilities; whatever they think or say, whatever type of family they come from.</a:t>
            </a:r>
            <a:endParaRPr kumimoji="0" lang="en-GB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68034" y="4559643"/>
            <a:ext cx="42755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“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All men are created equal"</a:t>
            </a:r>
          </a:p>
          <a:p>
            <a:r>
              <a:rPr lang="en-GB" dirty="0" smtClean="0">
                <a:latin typeface="Arial" pitchFamily="34" charset="0"/>
                <a:cs typeface="Arial" pitchFamily="34" charset="0"/>
              </a:rPr>
              <a:t>(American declaration of independence)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5248" y="2780928"/>
            <a:ext cx="3786187" cy="390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8034" y="5720770"/>
            <a:ext cx="5117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“One Family – achieving more together” (St Mary’s Junior School)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298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60648"/>
            <a:ext cx="3716556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154066"/>
            <a:ext cx="3861299" cy="2560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861048"/>
            <a:ext cx="3611893" cy="2708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021" y="171027"/>
            <a:ext cx="3812410" cy="25555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465" y="1772816"/>
            <a:ext cx="4648200" cy="2381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8286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957392" cy="6957392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87000"/>
              </a:srgbClr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1835696" y="259780"/>
            <a:ext cx="5371279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 smtClean="0"/>
              <a:t>This year’s theme is:</a:t>
            </a:r>
          </a:p>
          <a:p>
            <a:pPr algn="ctr"/>
            <a:r>
              <a:rPr lang="en-GB" sz="6000" b="1" dirty="0" smtClean="0"/>
              <a:t>Ordinary People</a:t>
            </a:r>
            <a:endParaRPr lang="en-GB" sz="60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475656" y="2492896"/>
            <a:ext cx="698477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Our main focus this year is to look at how the Holocaust is about ordinary people and the part we can play today in challenging prejudice. </a:t>
            </a:r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498490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5-Point Star 1"/>
          <p:cNvSpPr/>
          <p:nvPr/>
        </p:nvSpPr>
        <p:spPr>
          <a:xfrm>
            <a:off x="2428860" y="714356"/>
            <a:ext cx="3014092" cy="2412876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5-Point Star 2"/>
          <p:cNvSpPr/>
          <p:nvPr/>
        </p:nvSpPr>
        <p:spPr>
          <a:xfrm>
            <a:off x="1214414" y="3643314"/>
            <a:ext cx="3014092" cy="2412876"/>
          </a:xfrm>
          <a:prstGeom prst="star5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410" name="Picture 2" descr="http://t2.gstatic.com/images?q=tbn:ANd9GcQraSK6ak-9-U26sGvD7tZQ_7Mc51BmZenlcO3C9he7Pv_uq1934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785794"/>
            <a:ext cx="3286148" cy="4849290"/>
          </a:xfrm>
          <a:prstGeom prst="rect">
            <a:avLst/>
          </a:prstGeom>
          <a:noFill/>
        </p:spPr>
      </p:pic>
      <p:sp>
        <p:nvSpPr>
          <p:cNvPr id="7" name="Isosceles Triangle 6"/>
          <p:cNvSpPr/>
          <p:nvPr/>
        </p:nvSpPr>
        <p:spPr>
          <a:xfrm>
            <a:off x="214282" y="500042"/>
            <a:ext cx="2214578" cy="214314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54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685" y="678850"/>
            <a:ext cx="9151685" cy="5612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2452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16632"/>
            <a:ext cx="8712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Ordinary People who did extraordinary things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368447"/>
            <a:ext cx="2664296" cy="199822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8777" y="4481389"/>
            <a:ext cx="3196952" cy="19980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552" y="4253807"/>
            <a:ext cx="2453258" cy="245325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63588" y="918797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Mahatma Gandhi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1151620" y="3768725"/>
            <a:ext cx="1176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Rosa Parks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6333267" y="3772242"/>
            <a:ext cx="19479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Martin Luther King</a:t>
            </a:r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09842" y="1274359"/>
            <a:ext cx="2915197" cy="218639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479686" y="876666"/>
            <a:ext cx="16551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Harriet Tubman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08725" y="2367558"/>
            <a:ext cx="2172204" cy="317576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540395" y="1844824"/>
            <a:ext cx="16796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Charles Dickens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64370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404664"/>
            <a:ext cx="820891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/>
              <a:t>In John’s Gospel Jesus said to his disciples:</a:t>
            </a:r>
          </a:p>
          <a:p>
            <a:pPr algn="ctr"/>
            <a:endParaRPr lang="en-GB" sz="2000" dirty="0" smtClean="0"/>
          </a:p>
          <a:p>
            <a:pPr algn="ctr"/>
            <a:r>
              <a:rPr lang="en-GB" sz="2000" dirty="0" smtClean="0"/>
              <a:t>12 </a:t>
            </a:r>
            <a:r>
              <a:rPr lang="en-GB" sz="2000" dirty="0"/>
              <a:t>This is my commandment, That </a:t>
            </a:r>
            <a:r>
              <a:rPr lang="en-GB" sz="2000" dirty="0" smtClean="0"/>
              <a:t>you </a:t>
            </a:r>
            <a:r>
              <a:rPr lang="en-GB" sz="2000" dirty="0"/>
              <a:t>love one another, as I have loved you.</a:t>
            </a:r>
          </a:p>
          <a:p>
            <a:pPr algn="ctr"/>
            <a:endParaRPr lang="en-GB" sz="2000" dirty="0"/>
          </a:p>
          <a:p>
            <a:pPr algn="ctr"/>
            <a:r>
              <a:rPr lang="en-GB" sz="2000" dirty="0"/>
              <a:t>13 Greater love hath no man than this, that a man lay down his life for his friends</a:t>
            </a:r>
            <a:r>
              <a:rPr lang="en-GB" sz="2000" dirty="0" smtClean="0"/>
              <a:t>.</a:t>
            </a:r>
          </a:p>
          <a:p>
            <a:pPr algn="ctr"/>
            <a:endParaRPr lang="en-GB" sz="2000" dirty="0"/>
          </a:p>
          <a:p>
            <a:pPr algn="ctr"/>
            <a:endParaRPr lang="en-GB" sz="2000" dirty="0" smtClean="0"/>
          </a:p>
          <a:p>
            <a:pPr algn="ctr"/>
            <a:r>
              <a:rPr lang="en-GB" sz="2000" b="1" dirty="0" smtClean="0"/>
              <a:t>We are all ordinary people who can be extraordinary in our actions</a:t>
            </a:r>
          </a:p>
          <a:p>
            <a:endParaRPr lang="en-GB" dirty="0"/>
          </a:p>
          <a:p>
            <a:endParaRPr lang="en-GB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6775" t="23625" r="1963" b="-793"/>
          <a:stretch/>
        </p:blipFill>
        <p:spPr>
          <a:xfrm>
            <a:off x="4499992" y="3429000"/>
            <a:ext cx="4526336" cy="326765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39552" y="3634648"/>
            <a:ext cx="396044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What small sacrifices can we make for those we know, those we may meet in the future and those we will never meet?</a:t>
            </a:r>
          </a:p>
          <a:p>
            <a:endParaRPr lang="en-GB" sz="2000" dirty="0"/>
          </a:p>
          <a:p>
            <a:r>
              <a:rPr lang="en-GB" sz="2000" dirty="0"/>
              <a:t>How can you be a courageous advocate?</a:t>
            </a:r>
          </a:p>
        </p:txBody>
      </p:sp>
    </p:spTree>
    <p:extLst>
      <p:ext uri="{BB962C8B-B14F-4D97-AF65-F5344CB8AC3E}">
        <p14:creationId xmlns:p14="http://schemas.microsoft.com/office/powerpoint/2010/main" val="3272941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1560" y="98072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0112" y="476389"/>
            <a:ext cx="3090940" cy="580999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23528" y="332656"/>
            <a:ext cx="504056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Dear God </a:t>
            </a:r>
          </a:p>
          <a:p>
            <a:endParaRPr lang="en-GB" dirty="0"/>
          </a:p>
          <a:p>
            <a:r>
              <a:rPr lang="en-GB" dirty="0"/>
              <a:t>We thank you that we live in a safe country where we can be ourselves without being hurt by others. </a:t>
            </a:r>
          </a:p>
          <a:p>
            <a:endParaRPr lang="en-GB" dirty="0"/>
          </a:p>
          <a:p>
            <a:r>
              <a:rPr lang="en-GB" dirty="0"/>
              <a:t>Today we especially remember people who suffered in the Holocaust, or have been hurt by others just because they are hated for being themselves. </a:t>
            </a:r>
          </a:p>
          <a:p>
            <a:endParaRPr lang="en-GB" dirty="0"/>
          </a:p>
          <a:p>
            <a:r>
              <a:rPr lang="en-GB" dirty="0"/>
              <a:t>We pray that they may feel brave because you love and care for them. </a:t>
            </a:r>
          </a:p>
          <a:p>
            <a:endParaRPr lang="en-GB" dirty="0"/>
          </a:p>
          <a:p>
            <a:r>
              <a:rPr lang="en-GB" dirty="0"/>
              <a:t>Please give us the courage to stand together when we know things are wrong. </a:t>
            </a:r>
          </a:p>
          <a:p>
            <a:endParaRPr lang="en-GB" dirty="0"/>
          </a:p>
          <a:p>
            <a:r>
              <a:rPr lang="en-GB" dirty="0"/>
              <a:t>We pray that people who are filled with hatred, especially against Jewish people, may have a change of heart and show kindness in the world instead. </a:t>
            </a:r>
          </a:p>
          <a:p>
            <a:endParaRPr lang="en-GB" dirty="0"/>
          </a:p>
          <a:p>
            <a:r>
              <a:rPr lang="en-GB" dirty="0"/>
              <a:t>We ask all this in Jesus’ name. </a:t>
            </a:r>
          </a:p>
          <a:p>
            <a:endParaRPr lang="en-GB" dirty="0"/>
          </a:p>
          <a:p>
            <a:r>
              <a:rPr lang="en-GB" dirty="0" smtClean="0"/>
              <a:t>Amen</a:t>
            </a:r>
          </a:p>
          <a:p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9273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332656"/>
            <a:ext cx="731469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/>
              <a:t>Hymn:</a:t>
            </a:r>
          </a:p>
          <a:p>
            <a:r>
              <a:rPr lang="en-GB" sz="4000" dirty="0" smtClean="0"/>
              <a:t>Make me a channel of your peace.</a:t>
            </a:r>
            <a:endParaRPr lang="en-GB" sz="4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9752" y="1916832"/>
            <a:ext cx="4464497" cy="4464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509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404664"/>
            <a:ext cx="8096250" cy="381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71600" y="4437112"/>
            <a:ext cx="751647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solidFill>
                  <a:prstClr val="black"/>
                </a:solidFill>
              </a:rPr>
              <a:t>How can we help to keep the memory alive?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199812" y="6106110"/>
            <a:ext cx="49197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www.youtube.com/watch?v=MTXjrQAl-9w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5610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941</TotalTime>
  <Words>429</Words>
  <Application>Microsoft Office PowerPoint</Application>
  <PresentationFormat>On-screen Show (4:3)</PresentationFormat>
  <Paragraphs>53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Arial</vt:lpstr>
      <vt:lpstr>Calibri</vt:lpstr>
      <vt:lpstr>Century Gothic</vt:lpstr>
      <vt:lpstr>ComicBookCommando</vt:lpstr>
      <vt:lpstr>ComicBookCommando+1</vt:lpstr>
      <vt:lpstr>Times New Roman</vt:lpstr>
      <vt:lpstr>Wingdings 3</vt:lpstr>
      <vt:lpstr>Office Theme</vt:lpstr>
      <vt:lpstr>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St Marys Junior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Welch</dc:creator>
  <cp:lastModifiedBy>cwelch</cp:lastModifiedBy>
  <cp:revision>43</cp:revision>
  <cp:lastPrinted>2023-01-05T15:27:50Z</cp:lastPrinted>
  <dcterms:created xsi:type="dcterms:W3CDTF">2015-01-22T16:14:11Z</dcterms:created>
  <dcterms:modified xsi:type="dcterms:W3CDTF">2023-01-16T11:07:18Z</dcterms:modified>
</cp:coreProperties>
</file>