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
  </p:notesMasterIdLst>
  <p:sldIdLst>
    <p:sldId id="257" r:id="rId2"/>
    <p:sldId id="258" r:id="rId3"/>
    <p:sldId id="260" r:id="rId4"/>
    <p:sldId id="259" r:id="rId5"/>
    <p:sldId id="261" r:id="rId6"/>
    <p:sldId id="262"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15" autoAdjust="0"/>
    <p:restoredTop sz="94660"/>
  </p:normalViewPr>
  <p:slideViewPr>
    <p:cSldViewPr snapToGrid="0">
      <p:cViewPr varScale="1">
        <p:scale>
          <a:sx n="86" d="100"/>
          <a:sy n="86" d="100"/>
        </p:scale>
        <p:origin x="64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7C26D6-CACA-41C3-9E64-0A07C44BDDEA}" type="datetimeFigureOut">
              <a:rPr lang="en-GB" smtClean="0"/>
              <a:t>02/06/2020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96DC3F-E8FA-47B7-ACCC-BB92DFA61972}" type="slidenum">
              <a:rPr lang="en-GB" smtClean="0"/>
              <a:t>‹#›</a:t>
            </a:fld>
            <a:endParaRPr lang="en-GB"/>
          </a:p>
        </p:txBody>
      </p:sp>
    </p:spTree>
    <p:extLst>
      <p:ext uri="{BB962C8B-B14F-4D97-AF65-F5344CB8AC3E}">
        <p14:creationId xmlns:p14="http://schemas.microsoft.com/office/powerpoint/2010/main" val="19050528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02/06/2020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064985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02/06/2020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989191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02/06/2020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43018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10E4963-4760-44CA-9FE5-2B726D700631}" type="datetimeFigureOut">
              <a:rPr lang="en-GB" smtClean="0">
                <a:solidFill>
                  <a:prstClr val="black">
                    <a:tint val="75000"/>
                  </a:prstClr>
                </a:solidFill>
              </a:rPr>
              <a:pPr/>
              <a:t>02/06/2020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989371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10E4963-4760-44CA-9FE5-2B726D700631}" type="datetimeFigureOut">
              <a:rPr lang="en-GB" smtClean="0">
                <a:solidFill>
                  <a:prstClr val="black">
                    <a:tint val="75000"/>
                  </a:prstClr>
                </a:solidFill>
              </a:rPr>
              <a:pPr/>
              <a:t>02/06/2020</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40445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10E4963-4760-44CA-9FE5-2B726D700631}" type="datetimeFigureOut">
              <a:rPr lang="en-GB" smtClean="0">
                <a:solidFill>
                  <a:prstClr val="black">
                    <a:tint val="75000"/>
                  </a:prstClr>
                </a:solidFill>
              </a:rPr>
              <a:pPr/>
              <a:t>02/06/2020</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40648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0E4963-4760-44CA-9FE5-2B726D700631}" type="datetimeFigureOut">
              <a:rPr lang="en-GB" smtClean="0">
                <a:solidFill>
                  <a:prstClr val="black">
                    <a:tint val="75000"/>
                  </a:prstClr>
                </a:solidFill>
              </a:rPr>
              <a:pPr/>
              <a:t>02/06/2020</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25090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0E4963-4760-44CA-9FE5-2B726D700631}" type="datetimeFigureOut">
              <a:rPr lang="en-GB" smtClean="0">
                <a:solidFill>
                  <a:prstClr val="black">
                    <a:tint val="75000"/>
                  </a:prstClr>
                </a:solidFill>
              </a:rPr>
              <a:pPr/>
              <a:t>02/06/2020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142528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0E4963-4760-44CA-9FE5-2B726D700631}" type="datetimeFigureOut">
              <a:rPr lang="en-GB" smtClean="0">
                <a:solidFill>
                  <a:prstClr val="black">
                    <a:tint val="75000"/>
                  </a:prstClr>
                </a:solidFill>
              </a:rPr>
              <a:pPr/>
              <a:t>02/06/2020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9042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02/06/2020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81123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02/06/2020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065246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2">
                <a:lumMod val="7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0E4963-4760-44CA-9FE5-2B726D700631}" type="datetimeFigureOut">
              <a:rPr lang="en-GB" smtClean="0">
                <a:solidFill>
                  <a:prstClr val="black">
                    <a:tint val="75000"/>
                  </a:prstClr>
                </a:solidFill>
              </a:rPr>
              <a:pPr/>
              <a:t>02/06/2020</a:t>
            </a:fld>
            <a:endParaRPr lang="en-GB">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7484939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mailto:adminoffice@st-marys-jun.hants.sch.uk"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4010" y="4670748"/>
            <a:ext cx="11157995" cy="1984518"/>
          </a:xfrm>
          <a:prstGeom prst="rect">
            <a:avLst/>
          </a:prstGeom>
        </p:spPr>
        <p:txBody>
          <a:bodyPr wrap="square">
            <a:spAutoFit/>
          </a:bodyPr>
          <a:lstStyle/>
          <a:p>
            <a:pPr algn="ctr">
              <a:lnSpc>
                <a:spcPct val="107000"/>
              </a:lnSpc>
              <a:spcAft>
                <a:spcPts val="800"/>
              </a:spcAft>
              <a:defRPr/>
            </a:pPr>
            <a:r>
              <a:rPr kumimoji="0" lang="en-GB" sz="1800" b="1" i="0" u="none" strike="noStrike" kern="1200" cap="none" spc="0" normalizeH="0" baseline="0" noProof="0" dirty="0" smtClean="0">
                <a:ln>
                  <a:noFill/>
                </a:ln>
                <a:solidFill>
                  <a:schemeClr val="tx2"/>
                </a:solidFill>
                <a:effectLst/>
                <a:uLnTx/>
                <a:uFillTx/>
                <a:latin typeface="Arial" panose="020B0604020202020204" pitchFamily="34" charset="0"/>
                <a:cs typeface="Arial" panose="020B0604020202020204" pitchFamily="34" charset="0"/>
              </a:rPr>
              <a:t>Bible </a:t>
            </a:r>
            <a:r>
              <a:rPr lang="en-GB" b="1" dirty="0">
                <a:solidFill>
                  <a:schemeClr val="tx2"/>
                </a:solidFill>
                <a:latin typeface="Arial" panose="020B0604020202020204" pitchFamily="34" charset="0"/>
                <a:cs typeface="Arial" panose="020B0604020202020204" pitchFamily="34" charset="0"/>
              </a:rPr>
              <a:t>Reference</a:t>
            </a:r>
            <a:r>
              <a:rPr lang="en-GB" b="1" dirty="0" smtClean="0">
                <a:solidFill>
                  <a:schemeClr val="tx2"/>
                </a:solidFill>
                <a:latin typeface="Arial" panose="020B0604020202020204" pitchFamily="34" charset="0"/>
                <a:cs typeface="Arial" panose="020B0604020202020204" pitchFamily="34" charset="0"/>
              </a:rPr>
              <a:t>: </a:t>
            </a:r>
            <a:r>
              <a:rPr lang="en-GB" b="1" dirty="0">
                <a:solidFill>
                  <a:schemeClr val="tx2"/>
                </a:solidFill>
                <a:latin typeface="Arial" panose="020B0604020202020204" pitchFamily="34" charset="0"/>
                <a:cs typeface="Arial" panose="020B0604020202020204" pitchFamily="34" charset="0"/>
              </a:rPr>
              <a:t>Hebrews 13:16</a:t>
            </a:r>
          </a:p>
          <a:p>
            <a:pPr lvl="0" algn="ctr">
              <a:lnSpc>
                <a:spcPct val="107000"/>
              </a:lnSpc>
              <a:spcAft>
                <a:spcPts val="800"/>
              </a:spcAft>
              <a:defRPr/>
            </a:pPr>
            <a:r>
              <a:rPr lang="en-GB" b="1" dirty="0" smtClean="0">
                <a:solidFill>
                  <a:schemeClr val="tx2"/>
                </a:solidFill>
                <a:latin typeface="Arial" panose="020B0604020202020204" pitchFamily="34" charset="0"/>
                <a:cs typeface="Arial" panose="020B0604020202020204" pitchFamily="34" charset="0"/>
              </a:rPr>
              <a:t> ‘and </a:t>
            </a:r>
            <a:r>
              <a:rPr lang="en-GB" b="1" dirty="0">
                <a:solidFill>
                  <a:schemeClr val="tx2"/>
                </a:solidFill>
                <a:latin typeface="Arial" panose="020B0604020202020204" pitchFamily="34" charset="0"/>
                <a:cs typeface="Arial" panose="020B0604020202020204" pitchFamily="34" charset="0"/>
              </a:rPr>
              <a:t>do not forget to do good and to share with others, for with such sacrifices God is pleased</a:t>
            </a:r>
            <a:r>
              <a:rPr lang="en-GB" b="1" dirty="0" smtClean="0">
                <a:solidFill>
                  <a:schemeClr val="tx2"/>
                </a:solidFill>
                <a:latin typeface="Arial" panose="020B0604020202020204" pitchFamily="34" charset="0"/>
                <a:cs typeface="Arial" panose="020B0604020202020204" pitchFamily="34" charset="0"/>
              </a:rPr>
              <a:t>.’</a:t>
            </a:r>
            <a:endParaRPr kumimoji="0" lang="en-GB" sz="1800" b="1" i="0" u="none" strike="noStrike" kern="1200" cap="none" spc="0" normalizeH="0" baseline="0" noProof="0" dirty="0" smtClean="0">
              <a:ln>
                <a:noFill/>
              </a:ln>
              <a:solidFill>
                <a:schemeClr val="tx2"/>
              </a:solidFill>
              <a:effectLst/>
              <a:uLnTx/>
              <a:uFillTx/>
              <a:latin typeface="Arial" panose="020B0604020202020204" pitchFamily="34" charset="0"/>
              <a:cs typeface="Arial" panose="020B0604020202020204" pitchFamily="34"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endParaRPr kumimoji="0" lang="en-GB" sz="1800" b="1" i="0" u="none" strike="noStrike" kern="1200" cap="none" spc="0" normalizeH="0" baseline="0" noProof="0" dirty="0" smtClean="0">
              <a:ln>
                <a:noFill/>
              </a:ln>
              <a:solidFill>
                <a:schemeClr val="tx2"/>
              </a:solidFill>
              <a:effectLst/>
              <a:uLnTx/>
              <a:uFillTx/>
              <a:latin typeface="Arial" panose="020B0604020202020204" pitchFamily="34" charset="0"/>
              <a:cs typeface="Arial" panose="020B0604020202020204" pitchFamily="34" charset="0"/>
            </a:endParaRPr>
          </a:p>
          <a:p>
            <a:pPr lvl="0" algn="ctr">
              <a:lnSpc>
                <a:spcPct val="107000"/>
              </a:lnSpc>
              <a:spcAft>
                <a:spcPts val="800"/>
              </a:spcAft>
              <a:defRPr/>
            </a:pPr>
            <a:r>
              <a:rPr kumimoji="0" lang="en-GB" b="1" i="0" u="none" strike="noStrike" kern="1200" cap="none" spc="0" normalizeH="0" baseline="0" noProof="0" smtClean="0">
                <a:ln>
                  <a:noFill/>
                </a:ln>
                <a:solidFill>
                  <a:schemeClr val="tx2"/>
                </a:solidFill>
                <a:effectLst/>
                <a:uLnTx/>
                <a:uFillTx/>
                <a:latin typeface="Arial" panose="020B0604020202020204" pitchFamily="34" charset="0"/>
                <a:cs typeface="Arial" panose="020B0604020202020204" pitchFamily="34" charset="0"/>
              </a:rPr>
              <a:t>Article 27:</a:t>
            </a:r>
            <a:r>
              <a:rPr kumimoji="0" lang="en-GB" b="1" i="0" u="none" strike="noStrike" kern="1200" cap="none" spc="0" normalizeH="0" noProof="0" smtClean="0">
                <a:ln>
                  <a:noFill/>
                </a:ln>
                <a:solidFill>
                  <a:schemeClr val="tx2"/>
                </a:solidFill>
                <a:effectLst/>
                <a:uLnTx/>
                <a:uFillTx/>
                <a:latin typeface="Arial" panose="020B0604020202020204" pitchFamily="34" charset="0"/>
                <a:cs typeface="Arial" panose="020B0604020202020204" pitchFamily="34" charset="0"/>
              </a:rPr>
              <a:t> </a:t>
            </a:r>
            <a:r>
              <a:rPr lang="en-GB" b="1" smtClean="0">
                <a:solidFill>
                  <a:schemeClr val="tx2"/>
                </a:solidFill>
                <a:latin typeface="Arial" panose="020B0604020202020204" pitchFamily="34" charset="0"/>
                <a:cs typeface="Arial" panose="020B0604020202020204" pitchFamily="34" charset="0"/>
              </a:rPr>
              <a:t>You </a:t>
            </a:r>
            <a:r>
              <a:rPr lang="en-GB" b="1" dirty="0" smtClean="0">
                <a:solidFill>
                  <a:schemeClr val="tx2"/>
                </a:solidFill>
                <a:latin typeface="Arial" panose="020B0604020202020204" pitchFamily="34" charset="0"/>
                <a:cs typeface="Arial" panose="020B0604020202020204" pitchFamily="34" charset="0"/>
              </a:rPr>
              <a:t>should have the conditions you need for </a:t>
            </a:r>
            <a:r>
              <a:rPr lang="en-GB" b="1" dirty="0">
                <a:solidFill>
                  <a:schemeClr val="tx2"/>
                </a:solidFill>
                <a:latin typeface="Arial" panose="020B0604020202020204" pitchFamily="34" charset="0"/>
                <a:cs typeface="Arial" panose="020B0604020202020204" pitchFamily="34" charset="0"/>
              </a:rPr>
              <a:t>your physical,</a:t>
            </a:r>
          </a:p>
          <a:p>
            <a:pPr lvl="0" algn="ctr">
              <a:lnSpc>
                <a:spcPct val="107000"/>
              </a:lnSpc>
              <a:spcAft>
                <a:spcPts val="800"/>
              </a:spcAft>
              <a:defRPr/>
            </a:pPr>
            <a:r>
              <a:rPr lang="en-GB" b="1" dirty="0">
                <a:solidFill>
                  <a:schemeClr val="tx2"/>
                </a:solidFill>
                <a:latin typeface="Arial" panose="020B0604020202020204" pitchFamily="34" charset="0"/>
                <a:cs typeface="Arial" panose="020B0604020202020204" pitchFamily="34" charset="0"/>
              </a:rPr>
              <a:t>mental, spiritual, moral and social development. </a:t>
            </a:r>
            <a:endParaRPr kumimoji="0" lang="en-GB" b="1" i="0" u="none" strike="noStrike" kern="1200" cap="none" spc="0" normalizeH="0" baseline="0" noProof="0" dirty="0" smtClean="0">
              <a:ln>
                <a:noFill/>
              </a:ln>
              <a:solidFill>
                <a:schemeClr val="tx2"/>
              </a:solidFill>
              <a:effectLst/>
              <a:uLnTx/>
              <a:uFillTx/>
              <a:latin typeface="Arial" panose="020B0604020202020204" pitchFamily="34" charset="0"/>
              <a:cs typeface="Arial" panose="020B0604020202020204" pitchFamily="34" charset="0"/>
            </a:endParaRPr>
          </a:p>
        </p:txBody>
      </p:sp>
      <p:sp>
        <p:nvSpPr>
          <p:cNvPr id="3" name="Rectangle 2"/>
          <p:cNvSpPr/>
          <p:nvPr/>
        </p:nvSpPr>
        <p:spPr>
          <a:xfrm>
            <a:off x="3733624" y="0"/>
            <a:ext cx="4951164" cy="132343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0" b="1" i="0" u="none" strike="noStrike" kern="1200" cap="none" spc="0" normalizeH="0" baseline="0" noProof="0" dirty="0" smtClean="0">
                <a:ln w="10160">
                  <a:solidFill>
                    <a:srgbClr val="4BACC6"/>
                  </a:solidFill>
                  <a:prstDash val="solid"/>
                </a:ln>
                <a:solidFill>
                  <a:srgbClr val="FFFFFF"/>
                </a:solidFill>
                <a:effectLst>
                  <a:outerShdw blurRad="38100" dist="22860" dir="5400000" algn="tl" rotWithShape="0">
                    <a:srgbClr val="000000">
                      <a:alpha val="30000"/>
                    </a:srgbClr>
                  </a:outerShdw>
                </a:effectLst>
                <a:uLnTx/>
                <a:uFillTx/>
                <a:latin typeface="Calibri"/>
                <a:ea typeface="+mn-ea"/>
                <a:cs typeface="+mn-cs"/>
              </a:rPr>
              <a:t>One Family</a:t>
            </a:r>
            <a:endParaRPr kumimoji="0" lang="en-US" sz="8000" b="1" i="0" u="none" strike="noStrike" kern="1200" cap="none" spc="0" normalizeH="0" baseline="0" noProof="0" dirty="0">
              <a:ln w="10160">
                <a:solidFill>
                  <a:srgbClr val="4BACC6"/>
                </a:solidFill>
                <a:prstDash val="solid"/>
              </a:ln>
              <a:solidFill>
                <a:srgbClr val="FFFFFF"/>
              </a:solidFill>
              <a:effectLst>
                <a:outerShdw blurRad="38100" dist="22860" dir="5400000" algn="tl" rotWithShape="0">
                  <a:srgbClr val="000000">
                    <a:alpha val="30000"/>
                  </a:srgbClr>
                </a:outerShdw>
              </a:effectLst>
              <a:uLnTx/>
              <a:uFillTx/>
              <a:latin typeface="Calibri"/>
              <a:ea typeface="+mn-ea"/>
              <a:cs typeface="+mn-cs"/>
            </a:endParaRPr>
          </a:p>
        </p:txBody>
      </p:sp>
      <p:pic>
        <p:nvPicPr>
          <p:cNvPr id="1026" name="Picture 2" descr="Drew today's real life heroes in the style of the cartoon Super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6124" y="1174005"/>
            <a:ext cx="3314999" cy="331499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stretch>
            <a:fillRect/>
          </a:stretch>
        </p:blipFill>
        <p:spPr>
          <a:xfrm>
            <a:off x="6320010" y="1174004"/>
            <a:ext cx="3022903" cy="3314999"/>
          </a:xfrm>
          <a:prstGeom prst="rect">
            <a:avLst/>
          </a:prstGeom>
        </p:spPr>
      </p:pic>
    </p:spTree>
    <p:extLst>
      <p:ext uri="{BB962C8B-B14F-4D97-AF65-F5344CB8AC3E}">
        <p14:creationId xmlns:p14="http://schemas.microsoft.com/office/powerpoint/2010/main" val="35094034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54877" y="247766"/>
            <a:ext cx="6286500" cy="6429375"/>
          </a:xfrm>
          <a:prstGeom prst="rect">
            <a:avLst/>
          </a:prstGeom>
        </p:spPr>
      </p:pic>
      <p:sp>
        <p:nvSpPr>
          <p:cNvPr id="5" name="TextBox 4"/>
          <p:cNvSpPr txBox="1"/>
          <p:nvPr/>
        </p:nvSpPr>
        <p:spPr>
          <a:xfrm>
            <a:off x="7315200" y="680224"/>
            <a:ext cx="4683512" cy="5816977"/>
          </a:xfrm>
          <a:prstGeom prst="rect">
            <a:avLst/>
          </a:prstGeom>
          <a:noFill/>
        </p:spPr>
        <p:txBody>
          <a:bodyPr wrap="square" rtlCol="0">
            <a:spAutoFit/>
          </a:bodyPr>
          <a:lstStyle/>
          <a:p>
            <a:r>
              <a:rPr lang="en-GB" sz="2800" b="1" dirty="0" smtClean="0"/>
              <a:t>What do you see when you look at this picture?</a:t>
            </a:r>
          </a:p>
          <a:p>
            <a:endParaRPr lang="en-GB" sz="2800" b="1" dirty="0"/>
          </a:p>
          <a:p>
            <a:r>
              <a:rPr lang="en-GB" sz="2800" b="1" dirty="0" smtClean="0"/>
              <a:t>Why do you think the artist has painted it?</a:t>
            </a:r>
          </a:p>
          <a:p>
            <a:endParaRPr lang="en-GB" sz="2800" b="1" dirty="0"/>
          </a:p>
          <a:p>
            <a:r>
              <a:rPr lang="en-GB" sz="2800" b="1" dirty="0" smtClean="0"/>
              <a:t>Who do you think it was painted for?</a:t>
            </a:r>
          </a:p>
          <a:p>
            <a:endParaRPr lang="en-GB" sz="2800" b="1" dirty="0"/>
          </a:p>
          <a:p>
            <a:r>
              <a:rPr lang="en-GB" sz="2800" b="1" dirty="0" smtClean="0"/>
              <a:t>Who is hiding in the basket?</a:t>
            </a:r>
          </a:p>
          <a:p>
            <a:endParaRPr lang="en-GB" sz="2800" b="1" dirty="0">
              <a:solidFill>
                <a:schemeClr val="bg1"/>
              </a:solidFill>
            </a:endParaRPr>
          </a:p>
          <a:p>
            <a:endParaRPr lang="en-GB" sz="2800" b="1" dirty="0" smtClean="0">
              <a:solidFill>
                <a:schemeClr val="bg1"/>
              </a:solidFill>
            </a:endParaRPr>
          </a:p>
          <a:p>
            <a:endParaRPr lang="en-GB" dirty="0"/>
          </a:p>
          <a:p>
            <a:endParaRPr lang="en-GB" dirty="0"/>
          </a:p>
        </p:txBody>
      </p:sp>
    </p:spTree>
    <p:extLst>
      <p:ext uri="{BB962C8B-B14F-4D97-AF65-F5344CB8AC3E}">
        <p14:creationId xmlns:p14="http://schemas.microsoft.com/office/powerpoint/2010/main" val="13571983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3024" y="189570"/>
            <a:ext cx="6523463" cy="5940088"/>
          </a:xfrm>
          <a:prstGeom prst="rect">
            <a:avLst/>
          </a:prstGeom>
        </p:spPr>
        <p:txBody>
          <a:bodyPr wrap="square">
            <a:spAutoFit/>
          </a:bodyPr>
          <a:lstStyle/>
          <a:p>
            <a:pPr fontAlgn="base">
              <a:spcAft>
                <a:spcPts val="1200"/>
              </a:spcAft>
            </a:pPr>
            <a:r>
              <a:rPr lang="en-GB" sz="2000" b="1" dirty="0" smtClean="0">
                <a:latin typeface="Calibri" panose="020F0502020204030204" pitchFamily="34" charset="0"/>
                <a:cs typeface="Calibri" panose="020F0502020204030204" pitchFamily="34" charset="0"/>
              </a:rPr>
              <a:t>This painting has been created by an artist called </a:t>
            </a:r>
            <a:r>
              <a:rPr lang="en-GB" sz="2000" b="1" dirty="0">
                <a:latin typeface="Calibri" panose="020F0502020204030204" pitchFamily="34" charset="0"/>
                <a:cs typeface="Calibri" panose="020F0502020204030204" pitchFamily="34" charset="0"/>
              </a:rPr>
              <a:t>Banksy. Banksy is an anonymous England-based street artist, </a:t>
            </a:r>
          </a:p>
          <a:p>
            <a:pPr fontAlgn="base">
              <a:spcAft>
                <a:spcPts val="1200"/>
              </a:spcAft>
            </a:pPr>
            <a:endParaRPr lang="en-GB" sz="2000" b="1" dirty="0">
              <a:latin typeface="Calibri" panose="020F0502020204030204" pitchFamily="34" charset="0"/>
              <a:cs typeface="Calibri" panose="020F0502020204030204" pitchFamily="34" charset="0"/>
            </a:endParaRPr>
          </a:p>
          <a:p>
            <a:pPr fontAlgn="base">
              <a:spcAft>
                <a:spcPts val="1200"/>
              </a:spcAft>
            </a:pPr>
            <a:r>
              <a:rPr lang="en-GB" sz="2000" b="1" dirty="0" smtClean="0">
                <a:latin typeface="Calibri" panose="020F0502020204030204" pitchFamily="34" charset="0"/>
                <a:cs typeface="Calibri" panose="020F0502020204030204" pitchFamily="34" charset="0"/>
              </a:rPr>
              <a:t>His latest work is called </a:t>
            </a:r>
            <a:r>
              <a:rPr lang="en-GB" sz="2000" b="1" dirty="0">
                <a:latin typeface="Calibri" panose="020F0502020204030204" pitchFamily="34" charset="0"/>
                <a:cs typeface="Calibri" panose="020F0502020204030204" pitchFamily="34" charset="0"/>
              </a:rPr>
              <a:t>'Game Changer' </a:t>
            </a:r>
            <a:r>
              <a:rPr lang="en-GB" sz="2000" b="1" dirty="0" smtClean="0">
                <a:latin typeface="Calibri" panose="020F0502020204030204" pitchFamily="34" charset="0"/>
                <a:cs typeface="Calibri" panose="020F0502020204030204" pitchFamily="34" charset="0"/>
              </a:rPr>
              <a:t>and it has been recently put on display in </a:t>
            </a:r>
            <a:r>
              <a:rPr lang="en-GB" sz="2000" b="1" dirty="0">
                <a:latin typeface="Calibri" panose="020F0502020204030204" pitchFamily="34" charset="0"/>
                <a:cs typeface="Calibri" panose="020F0502020204030204" pitchFamily="34" charset="0"/>
              </a:rPr>
              <a:t>a corridor at Southampton University Hospital. Banksy left a note for workers saying: </a:t>
            </a:r>
            <a:r>
              <a:rPr lang="en-GB" sz="2000" b="1" i="1" dirty="0">
                <a:latin typeface="Calibri" panose="020F0502020204030204" pitchFamily="34" charset="0"/>
                <a:cs typeface="Calibri" panose="020F0502020204030204" pitchFamily="34" charset="0"/>
              </a:rPr>
              <a:t>Thanks for all you're doing. I hope this brightens the place up a bit, even if it's only black and white. </a:t>
            </a:r>
            <a:r>
              <a:rPr lang="en-GB" sz="2000" b="1" dirty="0">
                <a:latin typeface="Calibri" panose="020F0502020204030204" pitchFamily="34" charset="0"/>
                <a:cs typeface="Calibri" panose="020F0502020204030204" pitchFamily="34" charset="0"/>
              </a:rPr>
              <a:t>It is uncharacteristically for Banksy, a piece behind glass in a frame! It however means that everyone in the hospital can safely view it, and take a moment in their busy lives to pause, reflect and appreciate this piece of art. It will be put on public display later, then sold at auction to raise money for the NHS</a:t>
            </a:r>
            <a:r>
              <a:rPr lang="en-GB" sz="2000" b="1" dirty="0" smtClean="0">
                <a:latin typeface="Calibri" panose="020F0502020204030204" pitchFamily="34" charset="0"/>
                <a:cs typeface="Calibri" panose="020F0502020204030204" pitchFamily="34" charset="0"/>
              </a:rPr>
              <a:t>.</a:t>
            </a:r>
          </a:p>
          <a:p>
            <a:pPr fontAlgn="base">
              <a:spcAft>
                <a:spcPts val="1200"/>
              </a:spcAft>
            </a:pPr>
            <a:endParaRPr lang="en-GB" sz="2000" b="1" dirty="0">
              <a:latin typeface="Calibri" panose="020F0502020204030204" pitchFamily="34" charset="0"/>
              <a:cs typeface="Calibri" panose="020F0502020204030204" pitchFamily="34" charset="0"/>
            </a:endParaRPr>
          </a:p>
          <a:p>
            <a:pPr fontAlgn="base">
              <a:spcAft>
                <a:spcPts val="1200"/>
              </a:spcAft>
            </a:pPr>
            <a:r>
              <a:rPr lang="en-GB" sz="2000" b="1" dirty="0" smtClean="0">
                <a:latin typeface="Calibri" panose="020F0502020204030204" pitchFamily="34" charset="0"/>
                <a:cs typeface="Calibri" panose="020F0502020204030204" pitchFamily="34" charset="0"/>
              </a:rPr>
              <a:t>His work shows a nurse as a superhero – look at the other Superhero's left behind in the basket.</a:t>
            </a:r>
            <a:endParaRPr lang="en-GB" sz="2000" b="1" dirty="0">
              <a:latin typeface="Calibri" panose="020F0502020204030204" pitchFamily="34" charset="0"/>
              <a:cs typeface="Calibri" panose="020F0502020204030204" pitchFamily="34" charset="0"/>
            </a:endParaRPr>
          </a:p>
        </p:txBody>
      </p:sp>
      <p:pic>
        <p:nvPicPr>
          <p:cNvPr id="4" name="Picture 2" descr="New Banksy Art Unveiled at Hospital Thanks Health Workers | Tim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81095" y="733011"/>
            <a:ext cx="3817429" cy="236571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anksy's latest artwork peddles a mawkish fantasy about the NH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81095" y="3412273"/>
            <a:ext cx="3831819" cy="2394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8896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3815" y="402718"/>
            <a:ext cx="11764537" cy="3016210"/>
          </a:xfrm>
          <a:prstGeom prst="rect">
            <a:avLst/>
          </a:prstGeom>
        </p:spPr>
        <p:txBody>
          <a:bodyPr wrap="square">
            <a:spAutoFit/>
          </a:bodyPr>
          <a:lstStyle/>
          <a:p>
            <a:pPr fontAlgn="base">
              <a:spcAft>
                <a:spcPts val="1200"/>
              </a:spcAft>
            </a:pPr>
            <a:r>
              <a:rPr lang="en-GB" sz="3600" b="1" dirty="0" smtClean="0"/>
              <a:t>During the latest pandemic and lockdown we have seen lots of real life heroes working in our communities and lots of people doing great things for charities and for others in  their local communities. </a:t>
            </a:r>
          </a:p>
          <a:p>
            <a:pPr algn="ctr" fontAlgn="base">
              <a:spcAft>
                <a:spcPts val="1200"/>
              </a:spcAft>
            </a:pPr>
            <a:r>
              <a:rPr lang="en-GB" sz="3600" b="1" dirty="0" smtClean="0"/>
              <a:t>Who are your real life heroes</a:t>
            </a:r>
            <a:r>
              <a:rPr lang="en-GB" sz="3600" b="1" dirty="0" smtClean="0"/>
              <a:t>?</a:t>
            </a:r>
            <a:endParaRPr lang="en-GB" sz="3600" b="1" dirty="0" smtClean="0"/>
          </a:p>
        </p:txBody>
      </p:sp>
      <p:pic>
        <p:nvPicPr>
          <p:cNvPr id="2" name="Picture 1"/>
          <p:cNvPicPr>
            <a:picLocks noChangeAspect="1"/>
          </p:cNvPicPr>
          <p:nvPr/>
        </p:nvPicPr>
        <p:blipFill>
          <a:blip r:embed="rId2"/>
          <a:stretch>
            <a:fillRect/>
          </a:stretch>
        </p:blipFill>
        <p:spPr>
          <a:xfrm>
            <a:off x="234175" y="3263259"/>
            <a:ext cx="3043378" cy="1709738"/>
          </a:xfrm>
          <a:prstGeom prst="rect">
            <a:avLst/>
          </a:prstGeom>
        </p:spPr>
      </p:pic>
      <p:pic>
        <p:nvPicPr>
          <p:cNvPr id="5" name="Picture 4"/>
          <p:cNvPicPr>
            <a:picLocks noChangeAspect="1"/>
          </p:cNvPicPr>
          <p:nvPr/>
        </p:nvPicPr>
        <p:blipFill>
          <a:blip r:embed="rId3"/>
          <a:stretch>
            <a:fillRect/>
          </a:stretch>
        </p:blipFill>
        <p:spPr>
          <a:xfrm>
            <a:off x="3405125" y="4817327"/>
            <a:ext cx="2811628" cy="1873950"/>
          </a:xfrm>
          <a:prstGeom prst="rect">
            <a:avLst/>
          </a:prstGeom>
        </p:spPr>
      </p:pic>
      <p:pic>
        <p:nvPicPr>
          <p:cNvPr id="6" name="Picture 5"/>
          <p:cNvPicPr>
            <a:picLocks noChangeAspect="1"/>
          </p:cNvPicPr>
          <p:nvPr/>
        </p:nvPicPr>
        <p:blipFill>
          <a:blip r:embed="rId4"/>
          <a:stretch>
            <a:fillRect/>
          </a:stretch>
        </p:blipFill>
        <p:spPr>
          <a:xfrm>
            <a:off x="6344325" y="3418928"/>
            <a:ext cx="2677662" cy="1741255"/>
          </a:xfrm>
          <a:prstGeom prst="rect">
            <a:avLst/>
          </a:prstGeom>
        </p:spPr>
      </p:pic>
      <p:pic>
        <p:nvPicPr>
          <p:cNvPr id="7" name="Picture 6"/>
          <p:cNvPicPr>
            <a:picLocks noChangeAspect="1"/>
          </p:cNvPicPr>
          <p:nvPr/>
        </p:nvPicPr>
        <p:blipFill>
          <a:blip r:embed="rId5"/>
          <a:stretch>
            <a:fillRect/>
          </a:stretch>
        </p:blipFill>
        <p:spPr>
          <a:xfrm>
            <a:off x="9265300" y="4752393"/>
            <a:ext cx="2633052" cy="1938884"/>
          </a:xfrm>
          <a:prstGeom prst="rect">
            <a:avLst/>
          </a:prstGeom>
        </p:spPr>
      </p:pic>
    </p:spTree>
    <p:extLst>
      <p:ext uri="{BB962C8B-B14F-4D97-AF65-F5344CB8AC3E}">
        <p14:creationId xmlns:p14="http://schemas.microsoft.com/office/powerpoint/2010/main" val="23795541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5687" y="425470"/>
            <a:ext cx="7794703" cy="6340197"/>
          </a:xfrm>
          <a:prstGeom prst="rect">
            <a:avLst/>
          </a:prstGeom>
        </p:spPr>
        <p:txBody>
          <a:bodyPr wrap="square">
            <a:spAutoFit/>
          </a:bodyPr>
          <a:lstStyle/>
          <a:p>
            <a:pPr fontAlgn="base">
              <a:spcAft>
                <a:spcPts val="1200"/>
              </a:spcAft>
            </a:pPr>
            <a:r>
              <a:rPr lang="en-GB" sz="2000" b="1" dirty="0"/>
              <a:t>The Dioceses would like to set up an Art display, using children’s responses to Banksy’s work.</a:t>
            </a:r>
          </a:p>
          <a:p>
            <a:pPr fontAlgn="base">
              <a:spcAft>
                <a:spcPts val="1200"/>
              </a:spcAft>
            </a:pPr>
            <a:r>
              <a:rPr lang="en-GB" sz="2000" b="1" dirty="0"/>
              <a:t>This week can you produce your own piece of art under the theme ‘Everyday Heroes’ – this could involve refuse collectors, bus drivers, shop keepers, paramedics, charity workers,  – the list goes on as we show our gratitude for those embodying the values that we all promote in our school every day</a:t>
            </a:r>
            <a:r>
              <a:rPr lang="en-GB" sz="2000" b="1" dirty="0" smtClean="0"/>
              <a:t>.</a:t>
            </a:r>
          </a:p>
          <a:p>
            <a:pPr fontAlgn="base">
              <a:spcAft>
                <a:spcPts val="1200"/>
              </a:spcAft>
            </a:pPr>
            <a:endParaRPr lang="en-GB" sz="2000" b="1" dirty="0"/>
          </a:p>
          <a:p>
            <a:pPr fontAlgn="base">
              <a:spcAft>
                <a:spcPts val="1200"/>
              </a:spcAft>
            </a:pPr>
            <a:r>
              <a:rPr lang="en-GB" sz="2000" b="1" dirty="0"/>
              <a:t>The artwork needs to be:  no bigger than A4 on paper, plastic, card, wood, stone, slate or anything that is available! It can be 2D or 3D, and in any media.  </a:t>
            </a:r>
          </a:p>
          <a:p>
            <a:pPr fontAlgn="base">
              <a:spcAft>
                <a:spcPts val="1200"/>
              </a:spcAft>
            </a:pPr>
            <a:endParaRPr lang="en-GB" sz="2000" b="1" dirty="0"/>
          </a:p>
          <a:p>
            <a:pPr fontAlgn="base">
              <a:spcAft>
                <a:spcPts val="1200"/>
              </a:spcAft>
            </a:pPr>
            <a:r>
              <a:rPr lang="en-GB" sz="2000" b="1" dirty="0"/>
              <a:t>We would love to see photographs of your finished art work. Send your photographs into school and we will make a gallery of them on the school website and send some onto the Diocese.</a:t>
            </a:r>
          </a:p>
          <a:p>
            <a:pPr fontAlgn="base">
              <a:spcAft>
                <a:spcPts val="1200"/>
              </a:spcAft>
            </a:pPr>
            <a:r>
              <a:rPr lang="en-GB" sz="2000" b="1" dirty="0">
                <a:hlinkClick r:id="rId2"/>
              </a:rPr>
              <a:t>adminoffice@st-marys-jun.hants.sch.uk</a:t>
            </a:r>
            <a:endParaRPr lang="en-GB" sz="2000" b="1" dirty="0"/>
          </a:p>
          <a:p>
            <a:pPr fontAlgn="base">
              <a:spcAft>
                <a:spcPts val="1200"/>
              </a:spcAft>
            </a:pPr>
            <a:endParaRPr lang="en-GB" b="1" dirty="0"/>
          </a:p>
        </p:txBody>
      </p:sp>
      <p:pic>
        <p:nvPicPr>
          <p:cNvPr id="3" name="Picture 2"/>
          <p:cNvPicPr>
            <a:picLocks noChangeAspect="1"/>
          </p:cNvPicPr>
          <p:nvPr/>
        </p:nvPicPr>
        <p:blipFill>
          <a:blip r:embed="rId3"/>
          <a:stretch>
            <a:fillRect/>
          </a:stretch>
        </p:blipFill>
        <p:spPr>
          <a:xfrm>
            <a:off x="8338044" y="1758398"/>
            <a:ext cx="3682969" cy="3766673"/>
          </a:xfrm>
          <a:prstGeom prst="rect">
            <a:avLst/>
          </a:prstGeom>
        </p:spPr>
      </p:pic>
    </p:spTree>
    <p:extLst>
      <p:ext uri="{BB962C8B-B14F-4D97-AF65-F5344CB8AC3E}">
        <p14:creationId xmlns:p14="http://schemas.microsoft.com/office/powerpoint/2010/main" val="35009430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382108" y="516355"/>
            <a:ext cx="4519769" cy="6024853"/>
          </a:xfrm>
          <a:prstGeom prst="rect">
            <a:avLst/>
          </a:prstGeom>
        </p:spPr>
      </p:pic>
      <p:sp>
        <p:nvSpPr>
          <p:cNvPr id="3" name="Rectangle 2"/>
          <p:cNvSpPr/>
          <p:nvPr/>
        </p:nvSpPr>
        <p:spPr>
          <a:xfrm>
            <a:off x="315951" y="250962"/>
            <a:ext cx="6753922" cy="6555641"/>
          </a:xfrm>
          <a:prstGeom prst="rect">
            <a:avLst/>
          </a:prstGeom>
        </p:spPr>
        <p:txBody>
          <a:bodyPr wrap="square">
            <a:spAutoFit/>
          </a:bodyPr>
          <a:lstStyle/>
          <a:p>
            <a:r>
              <a:rPr lang="en-GB" sz="2800" dirty="0" smtClean="0"/>
              <a:t>Dear </a:t>
            </a:r>
            <a:r>
              <a:rPr lang="en-GB" sz="2800" dirty="0"/>
              <a:t>God</a:t>
            </a:r>
            <a:r>
              <a:rPr lang="en-GB" sz="2800" dirty="0" smtClean="0"/>
              <a:t>,</a:t>
            </a:r>
          </a:p>
          <a:p>
            <a:endParaRPr lang="en-GB" sz="2800" dirty="0"/>
          </a:p>
          <a:p>
            <a:r>
              <a:rPr lang="en-GB" sz="2800" dirty="0"/>
              <a:t>Throughout </a:t>
            </a:r>
            <a:r>
              <a:rPr lang="en-GB" sz="2800" dirty="0" smtClean="0"/>
              <a:t>history, and now during the coronavirus pandemic, </a:t>
            </a:r>
            <a:r>
              <a:rPr lang="en-GB" sz="2800" dirty="0"/>
              <a:t>you have given people the gifts of courage, caring, strength, wisdom and love to help each other</a:t>
            </a:r>
            <a:r>
              <a:rPr lang="en-GB" sz="2800" dirty="0" smtClean="0"/>
              <a:t>.</a:t>
            </a:r>
          </a:p>
          <a:p>
            <a:endParaRPr lang="en-GB" sz="2800" dirty="0"/>
          </a:p>
          <a:p>
            <a:r>
              <a:rPr lang="en-GB" sz="2800" dirty="0"/>
              <a:t>Help us to learn from these examples.</a:t>
            </a:r>
          </a:p>
          <a:p>
            <a:r>
              <a:rPr lang="en-GB" sz="2800" dirty="0"/>
              <a:t>Help us to do good things because we care, not just so that we can receive praise and thanks</a:t>
            </a:r>
            <a:r>
              <a:rPr lang="en-GB" sz="2800" dirty="0" smtClean="0"/>
              <a:t>.</a:t>
            </a:r>
          </a:p>
          <a:p>
            <a:endParaRPr lang="en-GB" sz="2800" dirty="0"/>
          </a:p>
          <a:p>
            <a:r>
              <a:rPr lang="en-GB" sz="2800" dirty="0"/>
              <a:t>Helps us always to seek to love and care for others.</a:t>
            </a:r>
          </a:p>
          <a:p>
            <a:r>
              <a:rPr lang="en-GB" sz="2800" dirty="0"/>
              <a:t>Amen.</a:t>
            </a:r>
          </a:p>
        </p:txBody>
      </p:sp>
    </p:spTree>
    <p:extLst>
      <p:ext uri="{BB962C8B-B14F-4D97-AF65-F5344CB8AC3E}">
        <p14:creationId xmlns:p14="http://schemas.microsoft.com/office/powerpoint/2010/main" val="3063214150"/>
      </p:ext>
    </p:extLst>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291</TotalTime>
  <Words>344</Words>
  <Application>Microsoft Office PowerPoint</Application>
  <PresentationFormat>Widescreen</PresentationFormat>
  <Paragraphs>38</Paragraphs>
  <Slides>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Calibri</vt:lpstr>
      <vt:lpstr>2_Office Theme</vt:lpstr>
      <vt:lpstr>PowerPoint Presentation</vt:lpstr>
      <vt:lpstr>PowerPoint Presentation</vt:lpstr>
      <vt:lpstr>PowerPoint Presentation</vt:lpstr>
      <vt:lpstr>PowerPoint Presentation</vt:lpstr>
      <vt:lpstr>PowerPoint Presentation</vt:lpstr>
      <vt:lpstr>PowerPoint Presentation</vt:lpstr>
    </vt:vector>
  </TitlesOfParts>
  <Company>St Mary's Junior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cwelch</dc:creator>
  <cp:lastModifiedBy>glillywhite</cp:lastModifiedBy>
  <cp:revision>19</cp:revision>
  <dcterms:created xsi:type="dcterms:W3CDTF">2020-05-26T11:22:03Z</dcterms:created>
  <dcterms:modified xsi:type="dcterms:W3CDTF">2020-06-02T10:35:32Z</dcterms:modified>
</cp:coreProperties>
</file>