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90" r:id="rId5"/>
    <p:sldId id="361" r:id="rId6"/>
    <p:sldId id="419" r:id="rId7"/>
    <p:sldId id="360" r:id="rId8"/>
    <p:sldId id="412" r:id="rId9"/>
    <p:sldId id="392" r:id="rId10"/>
    <p:sldId id="413" r:id="rId11"/>
    <p:sldId id="398" r:id="rId12"/>
    <p:sldId id="414" r:id="rId13"/>
    <p:sldId id="420" r:id="rId14"/>
    <p:sldId id="421" r:id="rId15"/>
    <p:sldId id="314" r:id="rId16"/>
    <p:sldId id="405" r:id="rId17"/>
    <p:sldId id="395" r:id="rId18"/>
    <p:sldId id="415" r:id="rId19"/>
    <p:sldId id="386" r:id="rId20"/>
    <p:sldId id="407" r:id="rId21"/>
    <p:sldId id="416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CB3DB7"/>
    <a:srgbClr val="EAB0E2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36E662-AB39-4308-9518-876C90DF5EAB}" v="19" dt="2019-07-09T10:17:03.9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0CD6503-388C-4F9E-9FB0-9053D8579D01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Autumn Block 1 – Ready to Write</a:t>
            </a:r>
            <a:br>
              <a:rPr lang="en-GB" sz="1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1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3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3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3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1: Using Determiners</a:t>
            </a:r>
            <a:endParaRPr lang="en-GB" sz="11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8F78747-6B2A-4285-BB7C-1CDB15A5314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D3278F77-1ED7-4F9C-B283-DFE8E32B1158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1A9CC24-6D25-499B-87C3-D1B932A0AC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01100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sentence makes sense?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mum bought me an new doll and an umbrella for my birthday.</a:t>
            </a: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mum bought me a new doll and an umbrella for my birthday.</a:t>
            </a:r>
          </a:p>
          <a:p>
            <a:pPr marL="88900"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B12D538-8ACE-4852-AD7A-3AA3C746DF09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B0D2C8DB-3DA8-4FF6-B508-1CAE0A7DE3A5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5A319C4-04D3-423B-A92E-C966921905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350527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sentence makes sense?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My mum bought me an new doll and an umbrella for my birthday.</a:t>
            </a: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My mum bought me a new doll and an umbrella for my birthday.</a:t>
            </a:r>
          </a:p>
          <a:p>
            <a:pPr marL="88900"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B12D538-8ACE-4852-AD7A-3AA3C746DF09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B0D2C8DB-3DA8-4FF6-B508-1CAE0A7DE3A5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5A319C4-04D3-423B-A92E-C966921905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72360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Underline the determiners in the sentence below.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like this salad more than that takeaway.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DCA2F42-E3C7-407B-9A30-0FC88D0889F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7" name="TextBox 8">
              <a:extLst>
                <a:ext uri="{FF2B5EF4-FFF2-40B4-BE49-F238E27FC236}">
                  <a16:creationId xmlns:a16="http://schemas.microsoft.com/office/drawing/2014/main" id="{27873327-E712-47DA-A913-33A4A64FD399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97CE826-DCC0-4541-AF31-EBA61EB5AB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Underline the determiners in the sentence below.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like </a:t>
            </a:r>
            <a:r>
              <a:rPr lang="en-GB" sz="32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this</a:t>
            </a: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salad more than </a:t>
            </a:r>
            <a:r>
              <a:rPr lang="en-GB" sz="32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that</a:t>
            </a: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takeaway.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DCA2F42-E3C7-407B-9A30-0FC88D0889F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7" name="TextBox 8">
              <a:extLst>
                <a:ext uri="{FF2B5EF4-FFF2-40B4-BE49-F238E27FC236}">
                  <a16:creationId xmlns:a16="http://schemas.microsoft.com/office/drawing/2014/main" id="{27873327-E712-47DA-A913-33A4A64FD399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97CE826-DCC0-4541-AF31-EBA61EB5AB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409032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determiner that is missing from the sentence below.</a:t>
            </a:r>
          </a:p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</a:t>
            </a: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32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____________</a:t>
            </a: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people agree with me.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FF210F2-E5B6-4BA5-A9FC-8C8AC1F817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283948"/>
              </p:ext>
            </p:extLst>
          </p:nvPr>
        </p:nvGraphicFramePr>
        <p:xfrm>
          <a:off x="1864455" y="3613183"/>
          <a:ext cx="5415090" cy="8113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55108">
                  <a:extLst>
                    <a:ext uri="{9D8B030D-6E8A-4147-A177-3AD203B41FA5}">
                      <a16:colId xmlns:a16="http://schemas.microsoft.com/office/drawing/2014/main" val="2727391360"/>
                    </a:ext>
                  </a:extLst>
                </a:gridCol>
                <a:gridCol w="374883">
                  <a:extLst>
                    <a:ext uri="{9D8B030D-6E8A-4147-A177-3AD203B41FA5}">
                      <a16:colId xmlns:a16="http://schemas.microsoft.com/office/drawing/2014/main" val="368871165"/>
                    </a:ext>
                  </a:extLst>
                </a:gridCol>
                <a:gridCol w="1555108">
                  <a:extLst>
                    <a:ext uri="{9D8B030D-6E8A-4147-A177-3AD203B41FA5}">
                      <a16:colId xmlns:a16="http://schemas.microsoft.com/office/drawing/2014/main" val="1545777585"/>
                    </a:ext>
                  </a:extLst>
                </a:gridCol>
                <a:gridCol w="374883">
                  <a:extLst>
                    <a:ext uri="{9D8B030D-6E8A-4147-A177-3AD203B41FA5}">
                      <a16:colId xmlns:a16="http://schemas.microsoft.com/office/drawing/2014/main" val="2945867201"/>
                    </a:ext>
                  </a:extLst>
                </a:gridCol>
                <a:gridCol w="1555108">
                  <a:extLst>
                    <a:ext uri="{9D8B030D-6E8A-4147-A177-3AD203B41FA5}">
                      <a16:colId xmlns:a16="http://schemas.microsoft.com/office/drawing/2014/main" val="1864760322"/>
                    </a:ext>
                  </a:extLst>
                </a:gridCol>
              </a:tblGrid>
              <a:tr h="811334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This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Many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424580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340A9BA0-26A1-4A68-9784-798F7BCBBD9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52DEA38D-3274-43D7-8C44-6139663CAB86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212FADB-DF15-4CF2-861B-7DA022045E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05742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determiner that is missing from the sentence below.</a:t>
            </a:r>
          </a:p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</a:t>
            </a: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32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____________</a:t>
            </a: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people agree with me.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FF210F2-E5B6-4BA5-A9FC-8C8AC1F817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5555818"/>
              </p:ext>
            </p:extLst>
          </p:nvPr>
        </p:nvGraphicFramePr>
        <p:xfrm>
          <a:off x="1864455" y="3613183"/>
          <a:ext cx="5415090" cy="8113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55108">
                  <a:extLst>
                    <a:ext uri="{9D8B030D-6E8A-4147-A177-3AD203B41FA5}">
                      <a16:colId xmlns:a16="http://schemas.microsoft.com/office/drawing/2014/main" val="2727391360"/>
                    </a:ext>
                  </a:extLst>
                </a:gridCol>
                <a:gridCol w="374883">
                  <a:extLst>
                    <a:ext uri="{9D8B030D-6E8A-4147-A177-3AD203B41FA5}">
                      <a16:colId xmlns:a16="http://schemas.microsoft.com/office/drawing/2014/main" val="368871165"/>
                    </a:ext>
                  </a:extLst>
                </a:gridCol>
                <a:gridCol w="1555108">
                  <a:extLst>
                    <a:ext uri="{9D8B030D-6E8A-4147-A177-3AD203B41FA5}">
                      <a16:colId xmlns:a16="http://schemas.microsoft.com/office/drawing/2014/main" val="1545777585"/>
                    </a:ext>
                  </a:extLst>
                </a:gridCol>
                <a:gridCol w="374883">
                  <a:extLst>
                    <a:ext uri="{9D8B030D-6E8A-4147-A177-3AD203B41FA5}">
                      <a16:colId xmlns:a16="http://schemas.microsoft.com/office/drawing/2014/main" val="2945867201"/>
                    </a:ext>
                  </a:extLst>
                </a:gridCol>
                <a:gridCol w="1555108">
                  <a:extLst>
                    <a:ext uri="{9D8B030D-6E8A-4147-A177-3AD203B41FA5}">
                      <a16:colId xmlns:a16="http://schemas.microsoft.com/office/drawing/2014/main" val="1864760322"/>
                    </a:ext>
                  </a:extLst>
                </a:gridCol>
              </a:tblGrid>
              <a:tr h="811334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This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Many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424580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340A9BA0-26A1-4A68-9784-798F7BCBBD9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52DEA38D-3274-43D7-8C44-6139663CAB86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212FADB-DF15-4CF2-861B-7DA022045E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621B0463-A31A-4E94-B210-1C808033623B}"/>
              </a:ext>
            </a:extLst>
          </p:cNvPr>
          <p:cNvSpPr/>
          <p:nvPr/>
        </p:nvSpPr>
        <p:spPr>
          <a:xfrm>
            <a:off x="1626601" y="1888449"/>
            <a:ext cx="1311578" cy="643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Many</a:t>
            </a:r>
            <a:endParaRPr lang="en-GB" sz="3200" b="1" dirty="0">
              <a:latin typeface="Century Gothic" panose="020B0502020202020204" pitchFamily="34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BF6C590-BA75-4DC7-B5F1-68E5B1FAC4F9}"/>
              </a:ext>
            </a:extLst>
          </p:cNvPr>
          <p:cNvSpPr/>
          <p:nvPr/>
        </p:nvSpPr>
        <p:spPr>
          <a:xfrm>
            <a:off x="3533312" y="3265497"/>
            <a:ext cx="2068497" cy="147466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4887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291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Would these nouns need ‘a’ or ‘an’ as their determiner?</a:t>
            </a: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hairdryer</a:t>
            </a:r>
          </a:p>
          <a:p>
            <a:pPr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_________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shower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F4637DB-B3B5-4A56-877C-A87FD88E0A62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7" name="TextBox 8">
              <a:extLst>
                <a:ext uri="{FF2B5EF4-FFF2-40B4-BE49-F238E27FC236}">
                  <a16:creationId xmlns:a16="http://schemas.microsoft.com/office/drawing/2014/main" id="{D6D2A0E8-2F2D-4CFF-8D3E-8DE1FF856CC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DB0558C4-566B-4AFD-80B1-B60B3440F04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89948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291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Would these nouns need ‘a’ or ‘an’ as their determiner?</a:t>
            </a: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hairdryer</a:t>
            </a:r>
          </a:p>
          <a:p>
            <a:pPr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_________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shower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F4637DB-B3B5-4A56-877C-A87FD88E0A62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7" name="TextBox 8">
              <a:extLst>
                <a:ext uri="{FF2B5EF4-FFF2-40B4-BE49-F238E27FC236}">
                  <a16:creationId xmlns:a16="http://schemas.microsoft.com/office/drawing/2014/main" id="{D6D2A0E8-2F2D-4CFF-8D3E-8DE1FF856CC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DB0558C4-566B-4AFD-80B1-B60B3440F04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B842A1A3-4D4E-472D-A830-3B70B9246EC1}"/>
              </a:ext>
            </a:extLst>
          </p:cNvPr>
          <p:cNvSpPr/>
          <p:nvPr/>
        </p:nvSpPr>
        <p:spPr>
          <a:xfrm>
            <a:off x="3501075" y="2313599"/>
            <a:ext cx="4651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endParaRPr lang="en-GB" sz="3200" b="1" dirty="0">
              <a:latin typeface="Century Gothic" panose="020B0502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045AC1-247E-43BF-9BCD-ED9BCAF1A090}"/>
              </a:ext>
            </a:extLst>
          </p:cNvPr>
          <p:cNvSpPr/>
          <p:nvPr/>
        </p:nvSpPr>
        <p:spPr>
          <a:xfrm>
            <a:off x="3677399" y="3178816"/>
            <a:ext cx="4651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endParaRPr lang="en-GB" sz="32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986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5F4637DB-B3B5-4A56-877C-A87FD88E0A62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7" name="TextBox 8">
              <a:extLst>
                <a:ext uri="{FF2B5EF4-FFF2-40B4-BE49-F238E27FC236}">
                  <a16:creationId xmlns:a16="http://schemas.microsoft.com/office/drawing/2014/main" id="{D6D2A0E8-2F2D-4CFF-8D3E-8DE1FF856CC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DB0558C4-566B-4AFD-80B1-B60B3440F04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41C5F17E-848A-44C7-9EFB-F1679D8CE8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38" y="133726"/>
            <a:ext cx="8913124" cy="63221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4768A34-01B2-49A9-BE3E-3E8B41904694}"/>
              </a:ext>
            </a:extLst>
          </p:cNvPr>
          <p:cNvSpPr/>
          <p:nvPr/>
        </p:nvSpPr>
        <p:spPr>
          <a:xfrm>
            <a:off x="276837" y="276837"/>
            <a:ext cx="86071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latin typeface="Century Gothic" panose="020B0502020202020204" pitchFamily="34" charset="0"/>
              </a:rPr>
              <a:t>Circle the correct quantifying determiner for the sentence below.</a:t>
            </a:r>
          </a:p>
          <a:p>
            <a:pPr lvl="0" defTabSz="68580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400" b="1" dirty="0">
                <a:latin typeface="Century Gothic" panose="020B0502020202020204" pitchFamily="34" charset="0"/>
              </a:rPr>
              <a:t>Here are (few/some/less) apples.</a:t>
            </a:r>
          </a:p>
        </p:txBody>
      </p:sp>
    </p:spTree>
    <p:extLst>
      <p:ext uri="{BB962C8B-B14F-4D97-AF65-F5344CB8AC3E}">
        <p14:creationId xmlns:p14="http://schemas.microsoft.com/office/powerpoint/2010/main" val="337807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5F4637DB-B3B5-4A56-877C-A87FD88E0A62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7" name="TextBox 8">
              <a:extLst>
                <a:ext uri="{FF2B5EF4-FFF2-40B4-BE49-F238E27FC236}">
                  <a16:creationId xmlns:a16="http://schemas.microsoft.com/office/drawing/2014/main" id="{D6D2A0E8-2F2D-4CFF-8D3E-8DE1FF856CC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DB0558C4-566B-4AFD-80B1-B60B3440F04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41C5F17E-848A-44C7-9EFB-F1679D8CE8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38" y="133726"/>
            <a:ext cx="8913124" cy="63221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4768A34-01B2-49A9-BE3E-3E8B41904694}"/>
              </a:ext>
            </a:extLst>
          </p:cNvPr>
          <p:cNvSpPr/>
          <p:nvPr/>
        </p:nvSpPr>
        <p:spPr>
          <a:xfrm>
            <a:off x="276837" y="276837"/>
            <a:ext cx="86071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latin typeface="Century Gothic" panose="020B0502020202020204" pitchFamily="34" charset="0"/>
              </a:rPr>
              <a:t>Circle the correct quantifying determiner for the sentence below.</a:t>
            </a:r>
          </a:p>
          <a:p>
            <a:pPr lvl="0" defTabSz="68580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400" b="1" dirty="0">
                <a:latin typeface="Century Gothic" panose="020B0502020202020204" pitchFamily="34" charset="0"/>
              </a:rPr>
              <a:t>Here are (</a:t>
            </a:r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few</a:t>
            </a:r>
            <a:r>
              <a:rPr lang="en-GB" sz="2400" b="1" dirty="0">
                <a:latin typeface="Century Gothic" panose="020B0502020202020204" pitchFamily="34" charset="0"/>
              </a:rPr>
              <a:t>/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some</a:t>
            </a:r>
            <a:r>
              <a:rPr lang="en-GB" sz="2400" b="1" dirty="0">
                <a:latin typeface="Century Gothic" panose="020B0502020202020204" pitchFamily="34" charset="0"/>
              </a:rPr>
              <a:t>/</a:t>
            </a:r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less</a:t>
            </a:r>
            <a:r>
              <a:rPr lang="en-GB" sz="2400" b="1" dirty="0">
                <a:latin typeface="Century Gothic" panose="020B0502020202020204" pitchFamily="34" charset="0"/>
              </a:rPr>
              <a:t>) apples.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11A1E00-DC74-48B0-A45C-F3513CAAD945}"/>
              </a:ext>
            </a:extLst>
          </p:cNvPr>
          <p:cNvSpPr/>
          <p:nvPr/>
        </p:nvSpPr>
        <p:spPr>
          <a:xfrm>
            <a:off x="2491529" y="1753299"/>
            <a:ext cx="830511" cy="46253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8369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Sort the determiners into the table below by deciding if they could be used before the given noun.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Noun: elephant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Possible determiners: a, an, the, my, your, some, four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77AB0DA-0D30-4596-8E22-C174A58448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9854655"/>
              </p:ext>
            </p:extLst>
          </p:nvPr>
        </p:nvGraphicFramePr>
        <p:xfrm>
          <a:off x="1537519" y="1956097"/>
          <a:ext cx="6068962" cy="2041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34481">
                  <a:extLst>
                    <a:ext uri="{9D8B030D-6E8A-4147-A177-3AD203B41FA5}">
                      <a16:colId xmlns:a16="http://schemas.microsoft.com/office/drawing/2014/main" val="1324613886"/>
                    </a:ext>
                  </a:extLst>
                </a:gridCol>
                <a:gridCol w="3034481">
                  <a:extLst>
                    <a:ext uri="{9D8B030D-6E8A-4147-A177-3AD203B41FA5}">
                      <a16:colId xmlns:a16="http://schemas.microsoft.com/office/drawing/2014/main" val="23670073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Could be used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Could not be used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3119245"/>
                  </a:ext>
                </a:extLst>
              </a:tr>
              <a:tr h="1584000">
                <a:tc>
                  <a:txBody>
                    <a:bodyPr/>
                    <a:lstStyle/>
                    <a:p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4288905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2CCE726A-24E1-43F1-B676-97757D37EA3B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6E331518-289B-40CE-982F-A1A0E50C7BE5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A2EA5ED-9E17-4594-A875-014EF130417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Sort the determiners into the table below by deciding if they could be used before the given noun.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Noun: elephant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Possible determiners: a, an, the, my, your, some, four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77AB0DA-0D30-4596-8E22-C174A58448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2325160"/>
              </p:ext>
            </p:extLst>
          </p:nvPr>
        </p:nvGraphicFramePr>
        <p:xfrm>
          <a:off x="1537519" y="1956097"/>
          <a:ext cx="6068962" cy="2041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34481">
                  <a:extLst>
                    <a:ext uri="{9D8B030D-6E8A-4147-A177-3AD203B41FA5}">
                      <a16:colId xmlns:a16="http://schemas.microsoft.com/office/drawing/2014/main" val="1324613886"/>
                    </a:ext>
                  </a:extLst>
                </a:gridCol>
                <a:gridCol w="3034481">
                  <a:extLst>
                    <a:ext uri="{9D8B030D-6E8A-4147-A177-3AD203B41FA5}">
                      <a16:colId xmlns:a16="http://schemas.microsoft.com/office/drawing/2014/main" val="23670073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Could be used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Could not be used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3119245"/>
                  </a:ext>
                </a:extLst>
              </a:tr>
              <a:tr h="1584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an</a:t>
                      </a:r>
                    </a:p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the</a:t>
                      </a:r>
                    </a:p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my</a:t>
                      </a:r>
                    </a:p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your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some</a:t>
                      </a:r>
                    </a:p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four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4288905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8CA90FD9-F9A1-49DD-999B-503DC95B386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4A6C0D49-9208-47ED-B43E-13607B3C30F9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8A4DAF2-96A9-4027-808B-B0C50E98AEE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822621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a different noun for each of the following determiners: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Quantifying determiners: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some  </a:t>
            </a:r>
            <a:r>
              <a:rPr lang="en-GB" sz="24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__________________</a:t>
            </a:r>
          </a:p>
          <a:p>
            <a:pPr algn="ctr"/>
            <a:endParaRPr lang="en-GB" sz="2400" b="1" spc="-3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three  </a:t>
            </a:r>
            <a:r>
              <a:rPr lang="en-GB" sz="24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__________________</a:t>
            </a: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Possessive determiner: </a:t>
            </a:r>
          </a:p>
          <a:p>
            <a:pPr algn="ctr">
              <a:lnSpc>
                <a:spcPct val="150000"/>
              </a:lnSpc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his  </a:t>
            </a:r>
            <a:r>
              <a:rPr lang="en-GB" sz="24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__________________</a:t>
            </a: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4E1F98F-A0D2-421D-ABBC-85FFA7DD090A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7" name="TextBox 8">
              <a:extLst>
                <a:ext uri="{FF2B5EF4-FFF2-40B4-BE49-F238E27FC236}">
                  <a16:creationId xmlns:a16="http://schemas.microsoft.com/office/drawing/2014/main" id="{D45C13F2-21A3-4FD5-A1C9-AFF4AE184CD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88C6194-0F55-4AFF-9628-2D45996A22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096358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a different noun for each of the following determiners: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Quantifying determiners: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some  </a:t>
            </a:r>
            <a:r>
              <a:rPr lang="en-GB" sz="24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__________________</a:t>
            </a:r>
          </a:p>
          <a:p>
            <a:pPr algn="ctr"/>
            <a:endParaRPr lang="en-GB" sz="2400" b="1" spc="-3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three  </a:t>
            </a:r>
            <a:r>
              <a:rPr lang="en-GB" sz="24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__________________</a:t>
            </a: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Possessive determiner: </a:t>
            </a:r>
          </a:p>
          <a:p>
            <a:pPr algn="ctr">
              <a:lnSpc>
                <a:spcPct val="150000"/>
              </a:lnSpc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his  </a:t>
            </a:r>
            <a:r>
              <a:rPr lang="en-GB" sz="24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__________________</a:t>
            </a: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4E1F98F-A0D2-421D-ABBC-85FFA7DD090A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7" name="TextBox 8">
              <a:extLst>
                <a:ext uri="{FF2B5EF4-FFF2-40B4-BE49-F238E27FC236}">
                  <a16:creationId xmlns:a16="http://schemas.microsoft.com/office/drawing/2014/main" id="{D45C13F2-21A3-4FD5-A1C9-AFF4AE184CD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88C6194-0F55-4AFF-9628-2D45996A22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78113026-CD3F-4908-9D12-B7745B3E4DA9}"/>
              </a:ext>
            </a:extLst>
          </p:cNvPr>
          <p:cNvSpPr/>
          <p:nvPr/>
        </p:nvSpPr>
        <p:spPr>
          <a:xfrm>
            <a:off x="4419089" y="2305372"/>
            <a:ext cx="10470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dogs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90CADF5-2EB1-4229-9222-2914B54D1743}"/>
              </a:ext>
            </a:extLst>
          </p:cNvPr>
          <p:cNvSpPr/>
          <p:nvPr/>
        </p:nvSpPr>
        <p:spPr>
          <a:xfrm>
            <a:off x="4289401" y="3136988"/>
            <a:ext cx="13901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houses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113E571-6274-4715-8C78-32F214ED3F46}"/>
              </a:ext>
            </a:extLst>
          </p:cNvPr>
          <p:cNvSpPr/>
          <p:nvPr/>
        </p:nvSpPr>
        <p:spPr>
          <a:xfrm>
            <a:off x="3901150" y="4603655"/>
            <a:ext cx="19575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spaceship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3377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and explain the determiner which is used incorrectly in the passage below.</a:t>
            </a: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waited for me turn in the race. When it was time, I stood up and walked to the starting line.</a:t>
            </a:r>
          </a:p>
          <a:p>
            <a:pPr lvl="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78AE425-A91F-4455-8C86-C12707DEA4D8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7" name="TextBox 8">
              <a:extLst>
                <a:ext uri="{FF2B5EF4-FFF2-40B4-BE49-F238E27FC236}">
                  <a16:creationId xmlns:a16="http://schemas.microsoft.com/office/drawing/2014/main" id="{99D8AB59-4A8F-444B-BEEC-70746BB2EFA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ED743E8-53A7-4FA2-A330-37EB8E3B8C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09867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and explain the determiner which is used incorrectly in the passage below.</a:t>
            </a: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waited for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me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turn in the race. When it was time, I stood up and walked to the starting line.</a:t>
            </a:r>
          </a:p>
          <a:p>
            <a:pPr lvl="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‘Me’ should be ‘my’ because…</a:t>
            </a:r>
          </a:p>
          <a:p>
            <a:pPr lvl="0" algn="ctr"/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27FB605-D010-4DF9-B736-A4B4BE21513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7" name="TextBox 8">
              <a:extLst>
                <a:ext uri="{FF2B5EF4-FFF2-40B4-BE49-F238E27FC236}">
                  <a16:creationId xmlns:a16="http://schemas.microsoft.com/office/drawing/2014/main" id="{6494B219-C6E8-43BC-914A-74319AFD2C0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D64BD1F-1B9C-4079-9DC6-BC2BA21E14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357932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and explain the determiner which is used incorrectly in the passage below.</a:t>
            </a: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waited for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me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turn in the race. When it was time, I stood up and walked to the starting line.</a:t>
            </a:r>
          </a:p>
          <a:p>
            <a:pPr lvl="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‘Me’ should be ‘my’ because it is a possessive determiner and the turn in the race belongs to the person writing. </a:t>
            </a:r>
          </a:p>
          <a:p>
            <a:pPr lvl="0" algn="ctr"/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27FB605-D010-4DF9-B736-A4B4BE21513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7" name="TextBox 8">
              <a:extLst>
                <a:ext uri="{FF2B5EF4-FFF2-40B4-BE49-F238E27FC236}">
                  <a16:creationId xmlns:a16="http://schemas.microsoft.com/office/drawing/2014/main" id="{6494B219-C6E8-43BC-914A-74319AFD2C0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D64BD1F-1B9C-4079-9DC6-BC2BA21E14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304576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9" ma:contentTypeDescription="Create a new document." ma:contentTypeScope="" ma:versionID="066ddb0580c6cb957c158bf950613a88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b6edf0ecd0c2312d28fd762618f18263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5c7a0828-c5e4-45f8-a074-18a8fdc88ec6"/>
    <ds:schemaRef ds:uri="http://schemas.microsoft.com/office/2006/documentManagement/types"/>
    <ds:schemaRef ds:uri="86144f90-c7b6-48d0-aae5-f5e9e48cc3df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45218A8-B096-40F7-9D34-559F557EA1E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1860</TotalTime>
  <Words>629</Words>
  <Application>Microsoft Office PowerPoint</Application>
  <PresentationFormat>On-screen Show (4:3)</PresentationFormat>
  <Paragraphs>208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Donna McGregor</cp:lastModifiedBy>
  <cp:revision>86</cp:revision>
  <dcterms:created xsi:type="dcterms:W3CDTF">2018-03-17T10:08:43Z</dcterms:created>
  <dcterms:modified xsi:type="dcterms:W3CDTF">2020-04-24T06:33:45Z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