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8" r:id="rId2"/>
    <p:sldId id="263" r:id="rId3"/>
    <p:sldId id="266" r:id="rId4"/>
    <p:sldId id="259" r:id="rId5"/>
    <p:sldId id="265"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snapToGrid="0">
      <p:cViewPr varScale="1">
        <p:scale>
          <a:sx n="86" d="100"/>
          <a:sy n="86" d="100"/>
        </p:scale>
        <p:origin x="2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9304CC-DFC9-4D8E-954E-1AA342735C77}" type="datetimeFigureOut">
              <a:rPr lang="en-GB" smtClean="0"/>
              <a:t>24/06/2020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D77E4-E970-415A-9B4C-9822E1C797A5}" type="slidenum">
              <a:rPr lang="en-GB" smtClean="0"/>
              <a:t>‹#›</a:t>
            </a:fld>
            <a:endParaRPr lang="en-GB"/>
          </a:p>
        </p:txBody>
      </p:sp>
    </p:spTree>
    <p:extLst>
      <p:ext uri="{BB962C8B-B14F-4D97-AF65-F5344CB8AC3E}">
        <p14:creationId xmlns:p14="http://schemas.microsoft.com/office/powerpoint/2010/main" val="23653446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Have you ever run/biked/swum in a long raise? If so, what was it like? How did you feel at the end? </a:t>
            </a:r>
          </a:p>
          <a:p>
            <a:pPr marL="228600" indent="-228600">
              <a:buAutoNum type="arabicPeriod"/>
            </a:pPr>
            <a:r>
              <a:rPr lang="en-GB" dirty="0" smtClean="0"/>
              <a:t>Were there spectators?</a:t>
            </a:r>
          </a:p>
          <a:p>
            <a:pPr marL="228600" indent="-228600">
              <a:buAutoNum type="arabicPeriod"/>
            </a:pPr>
            <a:r>
              <a:rPr lang="en-GB" dirty="0" smtClean="0"/>
              <a:t>What pushed you to finish, even though you were tired</a:t>
            </a:r>
            <a:endParaRPr lang="en-GB" dirty="0"/>
          </a:p>
        </p:txBody>
      </p:sp>
      <p:sp>
        <p:nvSpPr>
          <p:cNvPr id="4" name="Slide Number Placeholder 3"/>
          <p:cNvSpPr>
            <a:spLocks noGrp="1"/>
          </p:cNvSpPr>
          <p:nvPr>
            <p:ph type="sldNum" sz="quarter" idx="10"/>
          </p:nvPr>
        </p:nvSpPr>
        <p:spPr/>
        <p:txBody>
          <a:bodyPr/>
          <a:lstStyle/>
          <a:p>
            <a:fld id="{FC9D77E4-E970-415A-9B4C-9822E1C797A5}" type="slidenum">
              <a:rPr lang="en-GB" smtClean="0"/>
              <a:t>2</a:t>
            </a:fld>
            <a:endParaRPr lang="en-GB"/>
          </a:p>
        </p:txBody>
      </p:sp>
    </p:spTree>
    <p:extLst>
      <p:ext uri="{BB962C8B-B14F-4D97-AF65-F5344CB8AC3E}">
        <p14:creationId xmlns:p14="http://schemas.microsoft.com/office/powerpoint/2010/main" val="4011934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What would it be like to run a race wearing a heavy backpack? Or trying to race with your legs tangled in a rope.</a:t>
            </a:r>
          </a:p>
          <a:p>
            <a:pPr marL="228600" indent="-228600">
              <a:buAutoNum type="arabicPeriod"/>
            </a:pPr>
            <a:r>
              <a:rPr lang="en-GB" dirty="0" smtClean="0"/>
              <a:t>What could hinders us from living a really good life?</a:t>
            </a:r>
          </a:p>
          <a:p>
            <a:pPr marL="228600" indent="-228600">
              <a:buAutoNum type="arabicPeriod"/>
            </a:pPr>
            <a:r>
              <a:rPr lang="en-GB" dirty="0" smtClean="0"/>
              <a:t>What do elite athletes do to help them perform their best?</a:t>
            </a:r>
          </a:p>
          <a:p>
            <a:pPr marL="228600" indent="-228600">
              <a:buAutoNum type="arabicPeriod"/>
            </a:pPr>
            <a:r>
              <a:rPr lang="en-GB" dirty="0" smtClean="0"/>
              <a:t>Discuss discipline – what does it mean to us? Think about what it means to be self-disciplined. Who might help and support </a:t>
            </a:r>
            <a:r>
              <a:rPr lang="en-GB" dirty="0" smtClean="0"/>
              <a:t>us?</a:t>
            </a:r>
            <a:endParaRPr lang="en-GB" dirty="0"/>
          </a:p>
        </p:txBody>
      </p:sp>
      <p:sp>
        <p:nvSpPr>
          <p:cNvPr id="4" name="Slide Number Placeholder 3"/>
          <p:cNvSpPr>
            <a:spLocks noGrp="1"/>
          </p:cNvSpPr>
          <p:nvPr>
            <p:ph type="sldNum" sz="quarter" idx="10"/>
          </p:nvPr>
        </p:nvSpPr>
        <p:spPr/>
        <p:txBody>
          <a:bodyPr/>
          <a:lstStyle/>
          <a:p>
            <a:fld id="{FC9D77E4-E970-415A-9B4C-9822E1C797A5}" type="slidenum">
              <a:rPr lang="en-GB" smtClean="0"/>
              <a:t>3</a:t>
            </a:fld>
            <a:endParaRPr lang="en-GB"/>
          </a:p>
        </p:txBody>
      </p:sp>
    </p:spTree>
    <p:extLst>
      <p:ext uri="{BB962C8B-B14F-4D97-AF65-F5344CB8AC3E}">
        <p14:creationId xmlns:p14="http://schemas.microsoft.com/office/powerpoint/2010/main" val="3076539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Reflect on the video</a:t>
            </a:r>
          </a:p>
          <a:p>
            <a:pPr marL="228600" indent="-228600">
              <a:buAutoNum type="arabicPeriod"/>
            </a:pPr>
            <a:r>
              <a:rPr lang="en-GB" dirty="0" smtClean="0"/>
              <a:t>How do you think each athlete felt in the first instance?</a:t>
            </a:r>
          </a:p>
          <a:p>
            <a:pPr marL="228600" indent="-228600">
              <a:buAutoNum type="arabicPeriod"/>
            </a:pPr>
            <a:r>
              <a:rPr lang="en-GB" dirty="0" smtClean="0"/>
              <a:t>How doo you think they felt when they finished?</a:t>
            </a:r>
            <a:endParaRPr lang="en-GB" dirty="0"/>
          </a:p>
        </p:txBody>
      </p:sp>
      <p:sp>
        <p:nvSpPr>
          <p:cNvPr id="4" name="Slide Number Placeholder 3"/>
          <p:cNvSpPr>
            <a:spLocks noGrp="1"/>
          </p:cNvSpPr>
          <p:nvPr>
            <p:ph type="sldNum" sz="quarter" idx="10"/>
          </p:nvPr>
        </p:nvSpPr>
        <p:spPr/>
        <p:txBody>
          <a:bodyPr/>
          <a:lstStyle/>
          <a:p>
            <a:fld id="{FC9D77E4-E970-415A-9B4C-9822E1C797A5}" type="slidenum">
              <a:rPr lang="en-GB" smtClean="0"/>
              <a:t>4</a:t>
            </a:fld>
            <a:endParaRPr lang="en-GB"/>
          </a:p>
        </p:txBody>
      </p:sp>
    </p:spTree>
    <p:extLst>
      <p:ext uri="{BB962C8B-B14F-4D97-AF65-F5344CB8AC3E}">
        <p14:creationId xmlns:p14="http://schemas.microsoft.com/office/powerpoint/2010/main" val="649501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01499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63497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94712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52601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79242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24612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55819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00039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00323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82067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19317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0E4963-4760-44CA-9FE5-2B726D700631}" type="datetimeFigureOut">
              <a:rPr lang="en-GB" smtClean="0">
                <a:solidFill>
                  <a:prstClr val="black">
                    <a:tint val="75000"/>
                  </a:prstClr>
                </a:solidFill>
              </a:rPr>
              <a:pPr/>
              <a:t>24/06/2020</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98470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4cVrjFlt4hI"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dCVlRFWOjgE"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4cVrjFlt4hI"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52190" y="251029"/>
            <a:ext cx="4191789" cy="156966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600" b="1" i="0" u="none" strike="noStrike" kern="1200" cap="none" spc="0" normalizeH="0" baseline="0" noProof="0" dirty="0" smtClean="0">
                <a:ln/>
                <a:solidFill>
                  <a:srgbClr val="9BBB59"/>
                </a:solidFill>
                <a:effectLst/>
                <a:uLnTx/>
                <a:uFillTx/>
                <a:latin typeface="Calibri"/>
                <a:ea typeface="+mn-ea"/>
                <a:cs typeface="+mn-cs"/>
              </a:rPr>
              <a:t>Respect</a:t>
            </a:r>
            <a:endParaRPr kumimoji="0" lang="en-US" sz="9600" b="1" i="0" u="none" strike="noStrike" kern="1200" cap="none" spc="0" normalizeH="0" baseline="0" noProof="0" dirty="0">
              <a:ln/>
              <a:solidFill>
                <a:srgbClr val="9BBB59"/>
              </a:solidFill>
              <a:effectLst/>
              <a:uLnTx/>
              <a:uFillTx/>
              <a:latin typeface="Calibri"/>
              <a:ea typeface="+mn-ea"/>
              <a:cs typeface="+mn-cs"/>
            </a:endParaRPr>
          </a:p>
        </p:txBody>
      </p:sp>
      <p:sp>
        <p:nvSpPr>
          <p:cNvPr id="3" name="Rectangle 2"/>
          <p:cNvSpPr/>
          <p:nvPr/>
        </p:nvSpPr>
        <p:spPr>
          <a:xfrm>
            <a:off x="992459" y="5351494"/>
            <a:ext cx="9902281" cy="120032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smtClean="0">
                <a:ln>
                  <a:noFill/>
                </a:ln>
                <a:solidFill>
                  <a:srgbClr val="1F497D">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Bible reference: Hebrews 12:1-11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smtClean="0">
                <a:ln>
                  <a:noFill/>
                </a:ln>
                <a:solidFill>
                  <a:srgbClr val="1F497D">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UNCRC: Article 31- Every child has the right to relax, play and take part in a wide range of cultural and artistic </a:t>
            </a:r>
            <a:r>
              <a:rPr kumimoji="0" lang="en-GB" sz="1800" b="1" i="0" u="none" strike="noStrike" kern="1200" cap="none" spc="0" normalizeH="0" baseline="0" noProof="0" dirty="0" smtClean="0">
                <a:ln>
                  <a:noFill/>
                </a:ln>
                <a:solidFill>
                  <a:srgbClr val="1F497D">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activities</a:t>
            </a:r>
          </a:p>
          <a:p>
            <a:pPr lvl="0" algn="ctr">
              <a:defRPr/>
            </a:pPr>
            <a:r>
              <a:rPr lang="en-GB" dirty="0">
                <a:hlinkClick r:id="rId2"/>
              </a:rPr>
              <a:t>https://www.youtube.com/watch?v=4cVrjFlt4hI</a:t>
            </a:r>
            <a:endParaRPr kumimoji="0" lang="en-GB" sz="18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endParaRPr>
          </a:p>
        </p:txBody>
      </p:sp>
      <p:pic>
        <p:nvPicPr>
          <p:cNvPr id="4" name="Picture 3"/>
          <p:cNvPicPr>
            <a:picLocks noChangeAspect="1"/>
          </p:cNvPicPr>
          <p:nvPr/>
        </p:nvPicPr>
        <p:blipFill>
          <a:blip r:embed="rId3"/>
          <a:stretch>
            <a:fillRect/>
          </a:stretch>
        </p:blipFill>
        <p:spPr>
          <a:xfrm>
            <a:off x="1462444" y="2089976"/>
            <a:ext cx="3946681" cy="2624697"/>
          </a:xfrm>
          <a:prstGeom prst="rect">
            <a:avLst/>
          </a:prstGeom>
        </p:spPr>
      </p:pic>
      <p:pic>
        <p:nvPicPr>
          <p:cNvPr id="5" name="Picture 4"/>
          <p:cNvPicPr>
            <a:picLocks noChangeAspect="1"/>
          </p:cNvPicPr>
          <p:nvPr/>
        </p:nvPicPr>
        <p:blipFill>
          <a:blip r:embed="rId4"/>
          <a:stretch>
            <a:fillRect/>
          </a:stretch>
        </p:blipFill>
        <p:spPr>
          <a:xfrm>
            <a:off x="6413679" y="1929529"/>
            <a:ext cx="2554511" cy="3313124"/>
          </a:xfrm>
          <a:prstGeom prst="rect">
            <a:avLst/>
          </a:prstGeom>
        </p:spPr>
      </p:pic>
    </p:spTree>
    <p:extLst>
      <p:ext uri="{BB962C8B-B14F-4D97-AF65-F5344CB8AC3E}">
        <p14:creationId xmlns:p14="http://schemas.microsoft.com/office/powerpoint/2010/main" val="16387139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414482">
            <a:off x="546640" y="396607"/>
            <a:ext cx="2994221" cy="223642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10843">
            <a:off x="8715261" y="3701667"/>
            <a:ext cx="2577947" cy="257794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28307">
            <a:off x="8537223" y="415751"/>
            <a:ext cx="3296593" cy="246227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200569">
            <a:off x="1329874" y="3432197"/>
            <a:ext cx="2328045" cy="3116886"/>
          </a:xfrm>
          <a:prstGeom prst="rect">
            <a:avLst/>
          </a:prstGeom>
        </p:spPr>
      </p:pic>
      <p:sp>
        <p:nvSpPr>
          <p:cNvPr id="2" name="6-Point Star 1"/>
          <p:cNvSpPr/>
          <p:nvPr/>
        </p:nvSpPr>
        <p:spPr>
          <a:xfrm>
            <a:off x="2588963" y="634705"/>
            <a:ext cx="7304184" cy="5497417"/>
          </a:xfrm>
          <a:prstGeom prst="star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tx1"/>
                </a:solidFill>
              </a:rPr>
              <a:t>SPORTS DAY</a:t>
            </a:r>
            <a:endParaRPr lang="en-GB" sz="8000" b="1" dirty="0">
              <a:solidFill>
                <a:schemeClr val="tx1"/>
              </a:solidFill>
            </a:endParaRPr>
          </a:p>
        </p:txBody>
      </p:sp>
    </p:spTree>
    <p:extLst>
      <p:ext uri="{BB962C8B-B14F-4D97-AF65-F5344CB8AC3E}">
        <p14:creationId xmlns:p14="http://schemas.microsoft.com/office/powerpoint/2010/main" val="2839135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3754" y="363915"/>
            <a:ext cx="11389658" cy="6001643"/>
          </a:xfrm>
          <a:prstGeom prst="rect">
            <a:avLst/>
          </a:prstGeom>
          <a:noFill/>
        </p:spPr>
        <p:txBody>
          <a:bodyPr wrap="square" rtlCol="0">
            <a:spAutoFit/>
          </a:bodyPr>
          <a:lstStyle/>
          <a:p>
            <a:r>
              <a:rPr lang="en-GB" sz="3200" dirty="0" smtClean="0"/>
              <a:t>In St Paul’s letter to the Hebrews he compares life as a race:</a:t>
            </a:r>
          </a:p>
          <a:p>
            <a:endParaRPr lang="en-GB" sz="3200" dirty="0"/>
          </a:p>
          <a:p>
            <a:r>
              <a:rPr lang="en-GB" sz="3200" dirty="0" smtClean="0"/>
              <a:t>‘Let us run the race we have before us and never give up. We should remove from our lives anything that would get in the way.’</a:t>
            </a:r>
          </a:p>
          <a:p>
            <a:endParaRPr lang="en-GB" sz="3200" dirty="0"/>
          </a:p>
          <a:p>
            <a:r>
              <a:rPr lang="en-GB" sz="3200" dirty="0" smtClean="0"/>
              <a:t>‘Think about Jesus. He held on patiently while men did evil things against him. Look at Jesus’ example so that you will not get tired and stop trying.’</a:t>
            </a:r>
          </a:p>
          <a:p>
            <a:endParaRPr lang="en-GB" sz="3200" dirty="0" smtClean="0"/>
          </a:p>
          <a:p>
            <a:r>
              <a:rPr lang="en-GB" sz="3200" dirty="0" smtClean="0"/>
              <a:t>‘My son, don’t think that the Lord’s discipline of you is worth nothing.  And don’t stop trying when the Lord corrects you. The Lord corrects those he loves.’</a:t>
            </a:r>
            <a:endParaRPr lang="en-GB" sz="3200" dirty="0"/>
          </a:p>
        </p:txBody>
      </p:sp>
    </p:spTree>
    <p:extLst>
      <p:ext uri="{BB962C8B-B14F-4D97-AF65-F5344CB8AC3E}">
        <p14:creationId xmlns:p14="http://schemas.microsoft.com/office/powerpoint/2010/main" val="549600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4193" y="390184"/>
            <a:ext cx="10720552" cy="1631216"/>
          </a:xfrm>
          <a:prstGeom prst="rect">
            <a:avLst/>
          </a:prstGeom>
        </p:spPr>
        <p:txBody>
          <a:bodyPr wrap="square">
            <a:spAutoFit/>
          </a:bodyPr>
          <a:lstStyle/>
          <a:p>
            <a:pPr algn="ctr"/>
            <a:r>
              <a:rPr lang="en-GB" sz="3200" b="0" i="0" u="sng" strike="noStrike" dirty="0" smtClean="0">
                <a:solidFill>
                  <a:srgbClr val="227CA0"/>
                </a:solidFill>
                <a:effectLst/>
                <a:latin typeface="Lucida Sans Unicode" panose="020B0602030504020204" pitchFamily="34" charset="0"/>
                <a:hlinkClick r:id="rId3"/>
              </a:rPr>
              <a:t>Watch the video first </a:t>
            </a:r>
          </a:p>
          <a:p>
            <a:pPr algn="ctr"/>
            <a:r>
              <a:rPr lang="en-GB" sz="2000" b="0" i="0" strike="noStrike" dirty="0" smtClean="0">
                <a:solidFill>
                  <a:srgbClr val="227CA0"/>
                </a:solidFill>
                <a:effectLst/>
                <a:latin typeface="Lucida Sans Unicode" panose="020B0602030504020204" pitchFamily="34" charset="0"/>
                <a:hlinkClick r:id="rId3"/>
              </a:rPr>
              <a:t>https://www.youtube.com/watch?v=dCVlRFWOjgE</a:t>
            </a:r>
            <a:endParaRPr lang="en-GB" sz="2000" b="0" i="0" strike="noStrike" dirty="0" smtClean="0">
              <a:solidFill>
                <a:srgbClr val="227CA0"/>
              </a:solidFill>
              <a:effectLst/>
              <a:latin typeface="Lucida Sans Unicode" panose="020B0602030504020204" pitchFamily="34" charset="0"/>
            </a:endParaRPr>
          </a:p>
          <a:p>
            <a:endParaRPr lang="en-GB" sz="1200" dirty="0" smtClean="0">
              <a:solidFill>
                <a:srgbClr val="227CA0"/>
              </a:solidFill>
              <a:latin typeface="Lucida Sans Unicode" panose="020B0602030504020204" pitchFamily="34" charset="0"/>
            </a:endParaRPr>
          </a:p>
          <a:p>
            <a:endParaRPr lang="en-GB" b="0" i="0" dirty="0" smtClean="0">
              <a:solidFill>
                <a:srgbClr val="227CA0"/>
              </a:solidFill>
              <a:effectLst/>
              <a:latin typeface="Lucida Sans Unicode" panose="020B0602030504020204" pitchFamily="34" charset="0"/>
            </a:endParaRPr>
          </a:p>
          <a:p>
            <a:r>
              <a:rPr lang="en-GB" dirty="0" smtClean="0">
                <a:solidFill>
                  <a:srgbClr val="227CA0"/>
                </a:solidFill>
                <a:latin typeface="Lucida Sans Unicode" panose="020B0602030504020204" pitchFamily="34" charset="0"/>
              </a:rPr>
              <a:t>T</a:t>
            </a:r>
            <a:endParaRPr lang="en-GB" dirty="0">
              <a:solidFill>
                <a:srgbClr val="227CA0"/>
              </a:solidFill>
              <a:latin typeface="Lucida Sans Unicode" panose="020B0602030504020204" pitchFamily="34" charset="0"/>
            </a:endParaRPr>
          </a:p>
        </p:txBody>
      </p:sp>
      <p:sp>
        <p:nvSpPr>
          <p:cNvPr id="3" name="Rectangle 2"/>
          <p:cNvSpPr/>
          <p:nvPr/>
        </p:nvSpPr>
        <p:spPr>
          <a:xfrm>
            <a:off x="583169" y="1440301"/>
            <a:ext cx="6096000" cy="5262979"/>
          </a:xfrm>
          <a:prstGeom prst="rect">
            <a:avLst/>
          </a:prstGeom>
        </p:spPr>
        <p:txBody>
          <a:bodyPr>
            <a:spAutoFit/>
          </a:bodyPr>
          <a:lstStyle/>
          <a:p>
            <a:r>
              <a:rPr lang="en-GB" sz="2400" dirty="0" smtClean="0">
                <a:solidFill>
                  <a:srgbClr val="000000"/>
                </a:solidFill>
                <a:latin typeface="Rubik"/>
              </a:rPr>
              <a:t>The </a:t>
            </a:r>
            <a:r>
              <a:rPr lang="en-GB" sz="2400" dirty="0">
                <a:solidFill>
                  <a:srgbClr val="000000"/>
                </a:solidFill>
                <a:latin typeface="Rubik"/>
              </a:rPr>
              <a:t>collision could have led to tempers flaring, but the two runners both showed compassion and encouraged each other to get up and finish the race. Despite tearing ligaments in her knee, D'Agostino completed the final mile to cross the finish line, where she and Hamblin embraced.</a:t>
            </a:r>
          </a:p>
          <a:p>
            <a:r>
              <a:rPr lang="en-GB" sz="2400" dirty="0">
                <a:solidFill>
                  <a:srgbClr val="000000"/>
                </a:solidFill>
                <a:latin typeface="Rubik"/>
              </a:rPr>
              <a:t>The show of sportsmanship captured the hearts of people around the globe, and the duo was awarded the Fair Play Award, which recognizes athletes who exemplify sportsmanship at the Olympic Games, from the International Fair Play Committee</a:t>
            </a:r>
            <a:endParaRPr lang="en-GB" sz="2000" b="0" i="0" dirty="0">
              <a:solidFill>
                <a:srgbClr val="000000"/>
              </a:solidFill>
              <a:effectLst/>
              <a:latin typeface="Rubik"/>
            </a:endParaRPr>
          </a:p>
        </p:txBody>
      </p:sp>
      <p:pic>
        <p:nvPicPr>
          <p:cNvPr id="4" name="Picture 3"/>
          <p:cNvPicPr>
            <a:picLocks noChangeAspect="1"/>
          </p:cNvPicPr>
          <p:nvPr/>
        </p:nvPicPr>
        <p:blipFill>
          <a:blip r:embed="rId4"/>
          <a:stretch>
            <a:fillRect/>
          </a:stretch>
        </p:blipFill>
        <p:spPr>
          <a:xfrm>
            <a:off x="6880875" y="2236552"/>
            <a:ext cx="4999153" cy="2798307"/>
          </a:xfrm>
          <a:prstGeom prst="rect">
            <a:avLst/>
          </a:prstGeom>
        </p:spPr>
      </p:pic>
    </p:spTree>
    <p:extLst>
      <p:ext uri="{BB962C8B-B14F-4D97-AF65-F5344CB8AC3E}">
        <p14:creationId xmlns:p14="http://schemas.microsoft.com/office/powerpoint/2010/main" val="30254656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124" y="231229"/>
            <a:ext cx="7157546" cy="6247864"/>
          </a:xfrm>
          <a:prstGeom prst="rect">
            <a:avLst/>
          </a:prstGeom>
        </p:spPr>
        <p:txBody>
          <a:bodyPr wrap="square">
            <a:spAutoFit/>
          </a:bodyPr>
          <a:lstStyle/>
          <a:p>
            <a:r>
              <a:rPr lang="en-GB" sz="2000" b="1" i="0" dirty="0" smtClean="0">
                <a:effectLst/>
                <a:latin typeface="Lucida Sans Unicode" panose="020B0602030504020204" pitchFamily="34" charset="0"/>
              </a:rPr>
              <a:t>Sports day isn’t just about winning – it’s about taking part and the attitude with which we compete. Part of this year’s rather different day is also to challenge ourselves to think about others and to raise as much as we can for the Basingstoke Ark Cancer Charity.</a:t>
            </a:r>
          </a:p>
          <a:p>
            <a:endParaRPr lang="en-GB" sz="2000" b="1" i="0" dirty="0" smtClean="0">
              <a:effectLst/>
              <a:latin typeface="Lucida Sans Unicode" panose="020B0602030504020204" pitchFamily="34" charset="0"/>
            </a:endParaRPr>
          </a:p>
          <a:p>
            <a:r>
              <a:rPr lang="en-GB" sz="2000" b="1" i="0" dirty="0" smtClean="0">
                <a:effectLst/>
                <a:latin typeface="Lucida Sans Unicode" panose="020B0602030504020204" pitchFamily="34" charset="0"/>
              </a:rPr>
              <a:t>Some </a:t>
            </a:r>
            <a:r>
              <a:rPr lang="en-GB" sz="2000" b="1" i="0" dirty="0" smtClean="0">
                <a:effectLst/>
                <a:latin typeface="Lucida Sans Unicode" panose="020B0602030504020204" pitchFamily="34" charset="0"/>
              </a:rPr>
              <a:t>of us love sport; some of us don’t. However, we can all try our best and we can all help, support and encourage each other as we take part. The two athletes didn’t win an Olympic medal in their event, but they did get a special award for fair play, sportsmanship and the compassion they showed for one another. Having these attitudes during a sports competition is far more important than winning a race.</a:t>
            </a:r>
          </a:p>
          <a:p>
            <a:endParaRPr lang="en-GB" sz="2000" b="1" i="0" dirty="0" smtClean="0">
              <a:effectLst/>
              <a:latin typeface="Lucida Sans Unicode" panose="020B0602030504020204" pitchFamily="34" charset="0"/>
            </a:endParaRPr>
          </a:p>
          <a:p>
            <a:r>
              <a:rPr lang="en-GB" sz="2000" b="1" dirty="0" smtClean="0">
                <a:latin typeface="Lucida Sans" panose="020B0602030504020204" pitchFamily="34" charset="0"/>
              </a:rPr>
              <a:t>So</a:t>
            </a:r>
            <a:r>
              <a:rPr lang="en-GB" sz="2000" b="1" dirty="0">
                <a:latin typeface="Lucida Sans" panose="020B0602030504020204" pitchFamily="34" charset="0"/>
              </a:rPr>
              <a:t>, during sports day, let’s be like the two athletes and Paul from the Bible: let’s not give up if we’re not winning. Let’s keep going because the main thing is to finish the race well and feel proud of your achievements.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81101" y="373687"/>
            <a:ext cx="2328045" cy="3116886"/>
          </a:xfrm>
          <a:prstGeom prst="rect">
            <a:avLst/>
          </a:prstGeom>
        </p:spPr>
      </p:pic>
      <p:pic>
        <p:nvPicPr>
          <p:cNvPr id="5" name="Picture 2" descr="Image result for athletes helping each other rio 29016 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4591" y="4067502"/>
            <a:ext cx="4186483" cy="2348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6974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698" y="451945"/>
            <a:ext cx="6169572" cy="5693866"/>
          </a:xfrm>
          <a:prstGeom prst="rect">
            <a:avLst/>
          </a:prstGeom>
        </p:spPr>
        <p:txBody>
          <a:bodyPr wrap="square">
            <a:spAutoFit/>
          </a:bodyPr>
          <a:lstStyle/>
          <a:p>
            <a:r>
              <a:rPr lang="en-GB" sz="2800" b="0" i="0" dirty="0" smtClean="0">
                <a:solidFill>
                  <a:srgbClr val="222222"/>
                </a:solidFill>
                <a:effectLst/>
                <a:latin typeface="Lucida Sans Unicode" panose="020B0602030504020204" pitchFamily="34" charset="0"/>
              </a:rPr>
              <a:t>Dear God,</a:t>
            </a:r>
          </a:p>
          <a:p>
            <a:r>
              <a:rPr lang="en-GB" sz="2800" dirty="0" smtClean="0"/>
              <a:t/>
            </a:r>
            <a:br>
              <a:rPr lang="en-GB" sz="2800" dirty="0" smtClean="0"/>
            </a:br>
            <a:r>
              <a:rPr lang="en-GB" sz="2800" b="0" i="0" dirty="0" smtClean="0">
                <a:solidFill>
                  <a:srgbClr val="222222"/>
                </a:solidFill>
                <a:effectLst/>
                <a:latin typeface="Lucida Sans Unicode" panose="020B0602030504020204" pitchFamily="34" charset="0"/>
              </a:rPr>
              <a:t>Thank you that we all have different abilities and talents.</a:t>
            </a:r>
            <a:br>
              <a:rPr lang="en-GB" sz="2800" b="0" i="0" dirty="0" smtClean="0">
                <a:solidFill>
                  <a:srgbClr val="222222"/>
                </a:solidFill>
                <a:effectLst/>
                <a:latin typeface="Lucida Sans Unicode" panose="020B0602030504020204" pitchFamily="34" charset="0"/>
              </a:rPr>
            </a:br>
            <a:r>
              <a:rPr lang="en-GB" sz="2800" b="0" i="0" dirty="0" smtClean="0">
                <a:solidFill>
                  <a:srgbClr val="222222"/>
                </a:solidFill>
                <a:effectLst/>
                <a:latin typeface="Lucida Sans Unicode" panose="020B0602030504020204" pitchFamily="34" charset="0"/>
              </a:rPr>
              <a:t>Help us to be grateful for what we have.</a:t>
            </a:r>
            <a:br>
              <a:rPr lang="en-GB" sz="2800" b="0" i="0" dirty="0" smtClean="0">
                <a:solidFill>
                  <a:srgbClr val="222222"/>
                </a:solidFill>
                <a:effectLst/>
                <a:latin typeface="Lucida Sans Unicode" panose="020B0602030504020204" pitchFamily="34" charset="0"/>
              </a:rPr>
            </a:br>
            <a:r>
              <a:rPr lang="en-GB" sz="2800" b="0" i="0" dirty="0" smtClean="0">
                <a:solidFill>
                  <a:srgbClr val="222222"/>
                </a:solidFill>
                <a:effectLst/>
                <a:latin typeface="Lucida Sans Unicode" panose="020B0602030504020204" pitchFamily="34" charset="0"/>
              </a:rPr>
              <a:t>Help us not to be jealous of others.</a:t>
            </a:r>
            <a:br>
              <a:rPr lang="en-GB" sz="2800" b="0" i="0" dirty="0" smtClean="0">
                <a:solidFill>
                  <a:srgbClr val="222222"/>
                </a:solidFill>
                <a:effectLst/>
                <a:latin typeface="Lucida Sans Unicode" panose="020B0602030504020204" pitchFamily="34" charset="0"/>
              </a:rPr>
            </a:br>
            <a:r>
              <a:rPr lang="en-GB" sz="2800" b="0" i="0" dirty="0" smtClean="0">
                <a:solidFill>
                  <a:srgbClr val="222222"/>
                </a:solidFill>
                <a:effectLst/>
                <a:latin typeface="Lucida Sans Unicode" panose="020B0602030504020204" pitchFamily="34" charset="0"/>
              </a:rPr>
              <a:t>Help us to keep trying when we find something difficult.</a:t>
            </a:r>
            <a:br>
              <a:rPr lang="en-GB" sz="2800" b="0" i="0" dirty="0" smtClean="0">
                <a:solidFill>
                  <a:srgbClr val="222222"/>
                </a:solidFill>
                <a:effectLst/>
                <a:latin typeface="Lucida Sans Unicode" panose="020B0602030504020204" pitchFamily="34" charset="0"/>
              </a:rPr>
            </a:br>
            <a:r>
              <a:rPr lang="en-GB" sz="2800" b="0" i="0" dirty="0" smtClean="0">
                <a:solidFill>
                  <a:srgbClr val="222222"/>
                </a:solidFill>
                <a:effectLst/>
                <a:latin typeface="Lucida Sans Unicode" panose="020B0602030504020204" pitchFamily="34" charset="0"/>
              </a:rPr>
              <a:t>Help us to encourage others.</a:t>
            </a:r>
            <a:br>
              <a:rPr lang="en-GB" sz="2800" b="0" i="0" dirty="0" smtClean="0">
                <a:solidFill>
                  <a:srgbClr val="222222"/>
                </a:solidFill>
                <a:effectLst/>
                <a:latin typeface="Lucida Sans Unicode" panose="020B0602030504020204" pitchFamily="34" charset="0"/>
              </a:rPr>
            </a:br>
            <a:r>
              <a:rPr lang="en-GB" sz="2800" b="0" i="0" dirty="0" smtClean="0">
                <a:solidFill>
                  <a:srgbClr val="222222"/>
                </a:solidFill>
                <a:effectLst/>
                <a:latin typeface="Lucida Sans Unicode" panose="020B0602030504020204" pitchFamily="34" charset="0"/>
              </a:rPr>
              <a:t>Help us to enjoy our sports days!</a:t>
            </a:r>
            <a:br>
              <a:rPr lang="en-GB" sz="2800" b="0" i="0" dirty="0" smtClean="0">
                <a:solidFill>
                  <a:srgbClr val="222222"/>
                </a:solidFill>
                <a:effectLst/>
                <a:latin typeface="Lucida Sans Unicode" panose="020B0602030504020204" pitchFamily="34" charset="0"/>
              </a:rPr>
            </a:br>
            <a:r>
              <a:rPr lang="en-GB" sz="2800" b="1" i="0" dirty="0" smtClean="0">
                <a:solidFill>
                  <a:srgbClr val="222222"/>
                </a:solidFill>
                <a:effectLst/>
                <a:latin typeface="inherit"/>
              </a:rPr>
              <a:t>Amen.</a:t>
            </a:r>
            <a:endParaRPr lang="en-GB" sz="2800" dirty="0"/>
          </a:p>
        </p:txBody>
      </p:sp>
      <p:pic>
        <p:nvPicPr>
          <p:cNvPr id="1026" name="Picture 2" descr="Image result for athletes helping each other rio 29016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1214" y="1826488"/>
            <a:ext cx="4996246" cy="280277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557239" y="6145811"/>
            <a:ext cx="4859099" cy="369332"/>
          </a:xfrm>
          <a:prstGeom prst="rect">
            <a:avLst/>
          </a:prstGeom>
          <a:noFill/>
        </p:spPr>
        <p:txBody>
          <a:bodyPr wrap="square" rtlCol="0">
            <a:spAutoFit/>
          </a:bodyPr>
          <a:lstStyle/>
          <a:p>
            <a:pPr lvl="0" algn="ctr">
              <a:defRPr/>
            </a:pPr>
            <a:r>
              <a:rPr lang="en-GB">
                <a:solidFill>
                  <a:prstClr val="black"/>
                </a:solidFill>
                <a:hlinkClick r:id="rId3"/>
              </a:rPr>
              <a:t>https://www.youtube.com/watch?v=4cVrjFlt4hI</a:t>
            </a:r>
            <a:endParaRPr lang="en-GB" b="1" dirty="0">
              <a:solidFill>
                <a:srgbClr val="1F497D">
                  <a:lumMod val="75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3477306"/>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519</Words>
  <Application>Microsoft Office PowerPoint</Application>
  <PresentationFormat>Widescreen</PresentationFormat>
  <Paragraphs>40</Paragraphs>
  <Slides>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inherit</vt:lpstr>
      <vt:lpstr>Lucida Sans</vt:lpstr>
      <vt:lpstr>Lucida Sans Unicode</vt:lpstr>
      <vt:lpstr>Rubik</vt:lpstr>
      <vt:lpstr>Times New Roman</vt:lpstr>
      <vt:lpstr>2_Office Theme</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glillywhite</dc:creator>
  <cp:lastModifiedBy>cwelch</cp:lastModifiedBy>
  <cp:revision>16</cp:revision>
  <dcterms:created xsi:type="dcterms:W3CDTF">2019-07-01T07:46:20Z</dcterms:created>
  <dcterms:modified xsi:type="dcterms:W3CDTF">2020-06-24T12:26:46Z</dcterms:modified>
</cp:coreProperties>
</file>