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7"/>
  </p:notesMasterIdLst>
  <p:sldIdLst>
    <p:sldId id="261" r:id="rId2"/>
    <p:sldId id="279" r:id="rId3"/>
    <p:sldId id="281" r:id="rId4"/>
    <p:sldId id="280" r:id="rId5"/>
    <p:sldId id="282" r:id="rId6"/>
    <p:sldId id="259" r:id="rId7"/>
    <p:sldId id="262" r:id="rId8"/>
    <p:sldId id="276" r:id="rId9"/>
    <p:sldId id="286" r:id="rId10"/>
    <p:sldId id="263" r:id="rId11"/>
    <p:sldId id="283" r:id="rId12"/>
    <p:sldId id="275" r:id="rId13"/>
    <p:sldId id="285" r:id="rId14"/>
    <p:sldId id="277" r:id="rId15"/>
    <p:sldId id="274" r:id="rId16"/>
    <p:sldId id="284" r:id="rId17"/>
    <p:sldId id="265" r:id="rId18"/>
    <p:sldId id="267" r:id="rId19"/>
    <p:sldId id="287" r:id="rId20"/>
    <p:sldId id="288" r:id="rId21"/>
    <p:sldId id="278" r:id="rId22"/>
    <p:sldId id="269" r:id="rId23"/>
    <p:sldId id="268" r:id="rId24"/>
    <p:sldId id="289" r:id="rId25"/>
    <p:sldId id="260"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8B06"/>
    <a:srgbClr val="ED0C52"/>
    <a:srgbClr val="FFED3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5078"/>
    <p:restoredTop sz="94694"/>
  </p:normalViewPr>
  <p:slideViewPr>
    <p:cSldViewPr snapToGrid="0" snapToObjects="1">
      <p:cViewPr varScale="1">
        <p:scale>
          <a:sx n="76" d="100"/>
          <a:sy n="76" d="100"/>
        </p:scale>
        <p:origin x="12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D4AE52-7D48-2E48-88C6-EE09CA24E19A}" type="datetimeFigureOut">
              <a:rPr lang="en-US" smtClean="0"/>
              <a:t>6/17/2020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84E21EC-2CE9-2D46-89D4-10F63570F39F}" type="slidenum">
              <a:rPr lang="en-US" smtClean="0"/>
              <a:t>‹#›</a:t>
            </a:fld>
            <a:endParaRPr lang="en-US"/>
          </a:p>
        </p:txBody>
      </p:sp>
    </p:spTree>
    <p:extLst>
      <p:ext uri="{BB962C8B-B14F-4D97-AF65-F5344CB8AC3E}">
        <p14:creationId xmlns:p14="http://schemas.microsoft.com/office/powerpoint/2010/main" val="4387868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 It would be worth researching who Benjamin Franklin was and what he did - and therefore why this quote is a valuable/inspirational one.</a:t>
            </a:r>
            <a:endParaRPr lang="en-US" i="0" dirty="0"/>
          </a:p>
        </p:txBody>
      </p:sp>
      <p:sp>
        <p:nvSpPr>
          <p:cNvPr id="4" name="Slide Number Placeholder 3"/>
          <p:cNvSpPr>
            <a:spLocks noGrp="1"/>
          </p:cNvSpPr>
          <p:nvPr>
            <p:ph type="sldNum" sz="quarter" idx="5"/>
          </p:nvPr>
        </p:nvSpPr>
        <p:spPr/>
        <p:txBody>
          <a:bodyPr/>
          <a:lstStyle/>
          <a:p>
            <a:fld id="{F84E21EC-2CE9-2D46-89D4-10F63570F39F}" type="slidenum">
              <a:rPr lang="en-US" smtClean="0"/>
              <a:t>18</a:t>
            </a:fld>
            <a:endParaRPr lang="en-US"/>
          </a:p>
        </p:txBody>
      </p:sp>
    </p:spTree>
    <p:extLst>
      <p:ext uri="{BB962C8B-B14F-4D97-AF65-F5344CB8AC3E}">
        <p14:creationId xmlns:p14="http://schemas.microsoft.com/office/powerpoint/2010/main" val="30458009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6/17/2020</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56084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6/17/2020</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0289275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02AC24A9-CCB6-4F8D-B8DB-C2F3692CFA5A}" type="datetimeFigureOut">
              <a:rPr lang="en-US" smtClean="0"/>
              <a:t>6/17/2020</a:t>
            </a:fld>
            <a:endParaRPr lang="en-US"/>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0653378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6/17/2020</a:t>
            </a:fld>
            <a:endParaRPr lang="en-US"/>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2635526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6/17/2020</a:t>
            </a:fld>
            <a:endParaRPr lang="en-US"/>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537409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02AC24A9-CCB6-4F8D-B8DB-C2F3692CFA5A}" type="datetimeFigureOut">
              <a:rPr lang="en-US" smtClean="0"/>
              <a:t>6/17/2020</a:t>
            </a:fld>
            <a:endParaRPr lang="en-US"/>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2224345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2AC24A9-CCB6-4F8D-B8DB-C2F3692CFA5A}" type="datetimeFigureOut">
              <a:rPr lang="en-US" smtClean="0"/>
              <a:t>6/17/2020</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9952326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6/17/2020</a:t>
            </a:fld>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3956449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6/17/2020</a:t>
            </a:fld>
            <a:endParaRPr lang="en-US"/>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699203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02AC24A9-CCB6-4F8D-B8DB-C2F3692CFA5A}" type="datetimeFigureOut">
              <a:rPr lang="en-US" smtClean="0"/>
              <a:t>6/17/2020</a:t>
            </a:fld>
            <a:endParaRPr lang="en-US"/>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2097872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02AC24A9-CCB6-4F8D-B8DB-C2F3692CFA5A}" type="datetimeFigureOut">
              <a:rPr lang="en-US" smtClean="0"/>
              <a:t>6/17/2020</a:t>
            </a:fld>
            <a:endParaRPr lang="en-US"/>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0447494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6/17/2020</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a:p>
        </p:txBody>
      </p:sp>
      <p:pic>
        <p:nvPicPr>
          <p:cNvPr id="13" name="Picture 12" descr="A screenshot of a cell phone&#10;&#10;Description automatically generated">
            <a:extLst>
              <a:ext uri="{FF2B5EF4-FFF2-40B4-BE49-F238E27FC236}">
                <a16:creationId xmlns:a16="http://schemas.microsoft.com/office/drawing/2014/main" id="{179B2126-B60B-DC4F-BF38-56306E78569E}"/>
              </a:ext>
            </a:extLst>
          </p:cNvPr>
          <p:cNvPicPr>
            <a:picLocks noChangeAspect="1"/>
          </p:cNvPicPr>
          <p:nvPr userDrawn="1"/>
        </p:nvPicPr>
        <p:blipFill>
          <a:blip r:embed="rId13" cstate="screen">
            <a:extLst>
              <a:ext uri="{28A0092B-C50C-407E-A947-70E740481C1C}">
                <a14:useLocalDpi xmlns:a14="http://schemas.microsoft.com/office/drawing/2010/main"/>
              </a:ext>
            </a:extLst>
          </a:blip>
          <a:stretch>
            <a:fillRect/>
          </a:stretch>
        </p:blipFill>
        <p:spPr>
          <a:xfrm>
            <a:off x="-34636" y="-1"/>
            <a:ext cx="12226636" cy="7087121"/>
          </a:xfrm>
          <a:prstGeom prst="rect">
            <a:avLst/>
          </a:prstGeom>
        </p:spPr>
      </p:pic>
    </p:spTree>
    <p:extLst>
      <p:ext uri="{BB962C8B-B14F-4D97-AF65-F5344CB8AC3E}">
        <p14:creationId xmlns:p14="http://schemas.microsoft.com/office/powerpoint/2010/main" val="288741250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tiff"/></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vimeo.com/417770018/5702ee9a24" TargetMode="Externa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tif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vimeo.com/417698746/02d606545d" TargetMode="Externa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a:extLst>
              <a:ext uri="{FF2B5EF4-FFF2-40B4-BE49-F238E27FC236}">
                <a16:creationId xmlns:a16="http://schemas.microsoft.com/office/drawing/2014/main" id="{CB08B27C-085F-6F45-9A85-220FFAF2FA38}"/>
              </a:ext>
            </a:extLst>
          </p:cNvPr>
          <p:cNvSpPr/>
          <p:nvPr/>
        </p:nvSpPr>
        <p:spPr>
          <a:xfrm>
            <a:off x="5959334" y="4614990"/>
            <a:ext cx="5114686" cy="1446550"/>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GB" sz="4400" b="1" dirty="0">
                <a:solidFill>
                  <a:schemeClr val="tx1">
                    <a:lumMod val="75000"/>
                    <a:lumOff val="25000"/>
                  </a:schemeClr>
                </a:solidFill>
                <a:latin typeface="Calibri" panose="020F0502020204030204" pitchFamily="34" charset="0"/>
                <a:cs typeface="Calibri" panose="020F0502020204030204" pitchFamily="34" charset="0"/>
              </a:rPr>
              <a:t>Session 2</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4400" b="1" u="none" strike="noStrike" kern="1200" cap="none" spc="0" normalizeH="0" baseline="0" noProof="0" dirty="0">
                <a:ln>
                  <a:noFill/>
                </a:ln>
                <a:solidFill>
                  <a:srgbClr val="F48B06"/>
                </a:solidFill>
                <a:effectLst/>
                <a:uLnTx/>
                <a:uFillTx/>
                <a:latin typeface="Calibri" panose="020F0502020204030204" pitchFamily="34" charset="0"/>
                <a:cs typeface="Calibri" panose="020F0502020204030204" pitchFamily="34" charset="0"/>
              </a:rPr>
              <a:t>Unlocking your mind</a:t>
            </a:r>
          </a:p>
        </p:txBody>
      </p:sp>
      <p:pic>
        <p:nvPicPr>
          <p:cNvPr id="5" name="Picture 4" descr="A close up of a sign&#10;&#10;Description automatically generated">
            <a:extLst>
              <a:ext uri="{FF2B5EF4-FFF2-40B4-BE49-F238E27FC236}">
                <a16:creationId xmlns:a16="http://schemas.microsoft.com/office/drawing/2014/main" id="{011BFF79-956B-CE43-AA82-B676F7ADF90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959334" y="2206722"/>
            <a:ext cx="4278754" cy="2353315"/>
          </a:xfrm>
          <a:prstGeom prst="rect">
            <a:avLst/>
          </a:prstGeom>
        </p:spPr>
      </p:pic>
      <p:pic>
        <p:nvPicPr>
          <p:cNvPr id="6" name="Picture 5">
            <a:extLst>
              <a:ext uri="{FF2B5EF4-FFF2-40B4-BE49-F238E27FC236}">
                <a16:creationId xmlns:a16="http://schemas.microsoft.com/office/drawing/2014/main" id="{01D1BFE9-3277-B64D-BF69-CE4FE35E469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368" y="1578642"/>
            <a:ext cx="4942474" cy="4942474"/>
          </a:xfrm>
          <a:prstGeom prst="rect">
            <a:avLst/>
          </a:prstGeom>
        </p:spPr>
      </p:pic>
    </p:spTree>
    <p:extLst>
      <p:ext uri="{BB962C8B-B14F-4D97-AF65-F5344CB8AC3E}">
        <p14:creationId xmlns:p14="http://schemas.microsoft.com/office/powerpoint/2010/main" val="36394966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40674" y="1395419"/>
            <a:ext cx="7998642" cy="1015663"/>
          </a:xfrm>
          <a:prstGeom prst="rect">
            <a:avLst/>
          </a:prstGeom>
          <a:noFill/>
        </p:spPr>
        <p:txBody>
          <a:bodyPr wrap="square" rtlCol="0">
            <a:spAutoFit/>
          </a:bodyPr>
          <a:lstStyle/>
          <a:p>
            <a:r>
              <a:rPr lang="en-US" sz="2000" dirty="0">
                <a:solidFill>
                  <a:schemeClr val="tx1">
                    <a:lumMod val="75000"/>
                    <a:lumOff val="25000"/>
                  </a:schemeClr>
                </a:solidFill>
                <a:latin typeface="Calibri" panose="020F0502020204030204" pitchFamily="34" charset="0"/>
                <a:cs typeface="Calibri" panose="020F0502020204030204" pitchFamily="34" charset="0"/>
              </a:rPr>
              <a:t>Welcome back! We hope that you enjoyed Session 1 – now let’s start Session 2 of your journey towards secondary school. We have some guides to help you through today: Matthew Syed and Gemma Oaten.</a:t>
            </a:r>
          </a:p>
        </p:txBody>
      </p:sp>
      <p:sp>
        <p:nvSpPr>
          <p:cNvPr id="8" name="TextBox 7"/>
          <p:cNvSpPr txBox="1"/>
          <p:nvPr/>
        </p:nvSpPr>
        <p:spPr>
          <a:xfrm>
            <a:off x="612392" y="2673935"/>
            <a:ext cx="3313356" cy="2813247"/>
          </a:xfrm>
          <a:prstGeom prst="rect">
            <a:avLst/>
          </a:prstGeom>
          <a:noFill/>
          <a:ln>
            <a:noFill/>
          </a:ln>
        </p:spPr>
        <p:txBody>
          <a:bodyPr wrap="square" lIns="180000" tIns="180000" rtlCol="0">
            <a:spAutoFit/>
          </a:bodyPr>
          <a:lstStyle/>
          <a:p>
            <a:r>
              <a:rPr lang="en-US" sz="2400" dirty="0">
                <a:solidFill>
                  <a:schemeClr val="tx1">
                    <a:lumMod val="75000"/>
                    <a:lumOff val="25000"/>
                  </a:schemeClr>
                </a:solidFill>
                <a:latin typeface="Calibri Light" panose="020F0302020204030204" pitchFamily="34" charset="0"/>
                <a:cs typeface="Calibri Light" panose="020F0302020204030204" pitchFamily="34" charset="0"/>
              </a:rPr>
              <a:t>Matthew Syed </a:t>
            </a:r>
          </a:p>
          <a:p>
            <a:endParaRPr lang="en-US" dirty="0">
              <a:latin typeface="Calibri Light" panose="020F0302020204030204" pitchFamily="34" charset="0"/>
              <a:cs typeface="Calibri Light" panose="020F0302020204030204" pitchFamily="34" charset="0"/>
            </a:endParaRPr>
          </a:p>
          <a:p>
            <a:endParaRPr lang="en-US" dirty="0">
              <a:latin typeface="Calibri Light" panose="020F0302020204030204" pitchFamily="34" charset="0"/>
              <a:cs typeface="Calibri Light" panose="020F0302020204030204" pitchFamily="34" charset="0"/>
            </a:endParaRPr>
          </a:p>
          <a:p>
            <a:endParaRPr lang="en-US" dirty="0">
              <a:latin typeface="Calibri Light" panose="020F0302020204030204" pitchFamily="34" charset="0"/>
              <a:cs typeface="Calibri Light" panose="020F0302020204030204" pitchFamily="34" charset="0"/>
            </a:endParaRPr>
          </a:p>
          <a:p>
            <a:endParaRPr lang="en-US" dirty="0">
              <a:latin typeface="Calibri Light" panose="020F0302020204030204" pitchFamily="34" charset="0"/>
              <a:cs typeface="Calibri Light" panose="020F0302020204030204" pitchFamily="34" charset="0"/>
            </a:endParaRPr>
          </a:p>
          <a:p>
            <a:endParaRPr lang="en-US" dirty="0">
              <a:latin typeface="Calibri Light" panose="020F0302020204030204" pitchFamily="34" charset="0"/>
              <a:cs typeface="Calibri Light" panose="020F0302020204030204" pitchFamily="34" charset="0"/>
            </a:endParaRPr>
          </a:p>
          <a:p>
            <a:endParaRPr lang="en-US" dirty="0">
              <a:latin typeface="Calibri Light" panose="020F0302020204030204" pitchFamily="34" charset="0"/>
              <a:cs typeface="Calibri Light" panose="020F0302020204030204" pitchFamily="34" charset="0"/>
            </a:endParaRPr>
          </a:p>
          <a:p>
            <a:endParaRPr lang="en-US" dirty="0">
              <a:latin typeface="Calibri Light" panose="020F0302020204030204" pitchFamily="34" charset="0"/>
              <a:cs typeface="Calibri Light" panose="020F0302020204030204" pitchFamily="34" charset="0"/>
            </a:endParaRPr>
          </a:p>
          <a:p>
            <a:endParaRPr lang="en-US" dirty="0">
              <a:latin typeface="Calibri Light" panose="020F0302020204030204" pitchFamily="34" charset="0"/>
              <a:cs typeface="Calibri Light" panose="020F0302020204030204" pitchFamily="34" charset="0"/>
            </a:endParaRPr>
          </a:p>
        </p:txBody>
      </p:sp>
      <p:sp>
        <p:nvSpPr>
          <p:cNvPr id="6" name="TextBox 5">
            <a:extLst>
              <a:ext uri="{FF2B5EF4-FFF2-40B4-BE49-F238E27FC236}">
                <a16:creationId xmlns:a16="http://schemas.microsoft.com/office/drawing/2014/main" id="{26BD5418-B770-F945-A7B4-3A05E21F0036}"/>
              </a:ext>
            </a:extLst>
          </p:cNvPr>
          <p:cNvSpPr txBox="1"/>
          <p:nvPr/>
        </p:nvSpPr>
        <p:spPr>
          <a:xfrm>
            <a:off x="3925748" y="2736535"/>
            <a:ext cx="4254500" cy="3479208"/>
          </a:xfrm>
          <a:prstGeom prst="rect">
            <a:avLst/>
          </a:prstGeom>
          <a:noFill/>
          <a:ln>
            <a:noFill/>
          </a:ln>
        </p:spPr>
        <p:txBody>
          <a:bodyPr wrap="square" lIns="180000" tIns="108000" rtlCol="0">
            <a:spAutoFit/>
          </a:bodyPr>
          <a:lstStyle/>
          <a:p>
            <a:r>
              <a:rPr lang="en-US" sz="2400" dirty="0">
                <a:solidFill>
                  <a:schemeClr val="tx1">
                    <a:lumMod val="75000"/>
                    <a:lumOff val="25000"/>
                  </a:schemeClr>
                </a:solidFill>
                <a:latin typeface="Calibri Light" panose="020F0302020204030204" pitchFamily="34" charset="0"/>
                <a:cs typeface="Calibri Light" panose="020F0302020204030204" pitchFamily="34" charset="0"/>
              </a:rPr>
              <a:t>Gemma Oaten</a:t>
            </a: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p:txBody>
      </p:sp>
      <p:pic>
        <p:nvPicPr>
          <p:cNvPr id="9" name="Picture 8" descr="A person in a white shirt&#10;&#10;Description automatically generated">
            <a:extLst>
              <a:ext uri="{FF2B5EF4-FFF2-40B4-BE49-F238E27FC236}">
                <a16:creationId xmlns:a16="http://schemas.microsoft.com/office/drawing/2014/main" id="{B9092DF1-CA6E-3A4F-97B2-DF0C307796E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81290" y="3429000"/>
            <a:ext cx="1764835" cy="2648211"/>
          </a:xfrm>
          <a:prstGeom prst="rect">
            <a:avLst/>
          </a:prstGeom>
        </p:spPr>
      </p:pic>
      <p:pic>
        <p:nvPicPr>
          <p:cNvPr id="10" name="Picture 9" descr="A person looking at the camera&#10;&#10;Description automatically generated">
            <a:extLst>
              <a:ext uri="{FF2B5EF4-FFF2-40B4-BE49-F238E27FC236}">
                <a16:creationId xmlns:a16="http://schemas.microsoft.com/office/drawing/2014/main" id="{C8C04CDD-F2AB-314F-B854-BD0E6BE4E74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094646" y="3392614"/>
            <a:ext cx="1764835" cy="2684597"/>
          </a:xfrm>
          <a:prstGeom prst="rect">
            <a:avLst/>
          </a:prstGeom>
        </p:spPr>
      </p:pic>
    </p:spTree>
    <p:extLst>
      <p:ext uri="{BB962C8B-B14F-4D97-AF65-F5344CB8AC3E}">
        <p14:creationId xmlns:p14="http://schemas.microsoft.com/office/powerpoint/2010/main" val="19906160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drawing of a face&#10;&#10;Description automatically generated">
            <a:extLst>
              <a:ext uri="{FF2B5EF4-FFF2-40B4-BE49-F238E27FC236}">
                <a16:creationId xmlns:a16="http://schemas.microsoft.com/office/drawing/2014/main" id="{CF7CB062-DEEA-A643-9826-8E51EB3CB08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207748" y="2799827"/>
            <a:ext cx="2542439" cy="3593470"/>
          </a:xfrm>
          <a:prstGeom prst="rect">
            <a:avLst/>
          </a:prstGeom>
        </p:spPr>
      </p:pic>
      <p:sp>
        <p:nvSpPr>
          <p:cNvPr id="2" name="TextBox 1"/>
          <p:cNvSpPr txBox="1"/>
          <p:nvPr/>
        </p:nvSpPr>
        <p:spPr>
          <a:xfrm>
            <a:off x="398254" y="1419339"/>
            <a:ext cx="5544273" cy="830997"/>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Last session, we decided we wanted to go</a:t>
            </a:r>
            <a:r>
              <a:rPr lang="mr-IN" sz="2400" dirty="0">
                <a:solidFill>
                  <a:schemeClr val="tx1">
                    <a:lumMod val="75000"/>
                    <a:lumOff val="25000"/>
                  </a:schemeClr>
                </a:solidFill>
                <a:latin typeface="Calibri" panose="020F0502020204030204" pitchFamily="34" charset="0"/>
              </a:rPr>
              <a:t>…</a:t>
            </a: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3" name="Picture 2" descr="A close up of a sign&#10;&#10;Description automatically generated">
            <a:extLst>
              <a:ext uri="{FF2B5EF4-FFF2-40B4-BE49-F238E27FC236}">
                <a16:creationId xmlns:a16="http://schemas.microsoft.com/office/drawing/2014/main" id="{D68F5F77-376A-B14B-B161-9F535F885F6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6704" y="2200313"/>
            <a:ext cx="2633686" cy="3722438"/>
          </a:xfrm>
          <a:prstGeom prst="rect">
            <a:avLst/>
          </a:prstGeom>
        </p:spPr>
      </p:pic>
      <p:pic>
        <p:nvPicPr>
          <p:cNvPr id="6" name="Picture 5">
            <a:extLst>
              <a:ext uri="{FF2B5EF4-FFF2-40B4-BE49-F238E27FC236}">
                <a16:creationId xmlns:a16="http://schemas.microsoft.com/office/drawing/2014/main" id="{64BB5E6C-B56A-C548-8615-04EA7A042F69}"/>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557848" y="1313501"/>
            <a:ext cx="4027527" cy="5290219"/>
          </a:xfrm>
          <a:prstGeom prst="rect">
            <a:avLst/>
          </a:prstGeom>
        </p:spPr>
      </p:pic>
      <p:sp>
        <p:nvSpPr>
          <p:cNvPr id="7" name="TextBox 6"/>
          <p:cNvSpPr txBox="1"/>
          <p:nvPr/>
        </p:nvSpPr>
        <p:spPr>
          <a:xfrm>
            <a:off x="8641484" y="3286291"/>
            <a:ext cx="2013995" cy="1200329"/>
          </a:xfrm>
          <a:prstGeom prst="rect">
            <a:avLst/>
          </a:prstGeom>
          <a:noFill/>
        </p:spPr>
        <p:txBody>
          <a:bodyPr wrap="square" rtlCol="0">
            <a:spAutoFit/>
          </a:bodyPr>
          <a:lstStyle/>
          <a:p>
            <a:pPr algn="ctr"/>
            <a:r>
              <a:rPr lang="en-US" sz="2400" b="1" dirty="0">
                <a:solidFill>
                  <a:schemeClr val="tx1">
                    <a:lumMod val="75000"/>
                    <a:lumOff val="25000"/>
                  </a:schemeClr>
                </a:solidFill>
                <a:latin typeface="Calibri" panose="020F0502020204030204" pitchFamily="34" charset="0"/>
                <a:cs typeface="Calibri" panose="020F0502020204030204" pitchFamily="34" charset="0"/>
              </a:rPr>
              <a:t>We decided </a:t>
            </a:r>
            <a:br>
              <a:rPr lang="en-US" sz="2400" b="1" dirty="0">
                <a:solidFill>
                  <a:schemeClr val="tx1">
                    <a:lumMod val="75000"/>
                    <a:lumOff val="25000"/>
                  </a:schemeClr>
                </a:solidFill>
                <a:latin typeface="Calibri" panose="020F0502020204030204" pitchFamily="34" charset="0"/>
                <a:cs typeface="Calibri" panose="020F0502020204030204" pitchFamily="34" charset="0"/>
              </a:rPr>
            </a:br>
            <a:r>
              <a:rPr lang="en-US" sz="2400" b="1" dirty="0">
                <a:solidFill>
                  <a:schemeClr val="tx1">
                    <a:lumMod val="75000"/>
                    <a:lumOff val="25000"/>
                  </a:schemeClr>
                </a:solidFill>
                <a:latin typeface="Calibri" panose="020F0502020204030204" pitchFamily="34" charset="0"/>
                <a:cs typeface="Calibri" panose="020F0502020204030204" pitchFamily="34" charset="0"/>
              </a:rPr>
              <a:t>to CHOOSE our attitude.</a:t>
            </a:r>
          </a:p>
        </p:txBody>
      </p:sp>
      <p:sp>
        <p:nvSpPr>
          <p:cNvPr id="4" name="TextBox 3"/>
          <p:cNvSpPr txBox="1"/>
          <p:nvPr/>
        </p:nvSpPr>
        <p:spPr>
          <a:xfrm>
            <a:off x="3522161" y="2247056"/>
            <a:ext cx="5544273" cy="461665"/>
          </a:xfrm>
          <a:prstGeom prst="rect">
            <a:avLst/>
          </a:prstGeom>
          <a:noFill/>
        </p:spPr>
        <p:txBody>
          <a:bodyPr wrap="square" rtlCol="0">
            <a:spAutoFit/>
          </a:bodyPr>
          <a:lstStyle/>
          <a:p>
            <a:r>
              <a:rPr lang="en-GB" sz="2400" dirty="0">
                <a:solidFill>
                  <a:schemeClr val="tx1">
                    <a:lumMod val="75000"/>
                    <a:lumOff val="25000"/>
                  </a:schemeClr>
                </a:solidFill>
                <a:latin typeface="Calibri" panose="020F0502020204030204" pitchFamily="34" charset="0"/>
                <a:cs typeface="Calibri" panose="020F0502020204030204" pitchFamily="34" charset="0"/>
              </a:rPr>
              <a:t>And we asked this question</a:t>
            </a:r>
            <a:r>
              <a:rPr lang="mr-IN" sz="2400" dirty="0">
                <a:solidFill>
                  <a:schemeClr val="tx1">
                    <a:lumMod val="75000"/>
                    <a:lumOff val="25000"/>
                  </a:schemeClr>
                </a:solidFill>
                <a:latin typeface="Calibri" panose="020F0502020204030204" pitchFamily="34" charset="0"/>
              </a:rPr>
              <a:t>…</a:t>
            </a: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579987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37571" y="5500244"/>
            <a:ext cx="9277904" cy="830997"/>
          </a:xfrm>
          <a:prstGeom prst="rect">
            <a:avLst/>
          </a:prstGeom>
          <a:noFill/>
        </p:spPr>
        <p:txBody>
          <a:bodyPr wrap="square" rtlCol="0">
            <a:spAutoFit/>
          </a:bodyPr>
          <a:lstStyle/>
          <a:p>
            <a:r>
              <a:rPr lang="en-US" sz="2400" dirty="0">
                <a:solidFill>
                  <a:srgbClr val="F48B06"/>
                </a:solidFill>
                <a:latin typeface="Calibri Light" panose="020F0302020204030204" pitchFamily="34" charset="0"/>
                <a:cs typeface="Calibri Light" panose="020F0302020204030204" pitchFamily="34" charset="0"/>
              </a:rPr>
              <a:t>If you are reading </a:t>
            </a:r>
            <a:r>
              <a:rPr lang="en-US" sz="2400" b="1" dirty="0">
                <a:solidFill>
                  <a:srgbClr val="F48B06"/>
                </a:solidFill>
                <a:latin typeface="Calibri Light" panose="020F0302020204030204" pitchFamily="34" charset="0"/>
                <a:cs typeface="Calibri Light" panose="020F0302020204030204" pitchFamily="34" charset="0"/>
              </a:rPr>
              <a:t>‘You Are Awesome’ </a:t>
            </a:r>
            <a:r>
              <a:rPr lang="en-US" sz="2400" dirty="0">
                <a:solidFill>
                  <a:srgbClr val="F48B06"/>
                </a:solidFill>
                <a:latin typeface="Calibri Light" panose="020F0302020204030204" pitchFamily="34" charset="0"/>
                <a:cs typeface="Calibri Light" panose="020F0302020204030204" pitchFamily="34" charset="0"/>
              </a:rPr>
              <a:t>alongside these sessions, then read from page 46 to 93. It doesn’t matter if you don’t read it all in one go!</a:t>
            </a:r>
          </a:p>
        </p:txBody>
      </p:sp>
      <p:sp>
        <p:nvSpPr>
          <p:cNvPr id="4" name="TextBox 3"/>
          <p:cNvSpPr txBox="1"/>
          <p:nvPr/>
        </p:nvSpPr>
        <p:spPr>
          <a:xfrm>
            <a:off x="445762" y="1524127"/>
            <a:ext cx="9132477" cy="584775"/>
          </a:xfrm>
          <a:prstGeom prst="rect">
            <a:avLst/>
          </a:prstGeom>
          <a:noFill/>
        </p:spPr>
        <p:txBody>
          <a:bodyPr wrap="square" rtlCol="0">
            <a:spAutoFit/>
          </a:bodyPr>
          <a:lstStyle/>
          <a:p>
            <a:r>
              <a:rPr lang="en-US" sz="3200" b="1" dirty="0">
                <a:solidFill>
                  <a:schemeClr val="tx1">
                    <a:lumMod val="75000"/>
                    <a:lumOff val="25000"/>
                  </a:schemeClr>
                </a:solidFill>
                <a:latin typeface="Calibri" panose="020F0502020204030204" pitchFamily="34" charset="0"/>
                <a:cs typeface="Calibri" panose="020F0502020204030204" pitchFamily="34" charset="0"/>
              </a:rPr>
              <a:t>Here is Matthew to introduce today’s session:</a:t>
            </a:r>
          </a:p>
        </p:txBody>
      </p:sp>
      <p:pic>
        <p:nvPicPr>
          <p:cNvPr id="5" name="Picture 4" descr="A person holding a computer&#10;&#10;Description automatically generated">
            <a:hlinkClick r:id="rId2"/>
            <a:extLst>
              <a:ext uri="{FF2B5EF4-FFF2-40B4-BE49-F238E27FC236}">
                <a16:creationId xmlns:a16="http://schemas.microsoft.com/office/drawing/2014/main" id="{22C163EC-B98C-234A-9FB0-A54D9A3352FC}"/>
              </a:ext>
            </a:extLst>
          </p:cNvPr>
          <p:cNvPicPr>
            <a:picLocks noChangeAspect="1"/>
          </p:cNvPicPr>
          <p:nvPr/>
        </p:nvPicPr>
        <p:blipFill>
          <a:blip r:embed="rId3"/>
          <a:stretch>
            <a:fillRect/>
          </a:stretch>
        </p:blipFill>
        <p:spPr>
          <a:xfrm>
            <a:off x="2935426" y="2202941"/>
            <a:ext cx="5811724" cy="3191325"/>
          </a:xfrm>
          <a:prstGeom prst="rect">
            <a:avLst/>
          </a:prstGeom>
        </p:spPr>
      </p:pic>
      <p:pic>
        <p:nvPicPr>
          <p:cNvPr id="6" name="Picture 5" descr="A close up of a logo&#10;&#10;Description automatically generated">
            <a:hlinkClick r:id="rId2"/>
            <a:extLst>
              <a:ext uri="{FF2B5EF4-FFF2-40B4-BE49-F238E27FC236}">
                <a16:creationId xmlns:a16="http://schemas.microsoft.com/office/drawing/2014/main" id="{623C6D85-E27F-2544-8876-AF9788637BF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679238" y="2471453"/>
            <a:ext cx="2324100" cy="2654300"/>
          </a:xfrm>
          <a:prstGeom prst="rect">
            <a:avLst/>
          </a:prstGeom>
        </p:spPr>
      </p:pic>
    </p:spTree>
    <p:extLst>
      <p:ext uri="{BB962C8B-B14F-4D97-AF65-F5344CB8AC3E}">
        <p14:creationId xmlns:p14="http://schemas.microsoft.com/office/powerpoint/2010/main" val="4724390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58013" y="1402299"/>
            <a:ext cx="10093124" cy="1319464"/>
          </a:xfrm>
          <a:prstGeom prst="rect">
            <a:avLst/>
          </a:prstGeom>
          <a:noFill/>
        </p:spPr>
        <p:txBody>
          <a:bodyPr wrap="square" rtlCol="0">
            <a:spAutoFit/>
          </a:bodyPr>
          <a:lstStyle/>
          <a:p>
            <a:pPr>
              <a:lnSpc>
                <a:spcPct val="114000"/>
              </a:lnSpc>
            </a:pPr>
            <a:r>
              <a:rPr lang="en-US" sz="3600" b="1" dirty="0">
                <a:solidFill>
                  <a:schemeClr val="tx1">
                    <a:lumMod val="75000"/>
                    <a:lumOff val="25000"/>
                  </a:schemeClr>
                </a:solidFill>
                <a:latin typeface="Calibri" panose="020F0502020204030204" pitchFamily="34" charset="0"/>
                <a:cs typeface="Calibri" panose="020F0502020204030204" pitchFamily="34" charset="0"/>
              </a:rPr>
              <a:t>Today, we are looking at that amazing thing inside your head</a:t>
            </a:r>
            <a:r>
              <a:rPr lang="mr-IN" sz="3600" b="1" dirty="0">
                <a:solidFill>
                  <a:schemeClr val="tx1">
                    <a:lumMod val="75000"/>
                    <a:lumOff val="25000"/>
                  </a:schemeClr>
                </a:solidFill>
                <a:latin typeface="Calibri" panose="020F0502020204030204" pitchFamily="34" charset="0"/>
              </a:rPr>
              <a:t>…</a:t>
            </a:r>
            <a:r>
              <a:rPr lang="en-GB" sz="3600" b="1" dirty="0">
                <a:solidFill>
                  <a:schemeClr val="tx1">
                    <a:lumMod val="75000"/>
                    <a:lumOff val="25000"/>
                  </a:schemeClr>
                </a:solidFill>
                <a:latin typeface="Calibri" panose="020F0502020204030204" pitchFamily="34" charset="0"/>
                <a:cs typeface="Calibri" panose="020F0502020204030204" pitchFamily="34" charset="0"/>
              </a:rPr>
              <a:t>YOUR BRAIN.</a:t>
            </a: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5" name="TextBox 4"/>
          <p:cNvSpPr txBox="1"/>
          <p:nvPr/>
        </p:nvSpPr>
        <p:spPr>
          <a:xfrm>
            <a:off x="662619" y="5212806"/>
            <a:ext cx="8434314" cy="910377"/>
          </a:xfrm>
          <a:prstGeom prst="rect">
            <a:avLst/>
          </a:prstGeom>
          <a:noFill/>
        </p:spPr>
        <p:txBody>
          <a:bodyPr wrap="square" rtlCol="0">
            <a:spAutoFit/>
          </a:bodyPr>
          <a:lstStyle/>
          <a:p>
            <a:pPr>
              <a:lnSpc>
                <a:spcPct val="114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We are looking at whether you think people have a fixed mindset or a growth mindset</a:t>
            </a:r>
            <a:r>
              <a:rPr lang="mr-IN" sz="2400" dirty="0">
                <a:solidFill>
                  <a:schemeClr val="tx1">
                    <a:lumMod val="75000"/>
                    <a:lumOff val="25000"/>
                  </a:schemeClr>
                </a:solidFill>
                <a:latin typeface="Calibri" panose="020F0502020204030204" pitchFamily="34" charset="0"/>
              </a:rPr>
              <a:t>…</a:t>
            </a:r>
            <a:r>
              <a:rPr lang="en-GB" sz="2400" dirty="0">
                <a:solidFill>
                  <a:schemeClr val="tx1">
                    <a:lumMod val="75000"/>
                    <a:lumOff val="25000"/>
                  </a:schemeClr>
                </a:solidFill>
                <a:latin typeface="Calibri" panose="020F0502020204030204" pitchFamily="34" charset="0"/>
              </a:rPr>
              <a:t> </a:t>
            </a:r>
            <a:r>
              <a:rPr lang="en-GB" sz="2400" dirty="0">
                <a:solidFill>
                  <a:schemeClr val="tx1">
                    <a:lumMod val="75000"/>
                    <a:lumOff val="25000"/>
                  </a:schemeClr>
                </a:solidFill>
                <a:latin typeface="Calibri" panose="020F0502020204030204" pitchFamily="34" charset="0"/>
                <a:cs typeface="Calibri" panose="020F0502020204030204" pitchFamily="34" charset="0"/>
              </a:rPr>
              <a:t>more of that in a moment!</a:t>
            </a: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72D42D4C-918D-B246-830A-16F60F53118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096000" y="2283375"/>
            <a:ext cx="2745926" cy="2721762"/>
          </a:xfrm>
          <a:prstGeom prst="rect">
            <a:avLst/>
          </a:prstGeom>
        </p:spPr>
      </p:pic>
    </p:spTree>
    <p:extLst>
      <p:ext uri="{BB962C8B-B14F-4D97-AF65-F5344CB8AC3E}">
        <p14:creationId xmlns:p14="http://schemas.microsoft.com/office/powerpoint/2010/main" val="3486652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a:extLst>
              <a:ext uri="{FF2B5EF4-FFF2-40B4-BE49-F238E27FC236}">
                <a16:creationId xmlns:a16="http://schemas.microsoft.com/office/drawing/2014/main" id="{DC536450-8A78-5445-8EDB-63C8B6F76259}"/>
              </a:ext>
            </a:extLst>
          </p:cNvPr>
          <p:cNvSpPr/>
          <p:nvPr/>
        </p:nvSpPr>
        <p:spPr>
          <a:xfrm>
            <a:off x="644967" y="1636947"/>
            <a:ext cx="5114686" cy="646331"/>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chemeClr val="tx1">
                    <a:lumMod val="75000"/>
                    <a:lumOff val="25000"/>
                  </a:schemeClr>
                </a:solidFill>
                <a:effectLst/>
                <a:uLnTx/>
                <a:uFillTx/>
                <a:latin typeface="Calibri" panose="020F0502020204030204"/>
                <a:ea typeface="+mn-ea"/>
                <a:cs typeface="Arial" panose="020B0604020202020204" pitchFamily="34" charset="0"/>
              </a:rPr>
              <a:t>Did you know that…</a:t>
            </a:r>
          </a:p>
        </p:txBody>
      </p:sp>
      <p:pic>
        <p:nvPicPr>
          <p:cNvPr id="3" name="Picture 2">
            <a:extLst>
              <a:ext uri="{FF2B5EF4-FFF2-40B4-BE49-F238E27FC236}">
                <a16:creationId xmlns:a16="http://schemas.microsoft.com/office/drawing/2014/main" id="{FD2F0733-F70F-DC43-8A09-D6CD610B22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11319" y="1795196"/>
            <a:ext cx="4229100" cy="4445000"/>
          </a:xfrm>
          <a:prstGeom prst="rect">
            <a:avLst/>
          </a:prstGeom>
        </p:spPr>
      </p:pic>
      <p:sp>
        <p:nvSpPr>
          <p:cNvPr id="7" name="Rectangle 7">
            <a:extLst>
              <a:ext uri="{FF2B5EF4-FFF2-40B4-BE49-F238E27FC236}">
                <a16:creationId xmlns:a16="http://schemas.microsoft.com/office/drawing/2014/main" id="{7B21CCC8-32F3-514F-9B03-BA068F1F4697}"/>
              </a:ext>
            </a:extLst>
          </p:cNvPr>
          <p:cNvSpPr/>
          <p:nvPr/>
        </p:nvSpPr>
        <p:spPr>
          <a:xfrm>
            <a:off x="644967" y="2586639"/>
            <a:ext cx="7490023" cy="2481898"/>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R="0" lvl="0" indent="-571500" algn="l" defTabSz="914400" rtl="0" eaLnBrk="1" fontAlgn="auto" latinLnBrk="0" hangingPunct="1">
              <a:lnSpc>
                <a:spcPct val="150000"/>
              </a:lnSpc>
              <a:spcBef>
                <a:spcPts val="600"/>
              </a:spcBef>
              <a:spcAft>
                <a:spcPts val="0"/>
              </a:spcAft>
              <a:buClrTx/>
              <a:buSzTx/>
              <a:buFont typeface="Arial" panose="020B0604020202020204" pitchFamily="34" charset="0"/>
              <a:buChar char="•"/>
              <a:tabLst/>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Your mind is </a:t>
            </a:r>
            <a:r>
              <a:rPr lang="en-GB" sz="2400" b="1" dirty="0">
                <a:solidFill>
                  <a:srgbClr val="F48B06"/>
                </a:solidFill>
                <a:latin typeface="Calibri" panose="020F0502020204030204" pitchFamily="34" charset="0"/>
                <a:cs typeface="Calibri" panose="020F0502020204030204" pitchFamily="34" charset="0"/>
              </a:rPr>
              <a:t>VERY POWERFUL</a:t>
            </a:r>
          </a:p>
          <a:p>
            <a:pPr indent="-571500">
              <a:lnSpc>
                <a:spcPct val="150000"/>
              </a:lnSpc>
              <a:spcBef>
                <a:spcPts val="600"/>
              </a:spcBef>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Your mind controls your </a:t>
            </a:r>
            <a:r>
              <a:rPr lang="en-GB" sz="2400" b="1" dirty="0">
                <a:solidFill>
                  <a:srgbClr val="F48B06"/>
                </a:solidFill>
                <a:latin typeface="Calibri" panose="020F0502020204030204" pitchFamily="34" charset="0"/>
                <a:cs typeface="Calibri" panose="020F0502020204030204" pitchFamily="34" charset="0"/>
              </a:rPr>
              <a:t>THOUGHTS</a:t>
            </a:r>
          </a:p>
          <a:p>
            <a:pPr marR="0" lvl="0" indent="-571500" algn="l" defTabSz="914400" rtl="0" eaLnBrk="1" fontAlgn="auto" latinLnBrk="0" hangingPunct="1">
              <a:lnSpc>
                <a:spcPct val="150000"/>
              </a:lnSpc>
              <a:spcBef>
                <a:spcPts val="600"/>
              </a:spcBef>
              <a:spcAft>
                <a:spcPts val="0"/>
              </a:spcAft>
              <a:buClrTx/>
              <a:buSzTx/>
              <a:buFont typeface="Arial" panose="020B0604020202020204" pitchFamily="34" charset="0"/>
              <a:buChar char="•"/>
              <a:tabLst/>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Your mind allows you to </a:t>
            </a:r>
            <a:r>
              <a:rPr lang="en-GB" sz="2400" b="1" dirty="0">
                <a:solidFill>
                  <a:srgbClr val="F48B06"/>
                </a:solidFill>
                <a:latin typeface="Calibri" panose="020F0502020204030204" pitchFamily="34" charset="0"/>
                <a:cs typeface="Calibri" panose="020F0502020204030204" pitchFamily="34" charset="0"/>
              </a:rPr>
              <a:t>FOCUS</a:t>
            </a:r>
          </a:p>
          <a:p>
            <a:pPr marR="0" lvl="0" indent="-571500" algn="l" defTabSz="914400" rtl="0" eaLnBrk="1" fontAlgn="auto" latinLnBrk="0" hangingPunct="1">
              <a:lnSpc>
                <a:spcPct val="150000"/>
              </a:lnSpc>
              <a:spcBef>
                <a:spcPts val="600"/>
              </a:spcBef>
              <a:spcAft>
                <a:spcPts val="0"/>
              </a:spcAft>
              <a:buClrTx/>
              <a:buSzTx/>
              <a:buFont typeface="Arial" panose="020B0604020202020204" pitchFamily="34" charset="0"/>
              <a:buChar char="•"/>
              <a:tabLst/>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Your mind will help you </a:t>
            </a:r>
            <a:r>
              <a:rPr lang="en-GB" sz="2400" b="1" dirty="0">
                <a:solidFill>
                  <a:srgbClr val="F48B06"/>
                </a:solidFill>
                <a:latin typeface="Calibri" panose="020F0502020204030204" pitchFamily="34" charset="0"/>
                <a:cs typeface="Calibri" panose="020F0502020204030204" pitchFamily="34" charset="0"/>
              </a:rPr>
              <a:t>ACHIEVE</a:t>
            </a:r>
          </a:p>
        </p:txBody>
      </p:sp>
    </p:spTree>
    <p:extLst>
      <p:ext uri="{BB962C8B-B14F-4D97-AF65-F5344CB8AC3E}">
        <p14:creationId xmlns:p14="http://schemas.microsoft.com/office/powerpoint/2010/main" val="39163743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BF3B49A-7C93-7443-AC6B-57FFFDB82C6C}"/>
              </a:ext>
            </a:extLst>
          </p:cNvPr>
          <p:cNvSpPr/>
          <p:nvPr/>
        </p:nvSpPr>
        <p:spPr>
          <a:xfrm>
            <a:off x="5808180" y="3509792"/>
            <a:ext cx="5591142" cy="2308324"/>
          </a:xfrm>
          <a:prstGeom prst="rect">
            <a:avLst/>
          </a:prstGeom>
        </p:spPr>
        <p:txBody>
          <a:bodyPr wrap="square">
            <a:spAutoFit/>
          </a:bodyPr>
          <a:lstStyle/>
          <a:p>
            <a:r>
              <a:rPr lang="en-GB" sz="4800" b="1" dirty="0">
                <a:solidFill>
                  <a:srgbClr val="FFC000"/>
                </a:solidFill>
                <a:latin typeface="Calibri" panose="020F0502020204030204" pitchFamily="34" charset="0"/>
                <a:cs typeface="Calibri" panose="020F0502020204030204" pitchFamily="34" charset="0"/>
              </a:rPr>
              <a:t>…YES YOU CAN!</a:t>
            </a:r>
          </a:p>
          <a:p>
            <a:r>
              <a:rPr lang="en-GB" sz="4800" b="1" dirty="0">
                <a:solidFill>
                  <a:srgbClr val="FFC000"/>
                </a:solidFill>
                <a:latin typeface="Calibri" panose="020F0502020204030204" pitchFamily="34" charset="0"/>
                <a:cs typeface="Calibri" panose="020F0502020204030204" pitchFamily="34" charset="0"/>
              </a:rPr>
              <a:t>You can do both.</a:t>
            </a:r>
          </a:p>
          <a:p>
            <a:r>
              <a:rPr lang="en-GB" sz="4800" b="1" dirty="0">
                <a:solidFill>
                  <a:srgbClr val="FFC000"/>
                </a:solidFill>
                <a:latin typeface="Calibri" panose="020F0502020204030204" pitchFamily="34" charset="0"/>
                <a:cs typeface="Calibri" panose="020F0502020204030204" pitchFamily="34" charset="0"/>
              </a:rPr>
              <a:t>It is a choice.</a:t>
            </a:r>
          </a:p>
        </p:txBody>
      </p:sp>
      <p:sp>
        <p:nvSpPr>
          <p:cNvPr id="2" name="Rectangle 1">
            <a:extLst>
              <a:ext uri="{FF2B5EF4-FFF2-40B4-BE49-F238E27FC236}">
                <a16:creationId xmlns:a16="http://schemas.microsoft.com/office/drawing/2014/main" id="{5859AF1E-20BA-2D45-878A-AC955680B9A2}"/>
              </a:ext>
            </a:extLst>
          </p:cNvPr>
          <p:cNvSpPr/>
          <p:nvPr/>
        </p:nvSpPr>
        <p:spPr>
          <a:xfrm>
            <a:off x="485358" y="1402135"/>
            <a:ext cx="5958986" cy="1200329"/>
          </a:xfrm>
          <a:prstGeom prst="rect">
            <a:avLst/>
          </a:prstGeom>
        </p:spPr>
        <p:txBody>
          <a:bodyPr wrap="square">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rPr>
              <a:t>Can you unlock your mind? </a:t>
            </a:r>
            <a:r>
              <a:rPr lang="en-GB" sz="3600" b="1" dirty="0">
                <a:solidFill>
                  <a:schemeClr val="tx1">
                    <a:lumMod val="75000"/>
                    <a:lumOff val="25000"/>
                  </a:schemeClr>
                </a:solidFill>
                <a:latin typeface="Calibri" panose="020F0502020204030204" pitchFamily="34" charset="0"/>
                <a:cs typeface="Calibri" panose="020F0502020204030204" pitchFamily="34" charset="0"/>
              </a:rPr>
              <a:t>Can you lock your mind? </a:t>
            </a:r>
            <a:endParaRPr lang="en-GB" sz="3600" b="1"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469DFEC2-2F14-4444-A7E1-F7F06E7C14DD}"/>
              </a:ext>
            </a:extLst>
          </p:cNvPr>
          <p:cNvPicPr>
            <a:picLocks noChangeAspect="1"/>
          </p:cNvPicPr>
          <p:nvPr/>
        </p:nvPicPr>
        <p:blipFill>
          <a:blip r:embed="rId2"/>
          <a:stretch>
            <a:fillRect/>
          </a:stretch>
        </p:blipFill>
        <p:spPr>
          <a:xfrm>
            <a:off x="792678" y="2602464"/>
            <a:ext cx="4255536" cy="4255536"/>
          </a:xfrm>
          <a:prstGeom prst="rect">
            <a:avLst/>
          </a:prstGeom>
        </p:spPr>
      </p:pic>
    </p:spTree>
    <p:extLst>
      <p:ext uri="{BB962C8B-B14F-4D97-AF65-F5344CB8AC3E}">
        <p14:creationId xmlns:p14="http://schemas.microsoft.com/office/powerpoint/2010/main" val="2820798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a:extLst>
              <a:ext uri="{FF2B5EF4-FFF2-40B4-BE49-F238E27FC236}">
                <a16:creationId xmlns:a16="http://schemas.microsoft.com/office/drawing/2014/main" id="{C94C9CD7-3681-5B4A-813D-CFD4FEFA81AB}"/>
              </a:ext>
            </a:extLst>
          </p:cNvPr>
          <p:cNvSpPr/>
          <p:nvPr/>
        </p:nvSpPr>
        <p:spPr>
          <a:xfrm>
            <a:off x="429856" y="1473842"/>
            <a:ext cx="10419749" cy="461665"/>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solidFill>
                  <a:schemeClr val="tx1">
                    <a:lumMod val="75000"/>
                    <a:lumOff val="25000"/>
                  </a:schemeClr>
                </a:solidFill>
                <a:latin typeface="Calibri" panose="020F0502020204030204" pitchFamily="34" charset="0"/>
                <a:ea typeface="Calibri Light" charset="0"/>
                <a:cs typeface="Calibri" panose="020F0502020204030204" pitchFamily="34" charset="0"/>
              </a:rPr>
              <a:t>Carol </a:t>
            </a:r>
            <a:r>
              <a:rPr lang="en-GB" sz="2400" dirty="0" err="1">
                <a:solidFill>
                  <a:schemeClr val="tx1">
                    <a:lumMod val="75000"/>
                    <a:lumOff val="25000"/>
                  </a:schemeClr>
                </a:solidFill>
                <a:latin typeface="Calibri" panose="020F0502020204030204" pitchFamily="34" charset="0"/>
                <a:ea typeface="Calibri Light" charset="0"/>
                <a:cs typeface="Calibri" panose="020F0502020204030204" pitchFamily="34" charset="0"/>
              </a:rPr>
              <a:t>Dweck</a:t>
            </a:r>
            <a:r>
              <a:rPr lang="en-GB" sz="2400" dirty="0">
                <a:solidFill>
                  <a:schemeClr val="tx1">
                    <a:lumMod val="75000"/>
                    <a:lumOff val="25000"/>
                  </a:schemeClr>
                </a:solidFill>
                <a:latin typeface="Calibri" panose="020F0502020204030204" pitchFamily="34" charset="0"/>
                <a:ea typeface="Calibri Light" charset="0"/>
                <a:cs typeface="Calibri" panose="020F0502020204030204" pitchFamily="34" charset="0"/>
              </a:rPr>
              <a:t>, a famous psychologist, says there are two types of </a:t>
            </a:r>
            <a:r>
              <a:rPr lang="en-GB" sz="2400" dirty="0" err="1">
                <a:solidFill>
                  <a:schemeClr val="tx1">
                    <a:lumMod val="75000"/>
                    <a:lumOff val="25000"/>
                  </a:schemeClr>
                </a:solidFill>
                <a:latin typeface="Calibri" panose="020F0502020204030204" pitchFamily="34" charset="0"/>
                <a:ea typeface="Calibri Light" charset="0"/>
                <a:cs typeface="Calibri" panose="020F0502020204030204" pitchFamily="34" charset="0"/>
              </a:rPr>
              <a:t>mindsets</a:t>
            </a:r>
            <a:r>
              <a:rPr lang="en-GB" sz="2400" dirty="0">
                <a:solidFill>
                  <a:schemeClr val="tx1">
                    <a:lumMod val="75000"/>
                    <a:lumOff val="25000"/>
                  </a:schemeClr>
                </a:solidFill>
                <a:latin typeface="Calibri" panose="020F0502020204030204" pitchFamily="34" charset="0"/>
                <a:ea typeface="Calibri Light" charset="0"/>
                <a:cs typeface="Calibri" panose="020F0502020204030204" pitchFamily="34" charset="0"/>
              </a:rPr>
              <a:t>:</a:t>
            </a:r>
            <a:endParaRPr kumimoji="0" lang="en-GB" sz="2400" u="none" strike="noStrike" kern="1200" cap="none" spc="0" normalizeH="0" baseline="0" noProof="0" dirty="0">
              <a:ln>
                <a:noFill/>
              </a:ln>
              <a:solidFill>
                <a:schemeClr val="tx1">
                  <a:lumMod val="75000"/>
                  <a:lumOff val="25000"/>
                </a:schemeClr>
              </a:solidFill>
              <a:effectLst/>
              <a:uLnTx/>
              <a:uFillTx/>
              <a:latin typeface="Calibri" panose="020F0502020204030204" pitchFamily="34" charset="0"/>
              <a:ea typeface="Calibri Light" charset="0"/>
              <a:cs typeface="Calibri" panose="020F0502020204030204" pitchFamily="34" charset="0"/>
            </a:endParaRPr>
          </a:p>
        </p:txBody>
      </p:sp>
      <p:sp>
        <p:nvSpPr>
          <p:cNvPr id="4" name="Rectangle 3">
            <a:extLst>
              <a:ext uri="{FF2B5EF4-FFF2-40B4-BE49-F238E27FC236}">
                <a16:creationId xmlns:a16="http://schemas.microsoft.com/office/drawing/2014/main" id="{F5673068-1AFC-524B-BE95-80073676A0EF}"/>
              </a:ext>
            </a:extLst>
          </p:cNvPr>
          <p:cNvSpPr/>
          <p:nvPr/>
        </p:nvSpPr>
        <p:spPr>
          <a:xfrm>
            <a:off x="9049301" y="2412285"/>
            <a:ext cx="2175641" cy="1200329"/>
          </a:xfrm>
          <a:prstGeom prst="rect">
            <a:avLst/>
          </a:prstGeom>
          <a:noFill/>
        </p:spPr>
        <p:txBody>
          <a:bodyPr wrap="square">
            <a:spAutoFit/>
          </a:bodyPr>
          <a:lstStyle/>
          <a:p>
            <a:r>
              <a:rPr lang="en-GB" sz="3600" b="1" dirty="0">
                <a:solidFill>
                  <a:schemeClr val="tx1">
                    <a:lumMod val="75000"/>
                    <a:lumOff val="25000"/>
                  </a:schemeClr>
                </a:solidFill>
                <a:latin typeface="Calibri" panose="020F0502020204030204"/>
                <a:cs typeface="Arial" panose="020B0604020202020204" pitchFamily="34" charset="0"/>
              </a:rPr>
              <a:t>Growth Mindset</a:t>
            </a:r>
            <a:endParaRPr lang="en-US" sz="3600" dirty="0">
              <a:solidFill>
                <a:schemeClr val="tx1">
                  <a:lumMod val="75000"/>
                  <a:lumOff val="25000"/>
                </a:schemeClr>
              </a:solidFill>
            </a:endParaRPr>
          </a:p>
        </p:txBody>
      </p:sp>
      <p:sp>
        <p:nvSpPr>
          <p:cNvPr id="5" name="Rectangle 4">
            <a:extLst>
              <a:ext uri="{FF2B5EF4-FFF2-40B4-BE49-F238E27FC236}">
                <a16:creationId xmlns:a16="http://schemas.microsoft.com/office/drawing/2014/main" id="{321D96E5-4209-6B42-96BD-3D1CA623AE0E}"/>
              </a:ext>
            </a:extLst>
          </p:cNvPr>
          <p:cNvSpPr/>
          <p:nvPr/>
        </p:nvSpPr>
        <p:spPr>
          <a:xfrm>
            <a:off x="606930" y="5289723"/>
            <a:ext cx="2290716" cy="1200329"/>
          </a:xfrm>
          <a:prstGeom prst="rect">
            <a:avLst/>
          </a:prstGeom>
          <a:noFill/>
        </p:spPr>
        <p:txBody>
          <a:bodyPr wrap="square">
            <a:spAutoFit/>
          </a:bodyPr>
          <a:lstStyle/>
          <a:p>
            <a:r>
              <a:rPr lang="en-GB" sz="3600" b="1" dirty="0">
                <a:solidFill>
                  <a:schemeClr val="tx1">
                    <a:lumMod val="75000"/>
                    <a:lumOff val="25000"/>
                  </a:schemeClr>
                </a:solidFill>
                <a:latin typeface="Calibri" panose="020F0502020204030204"/>
                <a:cs typeface="Arial" panose="020B0604020202020204" pitchFamily="34" charset="0"/>
              </a:rPr>
              <a:t>Fixed Mindset</a:t>
            </a:r>
            <a:endParaRPr lang="en-US" sz="3600" dirty="0">
              <a:solidFill>
                <a:schemeClr val="tx1">
                  <a:lumMod val="75000"/>
                  <a:lumOff val="25000"/>
                </a:schemeClr>
              </a:solidFill>
            </a:endParaRPr>
          </a:p>
        </p:txBody>
      </p:sp>
      <p:pic>
        <p:nvPicPr>
          <p:cNvPr id="6" name="Picture 5">
            <a:extLst>
              <a:ext uri="{FF2B5EF4-FFF2-40B4-BE49-F238E27FC236}">
                <a16:creationId xmlns:a16="http://schemas.microsoft.com/office/drawing/2014/main" id="{C0EFD08A-FBC0-3242-B6C5-C7B1BD2213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05483" y="2562850"/>
            <a:ext cx="5448300" cy="3822700"/>
          </a:xfrm>
          <a:prstGeom prst="rect">
            <a:avLst/>
          </a:prstGeom>
        </p:spPr>
      </p:pic>
    </p:spTree>
    <p:extLst>
      <p:ext uri="{BB962C8B-B14F-4D97-AF65-F5344CB8AC3E}">
        <p14:creationId xmlns:p14="http://schemas.microsoft.com/office/powerpoint/2010/main" val="35304747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12C29F6-565D-FD43-8AAD-58D037F1EE54}"/>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941993" y="1166212"/>
            <a:ext cx="5408024" cy="5385463"/>
          </a:xfrm>
          <a:prstGeom prst="rect">
            <a:avLst/>
          </a:prstGeom>
        </p:spPr>
      </p:pic>
      <p:sp>
        <p:nvSpPr>
          <p:cNvPr id="3" name="TextBox 2"/>
          <p:cNvSpPr txBox="1"/>
          <p:nvPr/>
        </p:nvSpPr>
        <p:spPr>
          <a:xfrm>
            <a:off x="520463" y="1683479"/>
            <a:ext cx="4421530" cy="707886"/>
          </a:xfrm>
          <a:prstGeom prst="rect">
            <a:avLst/>
          </a:prstGeom>
          <a:noFill/>
        </p:spPr>
        <p:txBody>
          <a:bodyPr wrap="square" rtlCol="0">
            <a:spAutoFit/>
          </a:bodyPr>
          <a:lstStyle/>
          <a:p>
            <a:r>
              <a:rPr lang="en-US" sz="4000" b="1" dirty="0">
                <a:solidFill>
                  <a:schemeClr val="tx1">
                    <a:lumMod val="75000"/>
                    <a:lumOff val="25000"/>
                  </a:schemeClr>
                </a:solidFill>
                <a:latin typeface="Calibri" panose="020F0502020204030204" pitchFamily="34" charset="0"/>
                <a:cs typeface="Calibri" panose="020F0502020204030204" pitchFamily="34" charset="0"/>
              </a:rPr>
              <a:t>Growth mindset is</a:t>
            </a:r>
            <a:r>
              <a:rPr lang="mr-IN" sz="4000" b="1" dirty="0">
                <a:solidFill>
                  <a:schemeClr val="tx1">
                    <a:lumMod val="75000"/>
                    <a:lumOff val="25000"/>
                  </a:schemeClr>
                </a:solidFill>
                <a:latin typeface="Calibri" panose="020F0502020204030204" pitchFamily="34" charset="0"/>
              </a:rPr>
              <a:t>…</a:t>
            </a:r>
            <a:endParaRPr lang="en-US" sz="4000" b="1" dirty="0">
              <a:solidFill>
                <a:schemeClr val="tx1">
                  <a:lumMod val="75000"/>
                  <a:lumOff val="2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436319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a:extLst>
              <a:ext uri="{FF2B5EF4-FFF2-40B4-BE49-F238E27FC236}">
                <a16:creationId xmlns:a16="http://schemas.microsoft.com/office/drawing/2014/main" id="{5C4099C8-12F0-D246-9DDD-03D3ED22449F}"/>
              </a:ext>
            </a:extLst>
          </p:cNvPr>
          <p:cNvSpPr/>
          <p:nvPr/>
        </p:nvSpPr>
        <p:spPr>
          <a:xfrm>
            <a:off x="513385" y="1372449"/>
            <a:ext cx="7259015" cy="646331"/>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chemeClr val="tx1">
                    <a:lumMod val="75000"/>
                    <a:lumOff val="25000"/>
                  </a:schemeClr>
                </a:solidFill>
                <a:effectLst/>
                <a:uLnTx/>
                <a:uFillTx/>
                <a:latin typeface="Calibri" panose="020F0502020204030204"/>
                <a:ea typeface="+mn-ea"/>
                <a:cs typeface="Arial" panose="020B0604020202020204" pitchFamily="34" charset="0"/>
              </a:rPr>
              <a:t>Let’s understand the </a:t>
            </a:r>
            <a:r>
              <a:rPr lang="en-GB" sz="3600" b="1" dirty="0">
                <a:solidFill>
                  <a:schemeClr val="tx1">
                    <a:lumMod val="75000"/>
                    <a:lumOff val="25000"/>
                  </a:schemeClr>
                </a:solidFill>
                <a:latin typeface="Calibri" panose="020F0502020204030204"/>
                <a:cs typeface="Arial" panose="020B0604020202020204" pitchFamily="34" charset="0"/>
              </a:rPr>
              <a:t>f</a:t>
            </a:r>
            <a:r>
              <a:rPr kumimoji="0" lang="en-GB" sz="3600" b="1" i="0" u="none" strike="noStrike" kern="1200" cap="none" spc="0" normalizeH="0" baseline="0" noProof="0" dirty="0" err="1">
                <a:ln>
                  <a:noFill/>
                </a:ln>
                <a:solidFill>
                  <a:schemeClr val="tx1">
                    <a:lumMod val="75000"/>
                    <a:lumOff val="25000"/>
                  </a:schemeClr>
                </a:solidFill>
                <a:effectLst/>
                <a:uLnTx/>
                <a:uFillTx/>
                <a:latin typeface="Calibri" panose="020F0502020204030204"/>
                <a:ea typeface="+mn-ea"/>
                <a:cs typeface="Arial" panose="020B0604020202020204" pitchFamily="34" charset="0"/>
              </a:rPr>
              <a:t>ixed</a:t>
            </a:r>
            <a:r>
              <a:rPr kumimoji="0" lang="en-GB" sz="3600" b="1" i="0" u="none" strike="noStrike" kern="1200" cap="none" spc="0" normalizeH="0" baseline="0" noProof="0" dirty="0">
                <a:ln>
                  <a:noFill/>
                </a:ln>
                <a:solidFill>
                  <a:schemeClr val="tx1">
                    <a:lumMod val="75000"/>
                    <a:lumOff val="25000"/>
                  </a:schemeClr>
                </a:solidFill>
                <a:effectLst/>
                <a:uLnTx/>
                <a:uFillTx/>
                <a:latin typeface="Calibri" panose="020F0502020204030204"/>
                <a:ea typeface="+mn-ea"/>
                <a:cs typeface="Arial" panose="020B0604020202020204" pitchFamily="34" charset="0"/>
              </a:rPr>
              <a:t> mindset</a:t>
            </a:r>
          </a:p>
        </p:txBody>
      </p:sp>
      <p:sp>
        <p:nvSpPr>
          <p:cNvPr id="4" name="TextBox 3">
            <a:extLst>
              <a:ext uri="{FF2B5EF4-FFF2-40B4-BE49-F238E27FC236}">
                <a16:creationId xmlns:a16="http://schemas.microsoft.com/office/drawing/2014/main" id="{EA7592A0-8A1B-C845-B946-1B2908657174}"/>
              </a:ext>
            </a:extLst>
          </p:cNvPr>
          <p:cNvSpPr txBox="1"/>
          <p:nvPr/>
        </p:nvSpPr>
        <p:spPr>
          <a:xfrm>
            <a:off x="4142892" y="6027725"/>
            <a:ext cx="7259016" cy="369332"/>
          </a:xfrm>
          <a:prstGeom prst="rect">
            <a:avLst/>
          </a:prstGeom>
          <a:noFill/>
        </p:spPr>
        <p:txBody>
          <a:bodyPr wrap="square" rtlCol="0">
            <a:spAutoFit/>
          </a:bodyPr>
          <a:lstStyle/>
          <a:p>
            <a:pPr algn="r"/>
            <a:r>
              <a:rPr lang="en-US" b="1" dirty="0">
                <a:solidFill>
                  <a:srgbClr val="F48B06"/>
                </a:solidFill>
                <a:latin typeface="Calibri" panose="020F0502020204030204" pitchFamily="34" charset="0"/>
                <a:cs typeface="Calibri" panose="020F0502020204030204" pitchFamily="34" charset="0"/>
              </a:rPr>
              <a:t>Read pages 52 – 53 of ‘You Are Awesome’.</a:t>
            </a:r>
          </a:p>
        </p:txBody>
      </p:sp>
      <p:graphicFrame>
        <p:nvGraphicFramePr>
          <p:cNvPr id="5" name="Table 4">
            <a:extLst>
              <a:ext uri="{FF2B5EF4-FFF2-40B4-BE49-F238E27FC236}">
                <a16:creationId xmlns:a16="http://schemas.microsoft.com/office/drawing/2014/main" id="{702ED18C-7AF0-B54F-85E7-62E7974A451C}"/>
              </a:ext>
            </a:extLst>
          </p:cNvPr>
          <p:cNvGraphicFramePr>
            <a:graphicFrameLocks noGrp="1"/>
          </p:cNvGraphicFramePr>
          <p:nvPr>
            <p:extLst>
              <p:ext uri="{D42A27DB-BD31-4B8C-83A1-F6EECF244321}">
                <p14:modId xmlns:p14="http://schemas.microsoft.com/office/powerpoint/2010/main" val="1406288378"/>
              </p:ext>
            </p:extLst>
          </p:nvPr>
        </p:nvGraphicFramePr>
        <p:xfrm>
          <a:off x="513385" y="2371619"/>
          <a:ext cx="6554951" cy="3566452"/>
        </p:xfrm>
        <a:graphic>
          <a:graphicData uri="http://schemas.openxmlformats.org/drawingml/2006/table">
            <a:tbl>
              <a:tblPr firstRow="1" bandRow="1">
                <a:tableStyleId>{5C22544A-7EE6-4342-B048-85BDC9FD1C3A}</a:tableStyleId>
              </a:tblPr>
              <a:tblGrid>
                <a:gridCol w="6554951">
                  <a:extLst>
                    <a:ext uri="{9D8B030D-6E8A-4147-A177-3AD203B41FA5}">
                      <a16:colId xmlns:a16="http://schemas.microsoft.com/office/drawing/2014/main" val="1170671442"/>
                    </a:ext>
                  </a:extLst>
                </a:gridCol>
              </a:tblGrid>
              <a:tr h="457492">
                <a:tc>
                  <a:txBody>
                    <a:bodyPr/>
                    <a:lstStyle/>
                    <a:p>
                      <a:pPr algn="l"/>
                      <a:r>
                        <a:rPr lang="en-US" sz="2000" dirty="0">
                          <a:solidFill>
                            <a:srgbClr val="F48B06"/>
                          </a:solidFill>
                          <a:latin typeface="Calibri" panose="020F0502020204030204" pitchFamily="34" charset="0"/>
                          <a:cs typeface="Calibri" panose="020F0502020204030204" pitchFamily="34" charset="0"/>
                        </a:rPr>
                        <a:t>Fixed mindset</a:t>
                      </a:r>
                    </a:p>
                  </a:txBody>
                  <a:tcPr>
                    <a:noFill/>
                  </a:tcPr>
                </a:tc>
                <a:extLst>
                  <a:ext uri="{0D108BD9-81ED-4DB2-BD59-A6C34878D82A}">
                    <a16:rowId xmlns:a16="http://schemas.microsoft.com/office/drawing/2014/main" val="4110720163"/>
                  </a:ext>
                </a:extLst>
              </a:tr>
              <a:tr h="0">
                <a:tc>
                  <a:txBody>
                    <a:bodyPr/>
                    <a:lstStyle/>
                    <a:p>
                      <a:r>
                        <a:rPr lang="en-US" b="0" i="0" dirty="0">
                          <a:solidFill>
                            <a:schemeClr val="tx1">
                              <a:lumMod val="85000"/>
                              <a:lumOff val="15000"/>
                            </a:schemeClr>
                          </a:solidFill>
                          <a:latin typeface="Calibri" panose="020F0502020204030204" pitchFamily="34" charset="0"/>
                          <a:cs typeface="Calibri" panose="020F0502020204030204" pitchFamily="34" charset="0"/>
                        </a:rPr>
                        <a:t>People think you can ONLY be good at something if you are born ‘gifted’ or ‘talented’. </a:t>
                      </a:r>
                    </a:p>
                    <a:p>
                      <a:endParaRPr lang="en-US" b="0" i="0" dirty="0">
                        <a:solidFill>
                          <a:schemeClr val="tx1">
                            <a:lumMod val="85000"/>
                            <a:lumOff val="15000"/>
                          </a:schemeClr>
                        </a:solidFill>
                        <a:latin typeface="Calibri" panose="020F0502020204030204" pitchFamily="34" charset="0"/>
                        <a:cs typeface="Calibri" panose="020F0502020204030204" pitchFamily="34" charset="0"/>
                      </a:endParaRPr>
                    </a:p>
                    <a:p>
                      <a:r>
                        <a:rPr lang="en-US" b="0" i="0" dirty="0">
                          <a:solidFill>
                            <a:schemeClr val="tx1">
                              <a:lumMod val="85000"/>
                              <a:lumOff val="15000"/>
                            </a:schemeClr>
                          </a:solidFill>
                          <a:latin typeface="Calibri" panose="020F0502020204030204" pitchFamily="34" charset="0"/>
                          <a:cs typeface="Calibri" panose="020F0502020204030204" pitchFamily="34" charset="0"/>
                        </a:rPr>
                        <a:t>You either think you have a talent for something, or you don’t. There is nothing you can do to change it, no matter how hard you try. </a:t>
                      </a:r>
                    </a:p>
                    <a:p>
                      <a:endParaRPr lang="en-US" b="0" i="0" dirty="0">
                        <a:solidFill>
                          <a:schemeClr val="tx1">
                            <a:lumMod val="85000"/>
                            <a:lumOff val="15000"/>
                          </a:schemeClr>
                        </a:solidFill>
                        <a:latin typeface="Calibri" panose="020F0502020204030204" pitchFamily="34" charset="0"/>
                        <a:cs typeface="Calibri" panose="020F0502020204030204" pitchFamily="34" charset="0"/>
                      </a:endParaRPr>
                    </a:p>
                    <a:p>
                      <a:r>
                        <a:rPr lang="en-US" b="0" i="0" dirty="0">
                          <a:solidFill>
                            <a:schemeClr val="tx1">
                              <a:lumMod val="85000"/>
                              <a:lumOff val="15000"/>
                            </a:schemeClr>
                          </a:solidFill>
                          <a:latin typeface="Calibri" panose="020F0502020204030204" pitchFamily="34" charset="0"/>
                          <a:cs typeface="Calibri" panose="020F0502020204030204" pitchFamily="34" charset="0"/>
                        </a:rPr>
                        <a:t>People think they are born: </a:t>
                      </a:r>
                    </a:p>
                    <a:p>
                      <a:pPr marL="285750" indent="-285750">
                        <a:buFont typeface="Arial" panose="020B0604020202020204" pitchFamily="34" charset="0"/>
                        <a:buChar char="•"/>
                      </a:pPr>
                      <a:r>
                        <a:rPr lang="en-US" b="0" i="0" dirty="0">
                          <a:solidFill>
                            <a:schemeClr val="tx1">
                              <a:lumMod val="85000"/>
                              <a:lumOff val="15000"/>
                            </a:schemeClr>
                          </a:solidFill>
                          <a:latin typeface="Calibri" panose="020F0502020204030204" pitchFamily="34" charset="0"/>
                          <a:cs typeface="Calibri" panose="020F0502020204030204" pitchFamily="34" charset="0"/>
                        </a:rPr>
                        <a:t>Good at </a:t>
                      </a:r>
                      <a:r>
                        <a:rPr lang="en-US" b="0" i="0" dirty="0" err="1">
                          <a:solidFill>
                            <a:schemeClr val="tx1">
                              <a:lumMod val="85000"/>
                              <a:lumOff val="15000"/>
                            </a:schemeClr>
                          </a:solidFill>
                          <a:latin typeface="Calibri" panose="020F0502020204030204" pitchFamily="34" charset="0"/>
                          <a:cs typeface="Calibri" panose="020F0502020204030204" pitchFamily="34" charset="0"/>
                        </a:rPr>
                        <a:t>maths</a:t>
                      </a:r>
                      <a:endParaRPr lang="en-US" b="0" i="0" dirty="0">
                        <a:solidFill>
                          <a:schemeClr val="tx1">
                            <a:lumMod val="85000"/>
                            <a:lumOff val="15000"/>
                          </a:schemeClr>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b="0" i="0" dirty="0">
                          <a:solidFill>
                            <a:schemeClr val="tx1">
                              <a:lumMod val="85000"/>
                              <a:lumOff val="15000"/>
                            </a:schemeClr>
                          </a:solidFill>
                          <a:latin typeface="Calibri" panose="020F0502020204030204" pitchFamily="34" charset="0"/>
                          <a:cs typeface="Calibri" panose="020F0502020204030204" pitchFamily="34" charset="0"/>
                        </a:rPr>
                        <a:t>Brilliant at tennis</a:t>
                      </a:r>
                    </a:p>
                    <a:p>
                      <a:pPr marL="285750" indent="-285750">
                        <a:buFont typeface="Arial" panose="020B0604020202020204" pitchFamily="34" charset="0"/>
                        <a:buChar char="•"/>
                      </a:pPr>
                      <a:r>
                        <a:rPr lang="en-US" b="0" i="0" dirty="0">
                          <a:solidFill>
                            <a:schemeClr val="tx1">
                              <a:lumMod val="85000"/>
                              <a:lumOff val="15000"/>
                            </a:schemeClr>
                          </a:solidFill>
                          <a:latin typeface="Calibri" panose="020F0502020204030204" pitchFamily="34" charset="0"/>
                          <a:cs typeface="Calibri" panose="020F0502020204030204" pitchFamily="34" charset="0"/>
                        </a:rPr>
                        <a:t>Able to sing like an opera diva!</a:t>
                      </a:r>
                    </a:p>
                    <a:p>
                      <a:pPr marL="285750" indent="-285750">
                        <a:buFont typeface="Arial" panose="020B0604020202020204" pitchFamily="34" charset="0"/>
                        <a:buChar char="•"/>
                      </a:pPr>
                      <a:r>
                        <a:rPr lang="en-US" b="0" i="0" dirty="0">
                          <a:solidFill>
                            <a:schemeClr val="tx1">
                              <a:lumMod val="85000"/>
                              <a:lumOff val="15000"/>
                            </a:schemeClr>
                          </a:solidFill>
                          <a:latin typeface="Calibri" panose="020F0502020204030204" pitchFamily="34" charset="0"/>
                          <a:cs typeface="Calibri" panose="020F0502020204030204" pitchFamily="34" charset="0"/>
                        </a:rPr>
                        <a:t>Able to nail the dragon flip on a skateboard on the first go! </a:t>
                      </a:r>
                    </a:p>
                  </a:txBody>
                  <a:tcPr>
                    <a:noFill/>
                  </a:tcPr>
                </a:tc>
                <a:extLst>
                  <a:ext uri="{0D108BD9-81ED-4DB2-BD59-A6C34878D82A}">
                    <a16:rowId xmlns:a16="http://schemas.microsoft.com/office/drawing/2014/main" val="3277393744"/>
                  </a:ext>
                </a:extLst>
              </a:tr>
            </a:tbl>
          </a:graphicData>
        </a:graphic>
      </p:graphicFrame>
      <p:sp>
        <p:nvSpPr>
          <p:cNvPr id="2" name="TextBox 1">
            <a:extLst>
              <a:ext uri="{FF2B5EF4-FFF2-40B4-BE49-F238E27FC236}">
                <a16:creationId xmlns:a16="http://schemas.microsoft.com/office/drawing/2014/main" id="{81757E24-ADDE-414E-9600-CDF45EA2D64B}"/>
              </a:ext>
            </a:extLst>
          </p:cNvPr>
          <p:cNvSpPr txBox="1"/>
          <p:nvPr/>
        </p:nvSpPr>
        <p:spPr>
          <a:xfrm>
            <a:off x="7907868" y="2741371"/>
            <a:ext cx="3326190" cy="2958553"/>
          </a:xfrm>
          <a:prstGeom prst="rect">
            <a:avLst/>
          </a:prstGeom>
          <a:noFill/>
          <a:ln>
            <a:solidFill>
              <a:srgbClr val="F48B06"/>
            </a:solidFill>
          </a:ln>
        </p:spPr>
        <p:txBody>
          <a:bodyPr wrap="square" lIns="144000" tIns="108000" rtlCol="0">
            <a:spAutoFit/>
          </a:bodyPr>
          <a:lstStyle/>
          <a:p>
            <a:pPr algn="ctr">
              <a:lnSpc>
                <a:spcPct val="114000"/>
              </a:lnSpc>
            </a:pPr>
            <a:r>
              <a:rPr lang="en-US" dirty="0">
                <a:solidFill>
                  <a:schemeClr val="tx1">
                    <a:lumMod val="75000"/>
                    <a:lumOff val="25000"/>
                  </a:schemeClr>
                </a:solidFill>
                <a:latin typeface="Calibri" panose="020F0502020204030204" pitchFamily="34" charset="0"/>
                <a:cs typeface="Calibri" panose="020F0502020204030204" pitchFamily="34" charset="0"/>
              </a:rPr>
              <a:t>The problem with this mindset is that if you believe you are born great at things (or not), then you also believe that you can’t </a:t>
            </a:r>
            <a:r>
              <a:rPr lang="en-US" dirty="0" err="1">
                <a:solidFill>
                  <a:schemeClr val="tx1">
                    <a:lumMod val="75000"/>
                    <a:lumOff val="25000"/>
                  </a:schemeClr>
                </a:solidFill>
                <a:latin typeface="Calibri" panose="020F0502020204030204" pitchFamily="34" charset="0"/>
                <a:cs typeface="Calibri" panose="020F0502020204030204" pitchFamily="34" charset="0"/>
              </a:rPr>
              <a:t>practise</a:t>
            </a:r>
            <a:r>
              <a:rPr lang="en-US" dirty="0">
                <a:solidFill>
                  <a:schemeClr val="tx1">
                    <a:lumMod val="75000"/>
                    <a:lumOff val="25000"/>
                  </a:schemeClr>
                </a:solidFill>
                <a:latin typeface="Calibri" panose="020F0502020204030204" pitchFamily="34" charset="0"/>
                <a:cs typeface="Calibri" panose="020F0502020204030204" pitchFamily="34" charset="0"/>
              </a:rPr>
              <a:t> or try hard to improve because it wouldn’t make a difference. You either have it or you don’t.</a:t>
            </a:r>
          </a:p>
          <a:p>
            <a:endParaRPr lang="en-US" dirty="0"/>
          </a:p>
        </p:txBody>
      </p:sp>
    </p:spTree>
    <p:extLst>
      <p:ext uri="{BB962C8B-B14F-4D97-AF65-F5344CB8AC3E}">
        <p14:creationId xmlns:p14="http://schemas.microsoft.com/office/powerpoint/2010/main" val="15627384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7569" y="1306143"/>
            <a:ext cx="11497618" cy="1600438"/>
          </a:xfrm>
          <a:prstGeom prst="rect">
            <a:avLst/>
          </a:prstGeom>
          <a:noFill/>
        </p:spPr>
        <p:txBody>
          <a:bodyPr wrap="square" rtlCol="0">
            <a:spAutoFit/>
          </a:bodyPr>
          <a:lstStyle/>
          <a:p>
            <a:r>
              <a:rPr lang="en-US" sz="2800" b="1" dirty="0">
                <a:solidFill>
                  <a:schemeClr val="tx1">
                    <a:lumMod val="75000"/>
                    <a:lumOff val="25000"/>
                  </a:schemeClr>
                </a:solidFill>
                <a:latin typeface="Calibri" panose="020F0502020204030204" pitchFamily="34" charset="0"/>
                <a:cs typeface="Calibri" panose="020F0502020204030204" pitchFamily="34" charset="0"/>
              </a:rPr>
              <a:t>So people who struggle think it will always be this way, and people who don’t struggle assume that they are intelligent for life. They are both wrong!</a:t>
            </a: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r>
              <a:rPr lang="en-US" sz="2400" dirty="0">
                <a:solidFill>
                  <a:schemeClr val="tx1">
                    <a:lumMod val="75000"/>
                    <a:lumOff val="25000"/>
                  </a:schemeClr>
                </a:solidFill>
                <a:latin typeface="Calibri" panose="020F0502020204030204" pitchFamily="34" charset="0"/>
                <a:cs typeface="Calibri" panose="020F0502020204030204" pitchFamily="34" charset="0"/>
              </a:rPr>
              <a:t>People with a fixed mindset say some of these things</a:t>
            </a:r>
            <a:r>
              <a:rPr lang="mr-IN" sz="2400" dirty="0">
                <a:solidFill>
                  <a:schemeClr val="tx1">
                    <a:lumMod val="75000"/>
                    <a:lumOff val="25000"/>
                  </a:schemeClr>
                </a:solidFill>
                <a:latin typeface="Calibri" panose="020F0502020204030204" pitchFamily="34" charset="0"/>
              </a:rPr>
              <a:t>…</a:t>
            </a:r>
            <a:endParaRPr lang="en-GB" sz="2400"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3" name="TextBox 2"/>
          <p:cNvSpPr txBox="1"/>
          <p:nvPr/>
        </p:nvSpPr>
        <p:spPr>
          <a:xfrm>
            <a:off x="536723" y="3533617"/>
            <a:ext cx="5227685" cy="461665"/>
          </a:xfrm>
          <a:prstGeom prst="rect">
            <a:avLst/>
          </a:prstGeom>
          <a:noFill/>
        </p:spPr>
        <p:txBody>
          <a:bodyPr wrap="square" rtlCol="0">
            <a:spAutoFit/>
          </a:bodyPr>
          <a:lstStyle/>
          <a:p>
            <a:r>
              <a:rPr lang="en-US" sz="2400" dirty="0">
                <a:latin typeface="Calibri Light" panose="020F0302020204030204" pitchFamily="34" charset="0"/>
                <a:cs typeface="Calibri Light" panose="020F0302020204030204" pitchFamily="34" charset="0"/>
              </a:rPr>
              <a:t>We are all rubbish at </a:t>
            </a:r>
            <a:r>
              <a:rPr lang="en-US" sz="2400" dirty="0" err="1">
                <a:latin typeface="Calibri Light" panose="020F0302020204030204" pitchFamily="34" charset="0"/>
                <a:cs typeface="Calibri Light" panose="020F0302020204030204" pitchFamily="34" charset="0"/>
              </a:rPr>
              <a:t>maths</a:t>
            </a:r>
            <a:r>
              <a:rPr lang="en-US" sz="2400" dirty="0">
                <a:latin typeface="Calibri Light" panose="020F0302020204030204" pitchFamily="34" charset="0"/>
                <a:cs typeface="Calibri Light" panose="020F0302020204030204" pitchFamily="34" charset="0"/>
              </a:rPr>
              <a:t> in our family.</a:t>
            </a:r>
          </a:p>
        </p:txBody>
      </p:sp>
      <p:sp>
        <p:nvSpPr>
          <p:cNvPr id="4" name="TextBox 3"/>
          <p:cNvSpPr txBox="1"/>
          <p:nvPr/>
        </p:nvSpPr>
        <p:spPr>
          <a:xfrm>
            <a:off x="536724" y="4272735"/>
            <a:ext cx="4381017" cy="830997"/>
          </a:xfrm>
          <a:prstGeom prst="rect">
            <a:avLst/>
          </a:prstGeom>
          <a:noFill/>
        </p:spPr>
        <p:txBody>
          <a:bodyPr wrap="square" rtlCol="0">
            <a:spAutoFit/>
          </a:bodyPr>
          <a:lstStyle/>
          <a:p>
            <a:r>
              <a:rPr lang="en-US" sz="2400" dirty="0">
                <a:latin typeface="Calibri Light" panose="020F0302020204030204" pitchFamily="34" charset="0"/>
                <a:cs typeface="Calibri Light" panose="020F0302020204030204" pitchFamily="34" charset="0"/>
              </a:rPr>
              <a:t>My memory has always been bad; I can’t remember things.</a:t>
            </a:r>
          </a:p>
        </p:txBody>
      </p:sp>
      <p:sp>
        <p:nvSpPr>
          <p:cNvPr id="5" name="TextBox 4"/>
          <p:cNvSpPr txBox="1"/>
          <p:nvPr/>
        </p:nvSpPr>
        <p:spPr>
          <a:xfrm>
            <a:off x="6427593" y="4375082"/>
            <a:ext cx="3159887" cy="461665"/>
          </a:xfrm>
          <a:prstGeom prst="rect">
            <a:avLst/>
          </a:prstGeom>
          <a:noFill/>
        </p:spPr>
        <p:txBody>
          <a:bodyPr wrap="square" rtlCol="0">
            <a:spAutoFit/>
          </a:bodyPr>
          <a:lstStyle/>
          <a:p>
            <a:r>
              <a:rPr lang="en-US" sz="2400" dirty="0">
                <a:latin typeface="Calibri Light" panose="020F0302020204030204" pitchFamily="34" charset="0"/>
                <a:cs typeface="Calibri Light" panose="020F0302020204030204" pitchFamily="34" charset="0"/>
              </a:rPr>
              <a:t>I am not very confident.</a:t>
            </a:r>
          </a:p>
        </p:txBody>
      </p:sp>
      <p:sp>
        <p:nvSpPr>
          <p:cNvPr id="6" name="TextBox 5"/>
          <p:cNvSpPr txBox="1"/>
          <p:nvPr/>
        </p:nvSpPr>
        <p:spPr>
          <a:xfrm>
            <a:off x="536724" y="5355180"/>
            <a:ext cx="5227684" cy="461665"/>
          </a:xfrm>
          <a:prstGeom prst="rect">
            <a:avLst/>
          </a:prstGeom>
          <a:noFill/>
        </p:spPr>
        <p:txBody>
          <a:bodyPr wrap="square" rtlCol="0">
            <a:spAutoFit/>
          </a:bodyPr>
          <a:lstStyle/>
          <a:p>
            <a:r>
              <a:rPr lang="en-US" sz="2400" dirty="0">
                <a:latin typeface="Calibri Light" panose="020F0302020204030204" pitchFamily="34" charset="0"/>
                <a:cs typeface="Calibri Light" panose="020F0302020204030204" pitchFamily="34" charset="0"/>
              </a:rPr>
              <a:t>I don’t have the co-ordination for sport.</a:t>
            </a:r>
          </a:p>
        </p:txBody>
      </p:sp>
      <p:sp>
        <p:nvSpPr>
          <p:cNvPr id="7" name="TextBox 6"/>
          <p:cNvSpPr txBox="1"/>
          <p:nvPr/>
        </p:nvSpPr>
        <p:spPr>
          <a:xfrm>
            <a:off x="6427593" y="5370694"/>
            <a:ext cx="4832857" cy="830997"/>
          </a:xfrm>
          <a:prstGeom prst="rect">
            <a:avLst/>
          </a:prstGeom>
          <a:noFill/>
        </p:spPr>
        <p:txBody>
          <a:bodyPr wrap="square" rtlCol="0">
            <a:spAutoFit/>
          </a:bodyPr>
          <a:lstStyle/>
          <a:p>
            <a:r>
              <a:rPr lang="en-US" sz="2400" dirty="0">
                <a:latin typeface="Calibri Light" panose="020F0302020204030204" pitchFamily="34" charset="0"/>
                <a:cs typeface="Calibri Light" panose="020F0302020204030204" pitchFamily="34" charset="0"/>
              </a:rPr>
              <a:t>Hard work is for other people; I am a natural.</a:t>
            </a:r>
          </a:p>
        </p:txBody>
      </p:sp>
      <p:sp>
        <p:nvSpPr>
          <p:cNvPr id="8" name="TextBox 7"/>
          <p:cNvSpPr txBox="1"/>
          <p:nvPr/>
        </p:nvSpPr>
        <p:spPr>
          <a:xfrm>
            <a:off x="6427593" y="3565802"/>
            <a:ext cx="3348942" cy="461665"/>
          </a:xfrm>
          <a:prstGeom prst="rect">
            <a:avLst/>
          </a:prstGeom>
          <a:noFill/>
        </p:spPr>
        <p:txBody>
          <a:bodyPr wrap="square" rtlCol="0">
            <a:spAutoFit/>
          </a:bodyPr>
          <a:lstStyle/>
          <a:p>
            <a:r>
              <a:rPr lang="en-US" sz="2400" dirty="0">
                <a:latin typeface="Calibri Light" panose="020F0302020204030204" pitchFamily="34" charset="0"/>
                <a:cs typeface="Calibri Light" panose="020F0302020204030204" pitchFamily="34" charset="0"/>
              </a:rPr>
              <a:t>I have always been bright.</a:t>
            </a:r>
          </a:p>
        </p:txBody>
      </p:sp>
    </p:spTree>
    <p:extLst>
      <p:ext uri="{BB962C8B-B14F-4D97-AF65-F5344CB8AC3E}">
        <p14:creationId xmlns:p14="http://schemas.microsoft.com/office/powerpoint/2010/main" val="7555813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F04DAB24-52F7-D147-81DE-EC1897A4C10D}"/>
              </a:ext>
            </a:extLst>
          </p:cNvPr>
          <p:cNvGraphicFramePr>
            <a:graphicFrameLocks noGrp="1"/>
          </p:cNvGraphicFramePr>
          <p:nvPr>
            <p:extLst>
              <p:ext uri="{D42A27DB-BD31-4B8C-83A1-F6EECF244321}">
                <p14:modId xmlns:p14="http://schemas.microsoft.com/office/powerpoint/2010/main" val="957235383"/>
              </p:ext>
            </p:extLst>
          </p:nvPr>
        </p:nvGraphicFramePr>
        <p:xfrm>
          <a:off x="693856" y="2488272"/>
          <a:ext cx="6783576" cy="3293120"/>
        </p:xfrm>
        <a:graphic>
          <a:graphicData uri="http://schemas.openxmlformats.org/drawingml/2006/table">
            <a:tbl>
              <a:tblPr firstRow="1" bandRow="1">
                <a:tableStyleId>{5C22544A-7EE6-4342-B048-85BDC9FD1C3A}</a:tableStyleId>
              </a:tblPr>
              <a:tblGrid>
                <a:gridCol w="6783576">
                  <a:extLst>
                    <a:ext uri="{9D8B030D-6E8A-4147-A177-3AD203B41FA5}">
                      <a16:colId xmlns:a16="http://schemas.microsoft.com/office/drawing/2014/main" val="707234296"/>
                    </a:ext>
                  </a:extLst>
                </a:gridCol>
              </a:tblGrid>
              <a:tr h="326903">
                <a:tc>
                  <a:txBody>
                    <a:bodyPr/>
                    <a:lstStyle/>
                    <a:p>
                      <a:pPr algn="l"/>
                      <a:r>
                        <a:rPr lang="en-US" sz="2400" b="1" i="0" dirty="0">
                          <a:solidFill>
                            <a:srgbClr val="F48B06"/>
                          </a:solidFill>
                          <a:latin typeface="Calibri" panose="020F0502020204030204" pitchFamily="34" charset="0"/>
                          <a:cs typeface="Calibri" panose="020F0502020204030204" pitchFamily="34" charset="0"/>
                        </a:rPr>
                        <a:t>Growth mindset</a:t>
                      </a:r>
                    </a:p>
                  </a:txBody>
                  <a:tcPr>
                    <a:noFill/>
                  </a:tcPr>
                </a:tc>
                <a:extLst>
                  <a:ext uri="{0D108BD9-81ED-4DB2-BD59-A6C34878D82A}">
                    <a16:rowId xmlns:a16="http://schemas.microsoft.com/office/drawing/2014/main" val="122680954"/>
                  </a:ext>
                </a:extLst>
              </a:tr>
              <a:tr h="2835920">
                <a:tc>
                  <a:txBody>
                    <a:bodyPr/>
                    <a:lstStyle/>
                    <a:p>
                      <a:r>
                        <a:rPr lang="en-US" sz="2400" b="0" i="0" dirty="0">
                          <a:solidFill>
                            <a:schemeClr val="tx1">
                              <a:lumMod val="75000"/>
                              <a:lumOff val="25000"/>
                            </a:schemeClr>
                          </a:solidFill>
                          <a:latin typeface="Calibri" panose="020F0502020204030204" pitchFamily="34" charset="0"/>
                          <a:cs typeface="Calibri" panose="020F0502020204030204" pitchFamily="34" charset="0"/>
                        </a:rPr>
                        <a:t>People believe that their intelligence and ability can be improved with effort and the right strategies.</a:t>
                      </a:r>
                    </a:p>
                    <a:p>
                      <a:endParaRPr lang="en-US" sz="2400" b="0" i="0" dirty="0">
                        <a:solidFill>
                          <a:schemeClr val="tx1">
                            <a:lumMod val="75000"/>
                            <a:lumOff val="25000"/>
                          </a:schemeClr>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2400" b="0" i="0" dirty="0">
                          <a:solidFill>
                            <a:schemeClr val="tx1">
                              <a:lumMod val="75000"/>
                              <a:lumOff val="25000"/>
                            </a:schemeClr>
                          </a:solidFill>
                          <a:latin typeface="Calibri" panose="020F0502020204030204" pitchFamily="34" charset="0"/>
                          <a:cs typeface="Calibri" panose="020F0502020204030204" pitchFamily="34" charset="0"/>
                        </a:rPr>
                        <a:t>They confront challenges.</a:t>
                      </a:r>
                    </a:p>
                    <a:p>
                      <a:pPr marL="285750" indent="-285750">
                        <a:buFont typeface="Arial" panose="020B0604020202020204" pitchFamily="34" charset="0"/>
                        <a:buChar char="•"/>
                      </a:pPr>
                      <a:r>
                        <a:rPr lang="en-US" sz="2400" b="0" i="0" dirty="0">
                          <a:solidFill>
                            <a:schemeClr val="tx1">
                              <a:lumMod val="75000"/>
                              <a:lumOff val="25000"/>
                            </a:schemeClr>
                          </a:solidFill>
                          <a:latin typeface="Calibri" panose="020F0502020204030204" pitchFamily="34" charset="0"/>
                          <a:cs typeface="Calibri" panose="020F0502020204030204" pitchFamily="34" charset="0"/>
                        </a:rPr>
                        <a:t>They have a passion for learning.</a:t>
                      </a:r>
                    </a:p>
                    <a:p>
                      <a:pPr marL="285750" indent="-285750">
                        <a:buFont typeface="Arial" panose="020B0604020202020204" pitchFamily="34" charset="0"/>
                        <a:buChar char="•"/>
                      </a:pPr>
                      <a:r>
                        <a:rPr lang="en-US" sz="2400" b="0" i="0" dirty="0">
                          <a:solidFill>
                            <a:schemeClr val="tx1">
                              <a:lumMod val="75000"/>
                              <a:lumOff val="25000"/>
                            </a:schemeClr>
                          </a:solidFill>
                          <a:latin typeface="Calibri" panose="020F0502020204030204" pitchFamily="34" charset="0"/>
                          <a:cs typeface="Calibri" panose="020F0502020204030204" pitchFamily="34" charset="0"/>
                        </a:rPr>
                        <a:t>They view failure as a springboard for growth.</a:t>
                      </a:r>
                    </a:p>
                  </a:txBody>
                  <a:tcPr>
                    <a:noFill/>
                  </a:tcPr>
                </a:tc>
                <a:extLst>
                  <a:ext uri="{0D108BD9-81ED-4DB2-BD59-A6C34878D82A}">
                    <a16:rowId xmlns:a16="http://schemas.microsoft.com/office/drawing/2014/main" val="2644528800"/>
                  </a:ext>
                </a:extLst>
              </a:tr>
            </a:tbl>
          </a:graphicData>
        </a:graphic>
      </p:graphicFrame>
      <p:sp>
        <p:nvSpPr>
          <p:cNvPr id="3" name="TextBox 2">
            <a:extLst>
              <a:ext uri="{FF2B5EF4-FFF2-40B4-BE49-F238E27FC236}">
                <a16:creationId xmlns:a16="http://schemas.microsoft.com/office/drawing/2014/main" id="{74ED9239-0EFC-3441-8E0C-8F4F7897A830}"/>
              </a:ext>
            </a:extLst>
          </p:cNvPr>
          <p:cNvSpPr txBox="1"/>
          <p:nvPr/>
        </p:nvSpPr>
        <p:spPr>
          <a:xfrm>
            <a:off x="4424454" y="5977008"/>
            <a:ext cx="7065168" cy="400110"/>
          </a:xfrm>
          <a:prstGeom prst="rect">
            <a:avLst/>
          </a:prstGeom>
          <a:noFill/>
        </p:spPr>
        <p:txBody>
          <a:bodyPr wrap="square" rtlCol="0">
            <a:spAutoFit/>
          </a:bodyPr>
          <a:lstStyle/>
          <a:p>
            <a:pPr algn="r"/>
            <a:r>
              <a:rPr lang="en-US" sz="2000" b="1" dirty="0">
                <a:solidFill>
                  <a:srgbClr val="F48B06"/>
                </a:solidFill>
                <a:latin typeface="Calibri" panose="020F0502020204030204" pitchFamily="34" charset="0"/>
                <a:cs typeface="Calibri" panose="020F0502020204030204" pitchFamily="34" charset="0"/>
              </a:rPr>
              <a:t>Read pages 52 – 53 ‘You Are Awesome’.</a:t>
            </a:r>
          </a:p>
        </p:txBody>
      </p:sp>
      <p:sp>
        <p:nvSpPr>
          <p:cNvPr id="4" name="Rectangle 7">
            <a:extLst>
              <a:ext uri="{FF2B5EF4-FFF2-40B4-BE49-F238E27FC236}">
                <a16:creationId xmlns:a16="http://schemas.microsoft.com/office/drawing/2014/main" id="{2BAB9DE6-7930-C345-9401-C7CB0C16DD03}"/>
              </a:ext>
            </a:extLst>
          </p:cNvPr>
          <p:cNvSpPr/>
          <p:nvPr/>
        </p:nvSpPr>
        <p:spPr>
          <a:xfrm>
            <a:off x="693857" y="1474784"/>
            <a:ext cx="8975486" cy="646331"/>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chemeClr val="tx1">
                    <a:lumMod val="75000"/>
                    <a:lumOff val="25000"/>
                  </a:schemeClr>
                </a:solidFill>
                <a:effectLst/>
                <a:uLnTx/>
                <a:uFillTx/>
                <a:latin typeface="Calibri" panose="020F0502020204030204"/>
                <a:ea typeface="+mn-ea"/>
                <a:cs typeface="Arial" panose="020B0604020202020204" pitchFamily="34" charset="0"/>
              </a:rPr>
              <a:t>Let’s understand the growth </a:t>
            </a:r>
            <a:r>
              <a:rPr lang="en-GB" sz="3600" b="1" dirty="0">
                <a:solidFill>
                  <a:schemeClr val="tx1">
                    <a:lumMod val="75000"/>
                    <a:lumOff val="25000"/>
                  </a:schemeClr>
                </a:solidFill>
                <a:latin typeface="Calibri" panose="020F0502020204030204"/>
                <a:cs typeface="Arial" panose="020B0604020202020204" pitchFamily="34" charset="0"/>
              </a:rPr>
              <a:t>m</a:t>
            </a:r>
            <a:r>
              <a:rPr kumimoji="0" lang="en-GB" sz="3600" b="1" i="0" u="none" strike="noStrike" kern="1200" cap="none" spc="0" normalizeH="0" baseline="0" noProof="0" dirty="0" err="1">
                <a:ln>
                  <a:noFill/>
                </a:ln>
                <a:solidFill>
                  <a:schemeClr val="tx1">
                    <a:lumMod val="75000"/>
                    <a:lumOff val="25000"/>
                  </a:schemeClr>
                </a:solidFill>
                <a:effectLst/>
                <a:uLnTx/>
                <a:uFillTx/>
                <a:latin typeface="Calibri" panose="020F0502020204030204"/>
                <a:ea typeface="+mn-ea"/>
                <a:cs typeface="Arial" panose="020B0604020202020204" pitchFamily="34" charset="0"/>
              </a:rPr>
              <a:t>indset</a:t>
            </a:r>
            <a:endParaRPr kumimoji="0" lang="en-GB" sz="3600" b="1" i="0" u="none" strike="noStrike" kern="1200" cap="none" spc="0" normalizeH="0" baseline="0" noProof="0" dirty="0">
              <a:ln>
                <a:noFill/>
              </a:ln>
              <a:solidFill>
                <a:schemeClr val="tx1">
                  <a:lumMod val="75000"/>
                  <a:lumOff val="25000"/>
                </a:schemeClr>
              </a:solidFill>
              <a:effectLst/>
              <a:uLnTx/>
              <a:uFillTx/>
              <a:latin typeface="Calibri" panose="020F0502020204030204"/>
              <a:ea typeface="+mn-ea"/>
              <a:cs typeface="Arial" panose="020B0604020202020204" pitchFamily="34" charset="0"/>
            </a:endParaRPr>
          </a:p>
        </p:txBody>
      </p:sp>
      <p:sp>
        <p:nvSpPr>
          <p:cNvPr id="7" name="TextBox 6">
            <a:extLst>
              <a:ext uri="{FF2B5EF4-FFF2-40B4-BE49-F238E27FC236}">
                <a16:creationId xmlns:a16="http://schemas.microsoft.com/office/drawing/2014/main" id="{47EF64A0-D234-D441-923C-1DE40E7712AC}"/>
              </a:ext>
            </a:extLst>
          </p:cNvPr>
          <p:cNvSpPr txBox="1"/>
          <p:nvPr/>
        </p:nvSpPr>
        <p:spPr>
          <a:xfrm>
            <a:off x="7838914" y="2953948"/>
            <a:ext cx="3192880" cy="1632549"/>
          </a:xfrm>
          <a:prstGeom prst="rect">
            <a:avLst/>
          </a:prstGeom>
          <a:noFill/>
          <a:ln>
            <a:solidFill>
              <a:srgbClr val="F48B06"/>
            </a:solidFill>
          </a:ln>
        </p:spPr>
        <p:txBody>
          <a:bodyPr wrap="square" lIns="144000" tIns="108000" rtlCol="0">
            <a:spAutoFit/>
          </a:bodyPr>
          <a:lstStyle/>
          <a:p>
            <a:pPr algn="ctr"/>
            <a:r>
              <a:rPr lang="en-US" sz="2400" b="1" dirty="0">
                <a:solidFill>
                  <a:schemeClr val="tx1">
                    <a:lumMod val="75000"/>
                    <a:lumOff val="25000"/>
                  </a:schemeClr>
                </a:solidFill>
                <a:latin typeface="Calibri" panose="020F0502020204030204" pitchFamily="34" charset="0"/>
                <a:cs typeface="Calibri" panose="020F0502020204030204" pitchFamily="34" charset="0"/>
              </a:rPr>
              <a:t>This mindset is linked to happiness and achievement in life.</a:t>
            </a:r>
          </a:p>
          <a:p>
            <a:endParaRPr lang="en-US" sz="24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106518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7225" y="1138941"/>
            <a:ext cx="11644775" cy="1077218"/>
          </a:xfrm>
          <a:prstGeom prst="rect">
            <a:avLst/>
          </a:prstGeom>
          <a:noFill/>
        </p:spPr>
        <p:txBody>
          <a:bodyPr wrap="square" rtlCol="0">
            <a:spAutoFit/>
          </a:bodyPr>
          <a:lstStyle/>
          <a:p>
            <a:endParaRPr lang="en-US" sz="3200" b="1" dirty="0">
              <a:solidFill>
                <a:schemeClr val="tx1">
                  <a:lumMod val="75000"/>
                  <a:lumOff val="25000"/>
                </a:schemeClr>
              </a:solidFill>
              <a:latin typeface="Calibri" panose="020F0502020204030204" pitchFamily="34" charset="0"/>
              <a:cs typeface="Calibri" panose="020F0502020204030204" pitchFamily="34" charset="0"/>
            </a:endParaRPr>
          </a:p>
          <a:p>
            <a:r>
              <a:rPr lang="en-US" sz="3200" b="1" dirty="0">
                <a:solidFill>
                  <a:schemeClr val="tx1">
                    <a:lumMod val="75000"/>
                    <a:lumOff val="25000"/>
                  </a:schemeClr>
                </a:solidFill>
                <a:latin typeface="Calibri" panose="020F0502020204030204" pitchFamily="34" charset="0"/>
                <a:cs typeface="Calibri" panose="020F0502020204030204" pitchFamily="34" charset="0"/>
              </a:rPr>
              <a:t>People with a GROWTH mindset say some of these things</a:t>
            </a:r>
            <a:r>
              <a:rPr lang="mr-IN" sz="3200" b="1" dirty="0">
                <a:solidFill>
                  <a:schemeClr val="tx1">
                    <a:lumMod val="75000"/>
                    <a:lumOff val="25000"/>
                  </a:schemeClr>
                </a:solidFill>
                <a:latin typeface="Calibri" panose="020F0502020204030204" pitchFamily="34" charset="0"/>
              </a:rPr>
              <a:t>…</a:t>
            </a:r>
            <a:endParaRPr lang="en-GB" sz="32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3" name="TextBox 2"/>
          <p:cNvSpPr txBox="1"/>
          <p:nvPr/>
        </p:nvSpPr>
        <p:spPr>
          <a:xfrm>
            <a:off x="5992576" y="2715624"/>
            <a:ext cx="5466921" cy="461665"/>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If I put more effort in, I will get better.</a:t>
            </a:r>
          </a:p>
        </p:txBody>
      </p:sp>
      <p:sp>
        <p:nvSpPr>
          <p:cNvPr id="4" name="TextBox 3"/>
          <p:cNvSpPr txBox="1"/>
          <p:nvPr/>
        </p:nvSpPr>
        <p:spPr>
          <a:xfrm>
            <a:off x="622032" y="2715624"/>
            <a:ext cx="4653023" cy="461665"/>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I am not able to do this</a:t>
            </a:r>
            <a:r>
              <a:rPr lang="mr-IN" sz="2400" dirty="0">
                <a:solidFill>
                  <a:schemeClr val="tx1">
                    <a:lumMod val="75000"/>
                    <a:lumOff val="25000"/>
                  </a:schemeClr>
                </a:solidFill>
                <a:latin typeface="Calibri" panose="020F0502020204030204" pitchFamily="34" charset="0"/>
              </a:rPr>
              <a:t>…</a:t>
            </a:r>
            <a:r>
              <a:rPr lang="en-GB" sz="2400" dirty="0">
                <a:solidFill>
                  <a:schemeClr val="tx1">
                    <a:lumMod val="75000"/>
                    <a:lumOff val="25000"/>
                  </a:schemeClr>
                </a:solidFill>
                <a:latin typeface="Calibri" panose="020F0502020204030204" pitchFamily="34" charset="0"/>
                <a:cs typeface="Calibri" panose="020F0502020204030204" pitchFamily="34" charset="0"/>
              </a:rPr>
              <a:t> YET!</a:t>
            </a: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5" name="TextBox 4"/>
          <p:cNvSpPr txBox="1"/>
          <p:nvPr/>
        </p:nvSpPr>
        <p:spPr>
          <a:xfrm>
            <a:off x="5992576" y="4380517"/>
            <a:ext cx="5466921" cy="461665"/>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I can improve in this area, if I </a:t>
            </a:r>
            <a:r>
              <a:rPr lang="en-US" sz="2400" dirty="0" err="1">
                <a:solidFill>
                  <a:schemeClr val="tx1">
                    <a:lumMod val="75000"/>
                    <a:lumOff val="25000"/>
                  </a:schemeClr>
                </a:solidFill>
                <a:latin typeface="Calibri" panose="020F0502020204030204" pitchFamily="34" charset="0"/>
                <a:cs typeface="Calibri" panose="020F0502020204030204" pitchFamily="34" charset="0"/>
              </a:rPr>
              <a:t>practise</a:t>
            </a:r>
            <a:r>
              <a:rPr lang="en-US" sz="2400" dirty="0">
                <a:solidFill>
                  <a:schemeClr val="tx1">
                    <a:lumMod val="75000"/>
                    <a:lumOff val="25000"/>
                  </a:schemeClr>
                </a:solidFill>
                <a:latin typeface="Calibri" panose="020F0502020204030204" pitchFamily="34" charset="0"/>
                <a:cs typeface="Calibri" panose="020F0502020204030204" pitchFamily="34" charset="0"/>
              </a:rPr>
              <a:t>. </a:t>
            </a:r>
          </a:p>
        </p:txBody>
      </p:sp>
      <p:sp>
        <p:nvSpPr>
          <p:cNvPr id="6" name="TextBox 5"/>
          <p:cNvSpPr txBox="1"/>
          <p:nvPr/>
        </p:nvSpPr>
        <p:spPr>
          <a:xfrm>
            <a:off x="622032" y="3597277"/>
            <a:ext cx="4653023" cy="461665"/>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Feedback will help me to get better.</a:t>
            </a:r>
          </a:p>
        </p:txBody>
      </p:sp>
      <p:sp>
        <p:nvSpPr>
          <p:cNvPr id="7" name="TextBox 6"/>
          <p:cNvSpPr txBox="1"/>
          <p:nvPr/>
        </p:nvSpPr>
        <p:spPr>
          <a:xfrm>
            <a:off x="622032" y="4412759"/>
            <a:ext cx="5219969" cy="1200329"/>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I sometimes make mistakes and that is good because I can learn from them and get even better.</a:t>
            </a:r>
          </a:p>
        </p:txBody>
      </p:sp>
      <p:sp>
        <p:nvSpPr>
          <p:cNvPr id="8" name="TextBox 7"/>
          <p:cNvSpPr txBox="1"/>
          <p:nvPr/>
        </p:nvSpPr>
        <p:spPr>
          <a:xfrm>
            <a:off x="5992576" y="3528355"/>
            <a:ext cx="3766596" cy="461665"/>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I welcome new challenges.</a:t>
            </a:r>
          </a:p>
        </p:txBody>
      </p:sp>
    </p:spTree>
    <p:extLst>
      <p:ext uri="{BB962C8B-B14F-4D97-AF65-F5344CB8AC3E}">
        <p14:creationId xmlns:p14="http://schemas.microsoft.com/office/powerpoint/2010/main" val="3862821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a:extLst>
              <a:ext uri="{FF2B5EF4-FFF2-40B4-BE49-F238E27FC236}">
                <a16:creationId xmlns:a16="http://schemas.microsoft.com/office/drawing/2014/main" id="{34D847DE-11E7-C547-B390-F12501643ACC}"/>
              </a:ext>
            </a:extLst>
          </p:cNvPr>
          <p:cNvSpPr/>
          <p:nvPr/>
        </p:nvSpPr>
        <p:spPr>
          <a:xfrm>
            <a:off x="499531" y="1546995"/>
            <a:ext cx="6392335" cy="1200329"/>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chemeClr val="tx1">
                    <a:lumMod val="75000"/>
                    <a:lumOff val="25000"/>
                  </a:schemeClr>
                </a:solidFill>
                <a:effectLst/>
                <a:uLnTx/>
                <a:uFillTx/>
                <a:latin typeface="Calibri" panose="020F0502020204030204"/>
                <a:ea typeface="+mn-ea"/>
                <a:cs typeface="Arial" panose="020B0604020202020204" pitchFamily="34" charset="0"/>
              </a:rPr>
              <a:t>What might you think in each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chemeClr val="tx1">
                    <a:lumMod val="75000"/>
                    <a:lumOff val="25000"/>
                  </a:schemeClr>
                </a:solidFill>
                <a:effectLst/>
                <a:uLnTx/>
                <a:uFillTx/>
                <a:latin typeface="Calibri" panose="020F0502020204030204"/>
                <a:ea typeface="+mn-ea"/>
                <a:cs typeface="Arial" panose="020B0604020202020204" pitchFamily="34" charset="0"/>
              </a:rPr>
              <a:t>mindset?</a:t>
            </a:r>
          </a:p>
        </p:txBody>
      </p:sp>
      <p:sp>
        <p:nvSpPr>
          <p:cNvPr id="8" name="TextBox 7">
            <a:extLst>
              <a:ext uri="{FF2B5EF4-FFF2-40B4-BE49-F238E27FC236}">
                <a16:creationId xmlns:a16="http://schemas.microsoft.com/office/drawing/2014/main" id="{BC771378-5AEF-204A-9171-D0B3ADACD815}"/>
              </a:ext>
            </a:extLst>
          </p:cNvPr>
          <p:cNvSpPr txBox="1"/>
          <p:nvPr/>
        </p:nvSpPr>
        <p:spPr>
          <a:xfrm>
            <a:off x="499532" y="3208403"/>
            <a:ext cx="6392333" cy="3479208"/>
          </a:xfrm>
          <a:prstGeom prst="rect">
            <a:avLst/>
          </a:prstGeom>
          <a:noFill/>
          <a:ln>
            <a:solidFill>
              <a:srgbClr val="F48B06"/>
            </a:solidFill>
          </a:ln>
        </p:spPr>
        <p:txBody>
          <a:bodyPr wrap="square" lIns="144000" tIns="108000" rtlCol="0">
            <a:spAutoFit/>
          </a:bodyPr>
          <a:lstStyle/>
          <a:p>
            <a:r>
              <a:rPr lang="en-US" sz="2400" b="1" dirty="0">
                <a:solidFill>
                  <a:schemeClr val="tx1">
                    <a:lumMod val="75000"/>
                    <a:lumOff val="25000"/>
                  </a:schemeClr>
                </a:solidFill>
                <a:latin typeface="Calibri" panose="020F0502020204030204" pitchFamily="34" charset="0"/>
                <a:cs typeface="Calibri" panose="020F0502020204030204" pitchFamily="34" charset="0"/>
              </a:rPr>
              <a:t>TASK:</a:t>
            </a:r>
          </a:p>
          <a:p>
            <a:pPr marL="285750" indent="-285750">
              <a:buFont typeface="Arial" panose="020B0604020202020204" pitchFamily="34"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Look at these two people, each with a different mindset.</a:t>
            </a:r>
          </a:p>
          <a:p>
            <a:pPr marL="285750" indent="-285750">
              <a:buFont typeface="Arial" panose="020B0604020202020204" pitchFamily="34"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Which mindset are you and why?</a:t>
            </a:r>
          </a:p>
          <a:p>
            <a:pPr marL="285750" indent="-285750">
              <a:buFont typeface="Arial" panose="020B0604020202020204" pitchFamily="34" charset="0"/>
              <a:buChar char="•"/>
            </a:pPr>
            <a:r>
              <a:rPr lang="en-US" sz="2400">
                <a:solidFill>
                  <a:schemeClr val="tx1">
                    <a:lumMod val="75000"/>
                    <a:lumOff val="25000"/>
                  </a:schemeClr>
                </a:solidFill>
                <a:latin typeface="Calibri" panose="020F0502020204030204" pitchFamily="34" charset="0"/>
                <a:cs typeface="Calibri" panose="020F0502020204030204" pitchFamily="34" charset="0"/>
              </a:rPr>
              <a:t>Does it change depending on different situations in your life?</a:t>
            </a: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Are you someone who thinks that you are just born intelligent?</a:t>
            </a:r>
          </a:p>
          <a:p>
            <a:endParaRPr lang="en-US" sz="2400" dirty="0"/>
          </a:p>
        </p:txBody>
      </p:sp>
      <p:pic>
        <p:nvPicPr>
          <p:cNvPr id="4" name="Picture 3">
            <a:extLst>
              <a:ext uri="{FF2B5EF4-FFF2-40B4-BE49-F238E27FC236}">
                <a16:creationId xmlns:a16="http://schemas.microsoft.com/office/drawing/2014/main" id="{792A8AD4-32FC-754E-8938-90B699916C8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600012" y="1239817"/>
            <a:ext cx="4092455" cy="5430806"/>
          </a:xfrm>
          <a:prstGeom prst="rect">
            <a:avLst/>
          </a:prstGeom>
        </p:spPr>
      </p:pic>
    </p:spTree>
    <p:extLst>
      <p:ext uri="{BB962C8B-B14F-4D97-AF65-F5344CB8AC3E}">
        <p14:creationId xmlns:p14="http://schemas.microsoft.com/office/powerpoint/2010/main" val="28841096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0F1F863-0F66-394B-9CBF-B07E4970F4B1}"/>
              </a:ext>
            </a:extLst>
          </p:cNvPr>
          <p:cNvSpPr/>
          <p:nvPr/>
        </p:nvSpPr>
        <p:spPr>
          <a:xfrm>
            <a:off x="655898" y="1700074"/>
            <a:ext cx="10880203" cy="1754326"/>
          </a:xfrm>
          <a:prstGeom prst="rect">
            <a:avLst/>
          </a:prstGeom>
          <a:noFill/>
        </p:spPr>
        <p:txBody>
          <a:bodyPr wrap="square">
            <a:spAutoFit/>
          </a:bodyPr>
          <a:lstStyle/>
          <a:p>
            <a:pPr lvl="0">
              <a:spcAft>
                <a:spcPts val="0"/>
              </a:spcAft>
            </a:pP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Let’s </a:t>
            </a: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STAY</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 on our </a:t>
            </a: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AWESOME MISSION </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and understand how we can get a </a:t>
            </a: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growth mindset </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and </a:t>
            </a: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change those fixed mindset voices </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we hear in </a:t>
            </a: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our heads</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t>
            </a:r>
          </a:p>
        </p:txBody>
      </p:sp>
      <p:sp>
        <p:nvSpPr>
          <p:cNvPr id="7" name="TextBox 6"/>
          <p:cNvSpPr txBox="1"/>
          <p:nvPr/>
        </p:nvSpPr>
        <p:spPr>
          <a:xfrm>
            <a:off x="655898" y="4056803"/>
            <a:ext cx="9112707" cy="1331390"/>
          </a:xfrm>
          <a:prstGeom prst="rect">
            <a:avLst/>
          </a:prstGeom>
          <a:noFill/>
        </p:spPr>
        <p:txBody>
          <a:bodyPr wrap="square" rtlCol="0">
            <a:spAutoFit/>
          </a:bodyPr>
          <a:lstStyle/>
          <a:p>
            <a:pPr>
              <a:lnSpc>
                <a:spcPct val="114000"/>
              </a:lnSpc>
            </a:pPr>
            <a:r>
              <a:rPr lang="en-US" sz="2400" dirty="0">
                <a:latin typeface="Calibri Light" panose="020F0302020204030204" pitchFamily="34" charset="0"/>
                <a:cs typeface="Calibri Light" panose="020F0302020204030204" pitchFamily="34" charset="0"/>
              </a:rPr>
              <a:t>When your brain tries to tell you, ‘you can’t do this because XXXXX’, make sure you tell it that it is talking nonsense! Control those thoughts and don’t allow them to get you into a fixed mindset headlock.</a:t>
            </a:r>
          </a:p>
        </p:txBody>
      </p:sp>
    </p:spTree>
    <p:extLst>
      <p:ext uri="{BB962C8B-B14F-4D97-AF65-F5344CB8AC3E}">
        <p14:creationId xmlns:p14="http://schemas.microsoft.com/office/powerpoint/2010/main" val="27560015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close up of a logo&#10;&#10;Description automatically generated">
            <a:extLst>
              <a:ext uri="{FF2B5EF4-FFF2-40B4-BE49-F238E27FC236}">
                <a16:creationId xmlns:a16="http://schemas.microsoft.com/office/drawing/2014/main" id="{D0510ECD-6F61-B941-8600-63D3F055913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33656" y="905692"/>
            <a:ext cx="3942109" cy="5571756"/>
          </a:xfrm>
          <a:prstGeom prst="rect">
            <a:avLst/>
          </a:prstGeom>
        </p:spPr>
      </p:pic>
      <p:sp>
        <p:nvSpPr>
          <p:cNvPr id="4" name="TextBox 3"/>
          <p:cNvSpPr txBox="1"/>
          <p:nvPr/>
        </p:nvSpPr>
        <p:spPr>
          <a:xfrm>
            <a:off x="5268687" y="3902752"/>
            <a:ext cx="5477690" cy="1569660"/>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That means we have to wrestle some of the other negative thoughts away.</a:t>
            </a:r>
          </a:p>
          <a:p>
            <a:endParaRPr lang="en-US" sz="2400" dirty="0">
              <a:solidFill>
                <a:schemeClr val="tx1">
                  <a:lumMod val="75000"/>
                  <a:lumOff val="25000"/>
                </a:schemeClr>
              </a:solidFill>
              <a:latin typeface="Calibri" panose="020F0502020204030204" pitchFamily="34" charset="0"/>
              <a:cs typeface="Calibri" panose="020F0502020204030204" pitchFamily="34" charset="0"/>
            </a:endParaRPr>
          </a:p>
          <a:p>
            <a:r>
              <a:rPr lang="en-US" sz="2400" dirty="0">
                <a:solidFill>
                  <a:schemeClr val="tx1">
                    <a:lumMod val="75000"/>
                    <a:lumOff val="25000"/>
                  </a:schemeClr>
                </a:solidFill>
                <a:latin typeface="Calibri" panose="020F0502020204030204" pitchFamily="34" charset="0"/>
                <a:cs typeface="Calibri" panose="020F0502020204030204" pitchFamily="34" charset="0"/>
              </a:rPr>
              <a:t>There are ways of doing this.</a:t>
            </a:r>
          </a:p>
        </p:txBody>
      </p:sp>
    </p:spTree>
    <p:extLst>
      <p:ext uri="{BB962C8B-B14F-4D97-AF65-F5344CB8AC3E}">
        <p14:creationId xmlns:p14="http://schemas.microsoft.com/office/powerpoint/2010/main" val="7314358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73581EE-6385-4044-A02D-4D223AE43A57}"/>
              </a:ext>
            </a:extLst>
          </p:cNvPr>
          <p:cNvSpPr/>
          <p:nvPr/>
        </p:nvSpPr>
        <p:spPr>
          <a:xfrm>
            <a:off x="409831" y="1578672"/>
            <a:ext cx="4532075" cy="646331"/>
          </a:xfrm>
          <a:prstGeom prst="rect">
            <a:avLst/>
          </a:prstGeom>
        </p:spPr>
        <p:txBody>
          <a:bodyPr wrap="none">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Activity: The Worry Jar</a:t>
            </a:r>
          </a:p>
        </p:txBody>
      </p:sp>
      <p:sp>
        <p:nvSpPr>
          <p:cNvPr id="3" name="TextBox 2">
            <a:extLst>
              <a:ext uri="{FF2B5EF4-FFF2-40B4-BE49-F238E27FC236}">
                <a16:creationId xmlns:a16="http://schemas.microsoft.com/office/drawing/2014/main" id="{6A632FD2-F4A0-A946-A22A-CF9F5113DDA4}"/>
              </a:ext>
            </a:extLst>
          </p:cNvPr>
          <p:cNvSpPr txBox="1"/>
          <p:nvPr/>
        </p:nvSpPr>
        <p:spPr>
          <a:xfrm>
            <a:off x="409831" y="2385953"/>
            <a:ext cx="7819769" cy="3761030"/>
          </a:xfrm>
          <a:prstGeom prst="rect">
            <a:avLst/>
          </a:prstGeom>
          <a:noFill/>
          <a:ln w="38100">
            <a:noFill/>
          </a:ln>
        </p:spPr>
        <p:txBody>
          <a:bodyPr wrap="square" rtlCol="0">
            <a:spAutoFit/>
          </a:bodyPr>
          <a:lstStyle/>
          <a:p>
            <a:pPr marL="285750" indent="-285750">
              <a:lnSpc>
                <a:spcPct val="120000"/>
              </a:lnSpc>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What are the things you tend to worry about which might stop you from trying something new or hard? </a:t>
            </a:r>
          </a:p>
          <a:p>
            <a:pPr marL="285750" indent="-285750">
              <a:lnSpc>
                <a:spcPct val="120000"/>
              </a:lnSpc>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Write them down on strips of paper (or you can write them down in your booklet).</a:t>
            </a:r>
          </a:p>
          <a:p>
            <a:pPr marL="285750" indent="-285750">
              <a:lnSpc>
                <a:spcPct val="120000"/>
              </a:lnSpc>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Put those strips of paper in a worry jar – any jam jar or a pot will do.</a:t>
            </a:r>
          </a:p>
          <a:p>
            <a:pPr marL="285750" indent="-285750">
              <a:lnSpc>
                <a:spcPct val="120000"/>
              </a:lnSpc>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In a week’s time, look at the strips of paper again (maybe with a parent or sibling) and see if the worries still apply.</a:t>
            </a:r>
          </a:p>
          <a:p>
            <a:pPr marL="285750" indent="-285750">
              <a:lnSpc>
                <a:spcPct val="120000"/>
              </a:lnSpc>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Throw away the ones that don’t. </a:t>
            </a:r>
          </a:p>
          <a:p>
            <a:pPr marL="285750" indent="-285750">
              <a:lnSpc>
                <a:spcPct val="120000"/>
              </a:lnSpc>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Take a look at the ones that are still worrying you. Is there someone you can talk to about these? </a:t>
            </a:r>
          </a:p>
        </p:txBody>
      </p:sp>
      <p:pic>
        <p:nvPicPr>
          <p:cNvPr id="10" name="Picture 9">
            <a:extLst>
              <a:ext uri="{FF2B5EF4-FFF2-40B4-BE49-F238E27FC236}">
                <a16:creationId xmlns:a16="http://schemas.microsoft.com/office/drawing/2014/main" id="{CC7FB383-06A1-8745-84F3-EDC04DA92DD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52623" t="30747" r="1928" b="46441"/>
          <a:stretch/>
        </p:blipFill>
        <p:spPr>
          <a:xfrm>
            <a:off x="7679821" y="1308706"/>
            <a:ext cx="4512179" cy="3193625"/>
          </a:xfrm>
          <a:prstGeom prst="rect">
            <a:avLst/>
          </a:prstGeom>
        </p:spPr>
      </p:pic>
    </p:spTree>
    <p:extLst>
      <p:ext uri="{BB962C8B-B14F-4D97-AF65-F5344CB8AC3E}">
        <p14:creationId xmlns:p14="http://schemas.microsoft.com/office/powerpoint/2010/main" val="19925819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03E5E0C-D14E-8042-AB2A-7FC24F7FF417}"/>
              </a:ext>
            </a:extLst>
          </p:cNvPr>
          <p:cNvSpPr/>
          <p:nvPr/>
        </p:nvSpPr>
        <p:spPr>
          <a:xfrm>
            <a:off x="558800" y="1511783"/>
            <a:ext cx="10743978" cy="1200329"/>
          </a:xfrm>
          <a:prstGeom prst="rect">
            <a:avLst/>
          </a:prstGeom>
        </p:spPr>
        <p:txBody>
          <a:bodyPr wrap="square">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rPr>
              <a:t>You can only change the way you think if you practise. You need to get the right kind of practice.</a:t>
            </a:r>
          </a:p>
        </p:txBody>
      </p:sp>
      <p:sp>
        <p:nvSpPr>
          <p:cNvPr id="3" name="TextBox 2">
            <a:extLst>
              <a:ext uri="{FF2B5EF4-FFF2-40B4-BE49-F238E27FC236}">
                <a16:creationId xmlns:a16="http://schemas.microsoft.com/office/drawing/2014/main" id="{BF6B15DE-5EE3-3B46-8950-53577A7328A7}"/>
              </a:ext>
            </a:extLst>
          </p:cNvPr>
          <p:cNvSpPr txBox="1"/>
          <p:nvPr/>
        </p:nvSpPr>
        <p:spPr>
          <a:xfrm>
            <a:off x="6991270" y="3330281"/>
            <a:ext cx="4250044" cy="1631216"/>
          </a:xfrm>
          <a:prstGeom prst="rect">
            <a:avLst/>
          </a:prstGeom>
          <a:noFill/>
        </p:spPr>
        <p:txBody>
          <a:bodyPr wrap="square" rtlCol="0">
            <a:spAutoFit/>
          </a:bodyPr>
          <a:lstStyle/>
          <a:p>
            <a:pPr algn="ctr"/>
            <a:r>
              <a:rPr lang="en-US" sz="2000" dirty="0">
                <a:solidFill>
                  <a:schemeClr val="tx1">
                    <a:lumMod val="75000"/>
                    <a:lumOff val="25000"/>
                  </a:schemeClr>
                </a:solidFill>
                <a:latin typeface="Calibri" panose="020F0502020204030204" pitchFamily="34" charset="0"/>
                <a:cs typeface="Calibri" panose="020F0502020204030204" pitchFamily="34" charset="0"/>
              </a:rPr>
              <a:t>“All highly competent people continually search for ways to keep learning, growing, and improving.”</a:t>
            </a:r>
          </a:p>
          <a:p>
            <a:pPr algn="ctr"/>
            <a:endParaRPr lang="en-US" sz="2000" dirty="0">
              <a:solidFill>
                <a:schemeClr val="tx1">
                  <a:lumMod val="75000"/>
                  <a:lumOff val="25000"/>
                </a:schemeClr>
              </a:solidFill>
              <a:latin typeface="Calibri" panose="020F0502020204030204" pitchFamily="34" charset="0"/>
              <a:cs typeface="Calibri" panose="020F0502020204030204" pitchFamily="34" charset="0"/>
            </a:endParaRPr>
          </a:p>
          <a:p>
            <a:pPr algn="ctr"/>
            <a:r>
              <a:rPr lang="en-US" sz="2000" b="1" dirty="0">
                <a:solidFill>
                  <a:schemeClr val="tx1">
                    <a:lumMod val="75000"/>
                    <a:lumOff val="25000"/>
                  </a:schemeClr>
                </a:solidFill>
                <a:latin typeface="Calibri" panose="020F0502020204030204" pitchFamily="34" charset="0"/>
                <a:cs typeface="Calibri" panose="020F0502020204030204" pitchFamily="34" charset="0"/>
              </a:rPr>
              <a:t>Benjamin Franklin  </a:t>
            </a:r>
          </a:p>
        </p:txBody>
      </p:sp>
      <p:sp>
        <p:nvSpPr>
          <p:cNvPr id="4" name="TextBox 3">
            <a:extLst>
              <a:ext uri="{FF2B5EF4-FFF2-40B4-BE49-F238E27FC236}">
                <a16:creationId xmlns:a16="http://schemas.microsoft.com/office/drawing/2014/main" id="{414FDA91-FE38-8B4B-A393-4E559460B977}"/>
              </a:ext>
            </a:extLst>
          </p:cNvPr>
          <p:cNvSpPr txBox="1"/>
          <p:nvPr/>
        </p:nvSpPr>
        <p:spPr>
          <a:xfrm>
            <a:off x="558800" y="3142671"/>
            <a:ext cx="6284452" cy="3251041"/>
          </a:xfrm>
          <a:prstGeom prst="rect">
            <a:avLst/>
          </a:prstGeom>
          <a:noFill/>
          <a:ln w="19050">
            <a:solidFill>
              <a:srgbClr val="F48B06"/>
            </a:solidFill>
          </a:ln>
        </p:spPr>
        <p:txBody>
          <a:bodyPr wrap="square" lIns="216000" tIns="180000" bIns="144000" rtlCol="0">
            <a:spAutoFit/>
          </a:bodyPr>
          <a:lstStyle/>
          <a:p>
            <a:pPr marL="285750" indent="-285750">
              <a:spcBef>
                <a:spcPts val="600"/>
              </a:spcBef>
              <a:buFont typeface="Arial" panose="020B0604020202020204" pitchFamily="34" charset="0"/>
              <a:buChar char="•"/>
            </a:pPr>
            <a:r>
              <a:rPr lang="en-US" sz="2000" dirty="0" err="1">
                <a:solidFill>
                  <a:schemeClr val="tx1">
                    <a:lumMod val="75000"/>
                    <a:lumOff val="25000"/>
                  </a:schemeClr>
                </a:solidFill>
                <a:latin typeface="Calibri" panose="020F0502020204030204" pitchFamily="34" charset="0"/>
                <a:cs typeface="Calibri" panose="020F0502020204030204" pitchFamily="34" charset="0"/>
              </a:rPr>
              <a:t>Practise</a:t>
            </a:r>
            <a:r>
              <a:rPr lang="en-US" sz="2000" dirty="0">
                <a:solidFill>
                  <a:schemeClr val="tx1">
                    <a:lumMod val="75000"/>
                    <a:lumOff val="25000"/>
                  </a:schemeClr>
                </a:solidFill>
                <a:latin typeface="Calibri" panose="020F0502020204030204" pitchFamily="34" charset="0"/>
                <a:cs typeface="Calibri" panose="020F0502020204030204" pitchFamily="34" charset="0"/>
              </a:rPr>
              <a:t> skills which will help you achieve your goals.</a:t>
            </a:r>
          </a:p>
          <a:p>
            <a:pPr marL="285750" indent="-285750">
              <a:spcBef>
                <a:spcPts val="600"/>
              </a:spcBef>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Do your research or ask for help so that you know what to </a:t>
            </a:r>
            <a:r>
              <a:rPr lang="en-US" sz="2000" dirty="0" err="1">
                <a:solidFill>
                  <a:schemeClr val="tx1">
                    <a:lumMod val="75000"/>
                    <a:lumOff val="25000"/>
                  </a:schemeClr>
                </a:solidFill>
                <a:latin typeface="Calibri" panose="020F0502020204030204" pitchFamily="34" charset="0"/>
                <a:cs typeface="Calibri" panose="020F0502020204030204" pitchFamily="34" charset="0"/>
              </a:rPr>
              <a:t>practise</a:t>
            </a:r>
            <a:r>
              <a:rPr lang="en-US" sz="2000" dirty="0">
                <a:solidFill>
                  <a:schemeClr val="tx1">
                    <a:lumMod val="75000"/>
                    <a:lumOff val="25000"/>
                  </a:schemeClr>
                </a:solidFill>
                <a:latin typeface="Calibri" panose="020F0502020204030204" pitchFamily="34" charset="0"/>
                <a:cs typeface="Calibri" panose="020F0502020204030204" pitchFamily="34" charset="0"/>
              </a:rPr>
              <a:t>.</a:t>
            </a:r>
          </a:p>
          <a:p>
            <a:pPr marL="285750" indent="-285750">
              <a:spcBef>
                <a:spcPts val="600"/>
              </a:spcBef>
              <a:buFont typeface="Arial" panose="020B0604020202020204" pitchFamily="34" charset="0"/>
              <a:buChar char="•"/>
            </a:pPr>
            <a:r>
              <a:rPr lang="en-US" sz="2000" dirty="0" err="1">
                <a:solidFill>
                  <a:schemeClr val="tx1">
                    <a:lumMod val="75000"/>
                    <a:lumOff val="25000"/>
                  </a:schemeClr>
                </a:solidFill>
                <a:latin typeface="Calibri" panose="020F0502020204030204" pitchFamily="34" charset="0"/>
                <a:cs typeface="Calibri" panose="020F0502020204030204" pitchFamily="34" charset="0"/>
              </a:rPr>
              <a:t>Practise</a:t>
            </a:r>
            <a:r>
              <a:rPr lang="en-US" sz="2000" dirty="0">
                <a:solidFill>
                  <a:schemeClr val="tx1">
                    <a:lumMod val="75000"/>
                    <a:lumOff val="25000"/>
                  </a:schemeClr>
                </a:solidFill>
                <a:latin typeface="Calibri" panose="020F0502020204030204" pitchFamily="34" charset="0"/>
                <a:cs typeface="Calibri" panose="020F0502020204030204" pitchFamily="34" charset="0"/>
              </a:rPr>
              <a:t> specific things.</a:t>
            </a:r>
          </a:p>
          <a:p>
            <a:pPr marL="285750" indent="-285750">
              <a:spcBef>
                <a:spcPts val="600"/>
              </a:spcBef>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Test yourself from memory.</a:t>
            </a:r>
          </a:p>
          <a:p>
            <a:pPr marL="285750" indent="-285750">
              <a:spcBef>
                <a:spcPts val="600"/>
              </a:spcBef>
              <a:buFont typeface="Arial" panose="020B0604020202020204" pitchFamily="34" charset="0"/>
              <a:buChar char="•"/>
            </a:pPr>
            <a:r>
              <a:rPr lang="en-US" sz="2000" dirty="0" err="1">
                <a:solidFill>
                  <a:schemeClr val="tx1">
                    <a:lumMod val="75000"/>
                    <a:lumOff val="25000"/>
                  </a:schemeClr>
                </a:solidFill>
                <a:latin typeface="Calibri" panose="020F0502020204030204" pitchFamily="34" charset="0"/>
                <a:cs typeface="Calibri" panose="020F0502020204030204" pitchFamily="34" charset="0"/>
              </a:rPr>
              <a:t>Practise</a:t>
            </a:r>
            <a:r>
              <a:rPr lang="en-US" sz="2000" dirty="0">
                <a:solidFill>
                  <a:schemeClr val="tx1">
                    <a:lumMod val="75000"/>
                    <a:lumOff val="25000"/>
                  </a:schemeClr>
                </a:solidFill>
                <a:latin typeface="Calibri" panose="020F0502020204030204" pitchFamily="34" charset="0"/>
                <a:cs typeface="Calibri" panose="020F0502020204030204" pitchFamily="34" charset="0"/>
              </a:rPr>
              <a:t> things over and over again.</a:t>
            </a:r>
          </a:p>
          <a:p>
            <a:pPr marL="285750" indent="-285750">
              <a:spcBef>
                <a:spcPts val="600"/>
              </a:spcBef>
              <a:buFont typeface="Arial" panose="020B0604020202020204" pitchFamily="34" charset="0"/>
              <a:buChar char="•"/>
            </a:pPr>
            <a:r>
              <a:rPr lang="en-US" sz="2000" dirty="0" err="1">
                <a:solidFill>
                  <a:schemeClr val="tx1">
                    <a:lumMod val="75000"/>
                    <a:lumOff val="25000"/>
                  </a:schemeClr>
                </a:solidFill>
                <a:latin typeface="Calibri" panose="020F0502020204030204" pitchFamily="34" charset="0"/>
                <a:cs typeface="Calibri" panose="020F0502020204030204" pitchFamily="34" charset="0"/>
              </a:rPr>
              <a:t>Practise</a:t>
            </a:r>
            <a:r>
              <a:rPr lang="en-US" sz="2000" dirty="0">
                <a:solidFill>
                  <a:schemeClr val="tx1">
                    <a:lumMod val="75000"/>
                    <a:lumOff val="25000"/>
                  </a:schemeClr>
                </a:solidFill>
                <a:latin typeface="Calibri" panose="020F0502020204030204" pitchFamily="34" charset="0"/>
                <a:cs typeface="Calibri" panose="020F0502020204030204" pitchFamily="34" charset="0"/>
              </a:rPr>
              <a:t> things in different ways.</a:t>
            </a:r>
          </a:p>
          <a:p>
            <a:pPr marL="285750" indent="-285750">
              <a:spcBef>
                <a:spcPts val="600"/>
              </a:spcBef>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Challenge yourself.</a:t>
            </a:r>
          </a:p>
        </p:txBody>
      </p:sp>
    </p:spTree>
    <p:extLst>
      <p:ext uri="{BB962C8B-B14F-4D97-AF65-F5344CB8AC3E}">
        <p14:creationId xmlns:p14="http://schemas.microsoft.com/office/powerpoint/2010/main" val="12338872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8716" y="1427397"/>
            <a:ext cx="7685161" cy="646331"/>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At secondary school, you will</a:t>
            </a:r>
            <a:r>
              <a:rPr lang="mr-IN" sz="3600" b="1" dirty="0">
                <a:solidFill>
                  <a:schemeClr val="tx1">
                    <a:lumMod val="75000"/>
                    <a:lumOff val="25000"/>
                  </a:schemeClr>
                </a:solidFill>
                <a:latin typeface="Calibri" panose="020F0502020204030204" pitchFamily="34" charset="0"/>
              </a:rPr>
              <a:t>…</a:t>
            </a: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3" name="TextBox 2"/>
          <p:cNvSpPr txBox="1"/>
          <p:nvPr/>
        </p:nvSpPr>
        <p:spPr>
          <a:xfrm>
            <a:off x="506144" y="2131239"/>
            <a:ext cx="9167150" cy="2653034"/>
          </a:xfrm>
          <a:prstGeom prst="rect">
            <a:avLst/>
          </a:prstGeom>
          <a:noFill/>
        </p:spPr>
        <p:txBody>
          <a:bodyPr wrap="square" rtlCol="0">
            <a:spAutoFit/>
          </a:bodyPr>
          <a:lstStyle/>
          <a:p>
            <a:pPr marL="285750" indent="-285750">
              <a:lnSpc>
                <a:spcPct val="120000"/>
              </a:lnSpc>
              <a:buFont typeface="Arial"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Do subjects you have never done before</a:t>
            </a:r>
          </a:p>
          <a:p>
            <a:pPr marL="285750" indent="-285750">
              <a:lnSpc>
                <a:spcPct val="120000"/>
              </a:lnSpc>
              <a:buFont typeface="Arial"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Be asked to work in ways that are new</a:t>
            </a:r>
          </a:p>
          <a:p>
            <a:pPr marL="285750" indent="-285750">
              <a:lnSpc>
                <a:spcPct val="120000"/>
              </a:lnSpc>
              <a:buFont typeface="Arial"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Work with people who are different to you</a:t>
            </a:r>
          </a:p>
          <a:p>
            <a:pPr marL="285750" indent="-285750">
              <a:lnSpc>
                <a:spcPct val="120000"/>
              </a:lnSpc>
              <a:buFont typeface="Arial"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Find work challenging because it is a new key stage</a:t>
            </a:r>
          </a:p>
          <a:p>
            <a:pPr marL="285750" indent="-285750">
              <a:lnSpc>
                <a:spcPct val="120000"/>
              </a:lnSpc>
              <a:buFont typeface="Arial"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Find that you have forgotten a lot because you haven’t been in school for a while</a:t>
            </a:r>
          </a:p>
          <a:p>
            <a:pPr marL="285750" indent="-285750">
              <a:lnSpc>
                <a:spcPct val="120000"/>
              </a:lnSpc>
              <a:buFont typeface="Arial"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Be with people who you think are more clever than you</a:t>
            </a:r>
          </a:p>
          <a:p>
            <a:pPr marL="285750" indent="-285750">
              <a:lnSpc>
                <a:spcPct val="120000"/>
              </a:lnSpc>
              <a:buFont typeface="Arial"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Be with people who you think are perhaps not as clever as you.</a:t>
            </a:r>
          </a:p>
        </p:txBody>
      </p:sp>
      <p:sp>
        <p:nvSpPr>
          <p:cNvPr id="4" name="TextBox 3"/>
          <p:cNvSpPr txBox="1"/>
          <p:nvPr/>
        </p:nvSpPr>
        <p:spPr>
          <a:xfrm>
            <a:off x="508716" y="5022771"/>
            <a:ext cx="9236598" cy="1200329"/>
          </a:xfrm>
          <a:prstGeom prst="rect">
            <a:avLst/>
          </a:prstGeom>
          <a:noFill/>
        </p:spPr>
        <p:txBody>
          <a:bodyPr wrap="square" rtlCol="0">
            <a:spAutoFit/>
          </a:bodyPr>
          <a:lstStyle/>
          <a:p>
            <a:r>
              <a:rPr lang="en-US" sz="2400" b="1" dirty="0">
                <a:solidFill>
                  <a:srgbClr val="F48B06"/>
                </a:solidFill>
                <a:latin typeface="Calibri" panose="020F0502020204030204" pitchFamily="34" charset="0"/>
                <a:cs typeface="Calibri" panose="020F0502020204030204" pitchFamily="34" charset="0"/>
              </a:rPr>
              <a:t>What will your brain say when you face these things?</a:t>
            </a:r>
          </a:p>
          <a:p>
            <a:r>
              <a:rPr lang="en-US" sz="2400" b="1" dirty="0">
                <a:solidFill>
                  <a:srgbClr val="F48B06"/>
                </a:solidFill>
                <a:latin typeface="Calibri" panose="020F0502020204030204" pitchFamily="34" charset="0"/>
                <a:cs typeface="Calibri" panose="020F0502020204030204" pitchFamily="34" charset="0"/>
              </a:rPr>
              <a:t>Will it say ‘I can’t do it’, ‘I won’t ever be able to do it’ OR will it say, </a:t>
            </a:r>
            <a:br>
              <a:rPr lang="en-US" sz="2400" b="1" dirty="0">
                <a:solidFill>
                  <a:srgbClr val="F48B06"/>
                </a:solidFill>
                <a:latin typeface="Calibri" panose="020F0502020204030204" pitchFamily="34" charset="0"/>
                <a:cs typeface="Calibri" panose="020F0502020204030204" pitchFamily="34" charset="0"/>
              </a:rPr>
            </a:br>
            <a:r>
              <a:rPr lang="en-US" sz="2400" b="1" dirty="0">
                <a:solidFill>
                  <a:srgbClr val="F48B06"/>
                </a:solidFill>
                <a:latin typeface="Calibri" panose="020F0502020204030204" pitchFamily="34" charset="0"/>
                <a:cs typeface="Calibri" panose="020F0502020204030204" pitchFamily="34" charset="0"/>
              </a:rPr>
              <a:t>‘I am going to try hard, </a:t>
            </a:r>
            <a:r>
              <a:rPr lang="en-US" sz="2400" b="1" dirty="0" err="1">
                <a:solidFill>
                  <a:srgbClr val="F48B06"/>
                </a:solidFill>
                <a:latin typeface="Calibri" panose="020F0502020204030204" pitchFamily="34" charset="0"/>
                <a:cs typeface="Calibri" panose="020F0502020204030204" pitchFamily="34" charset="0"/>
              </a:rPr>
              <a:t>practise</a:t>
            </a:r>
            <a:r>
              <a:rPr lang="en-US" sz="2400" b="1" dirty="0">
                <a:solidFill>
                  <a:srgbClr val="F48B06"/>
                </a:solidFill>
                <a:latin typeface="Calibri" panose="020F0502020204030204" pitchFamily="34" charset="0"/>
                <a:cs typeface="Calibri" panose="020F0502020204030204" pitchFamily="34" charset="0"/>
              </a:rPr>
              <a:t> and not give up’?</a:t>
            </a:r>
          </a:p>
        </p:txBody>
      </p:sp>
    </p:spTree>
    <p:extLst>
      <p:ext uri="{BB962C8B-B14F-4D97-AF65-F5344CB8AC3E}">
        <p14:creationId xmlns:p14="http://schemas.microsoft.com/office/powerpoint/2010/main" val="19538570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92480" y="1720840"/>
            <a:ext cx="10607040" cy="3416320"/>
          </a:xfrm>
          <a:prstGeom prst="rect">
            <a:avLst/>
          </a:prstGeom>
          <a:noFill/>
        </p:spPr>
        <p:txBody>
          <a:bodyPr wrap="square" rtlCol="0">
            <a:spAutoFit/>
          </a:bodyPr>
          <a:lstStyle/>
          <a:p>
            <a:pPr algn="ctr"/>
            <a:r>
              <a:rPr lang="en-US" sz="3600" b="1" dirty="0">
                <a:solidFill>
                  <a:schemeClr val="tx1">
                    <a:lumMod val="75000"/>
                    <a:lumOff val="25000"/>
                  </a:schemeClr>
                </a:solidFill>
                <a:latin typeface="Calibri" panose="020F0502020204030204" pitchFamily="34" charset="0"/>
                <a:cs typeface="Calibri" panose="020F0502020204030204" pitchFamily="34" charset="0"/>
              </a:rPr>
              <a:t>Don’t fear failure. Failure is how we learn to be better!</a:t>
            </a:r>
          </a:p>
          <a:p>
            <a:pPr algn="ct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a:p>
            <a:pPr algn="ctr"/>
            <a:r>
              <a:rPr lang="en-US" sz="3600" b="1" dirty="0">
                <a:solidFill>
                  <a:schemeClr val="tx1">
                    <a:lumMod val="75000"/>
                    <a:lumOff val="25000"/>
                  </a:schemeClr>
                </a:solidFill>
                <a:latin typeface="Calibri" panose="020F0502020204030204" pitchFamily="34" charset="0"/>
                <a:cs typeface="Calibri" panose="020F0502020204030204" pitchFamily="34" charset="0"/>
              </a:rPr>
              <a:t>Most people who have success have all made lots of mistakes and ‘failed’ before that success.</a:t>
            </a:r>
          </a:p>
          <a:p>
            <a:pPr algn="ct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a:p>
            <a:pPr algn="ctr"/>
            <a:r>
              <a:rPr lang="en-US" sz="3600" b="1" dirty="0">
                <a:solidFill>
                  <a:schemeClr val="tx1">
                    <a:lumMod val="75000"/>
                    <a:lumOff val="25000"/>
                  </a:schemeClr>
                </a:solidFill>
                <a:latin typeface="Calibri" panose="020F0502020204030204" pitchFamily="34" charset="0"/>
                <a:cs typeface="Calibri" panose="020F0502020204030204" pitchFamily="34" charset="0"/>
              </a:rPr>
              <a:t>If you don’t believe us</a:t>
            </a:r>
            <a:r>
              <a:rPr lang="mr-IN" sz="3600" b="1" dirty="0">
                <a:solidFill>
                  <a:schemeClr val="tx1">
                    <a:lumMod val="75000"/>
                    <a:lumOff val="25000"/>
                  </a:schemeClr>
                </a:solidFill>
                <a:latin typeface="Calibri" panose="020F0502020204030204" pitchFamily="34" charset="0"/>
              </a:rPr>
              <a:t>…</a:t>
            </a: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575413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5261052-A322-9040-9CF5-62895DBA1D47}"/>
              </a:ext>
            </a:extLst>
          </p:cNvPr>
          <p:cNvSpPr txBox="1"/>
          <p:nvPr/>
        </p:nvSpPr>
        <p:spPr>
          <a:xfrm>
            <a:off x="2326342" y="4428066"/>
            <a:ext cx="9181556" cy="2062103"/>
          </a:xfrm>
          <a:prstGeom prst="rect">
            <a:avLst/>
          </a:prstGeom>
          <a:noFill/>
        </p:spPr>
        <p:txBody>
          <a:bodyPr wrap="square" rtlCol="0">
            <a:spAutoFit/>
          </a:bodyPr>
          <a:lstStyle/>
          <a:p>
            <a:pPr algn="r"/>
            <a:r>
              <a:rPr lang="en-US" sz="3200" dirty="0">
                <a:solidFill>
                  <a:srgbClr val="F48B06"/>
                </a:solidFill>
                <a:latin typeface="Calibri" panose="020F0502020204030204" pitchFamily="34" charset="0"/>
                <a:cs typeface="Calibri" panose="020F0502020204030204" pitchFamily="34" charset="0"/>
              </a:rPr>
              <a:t>“Failure taught me things about myself that I could have learned no other way. I discovered that I had a strong will, and more discipline than I had suspected.”</a:t>
            </a:r>
          </a:p>
          <a:p>
            <a:pPr algn="r"/>
            <a:r>
              <a:rPr lang="en-US" sz="3200" b="1" i="1" dirty="0">
                <a:solidFill>
                  <a:srgbClr val="F48B06"/>
                </a:solidFill>
                <a:latin typeface="Calibri" panose="020F0502020204030204" pitchFamily="34" charset="0"/>
                <a:cs typeface="Calibri" panose="020F0502020204030204" pitchFamily="34" charset="0"/>
              </a:rPr>
              <a:t>- J.K. Rowling </a:t>
            </a:r>
          </a:p>
        </p:txBody>
      </p:sp>
      <p:sp>
        <p:nvSpPr>
          <p:cNvPr id="2" name="TextBox 1"/>
          <p:cNvSpPr txBox="1"/>
          <p:nvPr/>
        </p:nvSpPr>
        <p:spPr>
          <a:xfrm>
            <a:off x="499133" y="1558863"/>
            <a:ext cx="9734309" cy="2062103"/>
          </a:xfrm>
          <a:prstGeom prst="rect">
            <a:avLst/>
          </a:prstGeom>
          <a:noFill/>
        </p:spPr>
        <p:txBody>
          <a:bodyPr wrap="square" rtlCol="0">
            <a:spAutoFit/>
          </a:bodyPr>
          <a:lstStyle/>
          <a:p>
            <a:r>
              <a:rPr lang="en-US" sz="3200" dirty="0">
                <a:solidFill>
                  <a:schemeClr val="tx1">
                    <a:lumMod val="75000"/>
                    <a:lumOff val="25000"/>
                  </a:schemeClr>
                </a:solidFill>
                <a:latin typeface="Calibri" panose="020F0502020204030204" pitchFamily="34" charset="0"/>
                <a:cs typeface="Calibri" panose="020F0502020204030204" pitchFamily="34" charset="0"/>
              </a:rPr>
              <a:t>J.K. Rowling was 32 years old when the first Harry Potter book was published. 12 publishers rejected her manuscript. She never gave up, even though 12 publishers didn’t think Harry Potter would come to much.</a:t>
            </a:r>
          </a:p>
        </p:txBody>
      </p:sp>
    </p:spTree>
    <p:extLst>
      <p:ext uri="{BB962C8B-B14F-4D97-AF65-F5344CB8AC3E}">
        <p14:creationId xmlns:p14="http://schemas.microsoft.com/office/powerpoint/2010/main" val="31452507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70355" y="1332927"/>
            <a:ext cx="9559016" cy="1077218"/>
          </a:xfrm>
          <a:prstGeom prst="rect">
            <a:avLst/>
          </a:prstGeom>
          <a:noFill/>
        </p:spPr>
        <p:txBody>
          <a:bodyPr wrap="square" rtlCol="0">
            <a:spAutoFit/>
          </a:bodyPr>
          <a:lstStyle/>
          <a:p>
            <a:r>
              <a:rPr lang="en-GB" sz="3200" b="1" dirty="0">
                <a:solidFill>
                  <a:schemeClr val="tx1">
                    <a:lumMod val="75000"/>
                    <a:lumOff val="25000"/>
                  </a:schemeClr>
                </a:solidFill>
                <a:latin typeface="Calibri" panose="020F0502020204030204" pitchFamily="34" charset="0"/>
                <a:cs typeface="Calibri" panose="020F0502020204030204" pitchFamily="34" charset="0"/>
              </a:rPr>
              <a:t>Gemma is here again, this time to tell us about her experience of never giving up!</a:t>
            </a:r>
            <a:endParaRPr lang="en-US" sz="3200" b="1"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5" name="Picture 4" descr="A person taking a selfie&#10;&#10;Description automatically generated">
            <a:hlinkClick r:id="rId2"/>
            <a:extLst>
              <a:ext uri="{FF2B5EF4-FFF2-40B4-BE49-F238E27FC236}">
                <a16:creationId xmlns:a16="http://schemas.microsoft.com/office/drawing/2014/main" id="{37908139-D35B-8843-98C6-C045C1E85D4D}"/>
              </a:ext>
            </a:extLst>
          </p:cNvPr>
          <p:cNvPicPr>
            <a:picLocks noChangeAspect="1"/>
          </p:cNvPicPr>
          <p:nvPr/>
        </p:nvPicPr>
        <p:blipFill>
          <a:blip r:embed="rId3"/>
          <a:stretch>
            <a:fillRect/>
          </a:stretch>
        </p:blipFill>
        <p:spPr>
          <a:xfrm>
            <a:off x="625782" y="2629141"/>
            <a:ext cx="7248218" cy="4051059"/>
          </a:xfrm>
          <a:prstGeom prst="rect">
            <a:avLst/>
          </a:prstGeom>
        </p:spPr>
      </p:pic>
      <p:pic>
        <p:nvPicPr>
          <p:cNvPr id="7" name="Picture 6" descr="A close up of a logo&#10;&#10;Description automatically generated">
            <a:hlinkClick r:id="rId2"/>
            <a:extLst>
              <a:ext uri="{FF2B5EF4-FFF2-40B4-BE49-F238E27FC236}">
                <a16:creationId xmlns:a16="http://schemas.microsoft.com/office/drawing/2014/main" id="{571DC2C0-E7C7-514B-8A6C-9A9DBEDF2A1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087841" y="3327520"/>
            <a:ext cx="2324100" cy="2654300"/>
          </a:xfrm>
          <a:prstGeom prst="rect">
            <a:avLst/>
          </a:prstGeom>
        </p:spPr>
      </p:pic>
    </p:spTree>
    <p:extLst>
      <p:ext uri="{BB962C8B-B14F-4D97-AF65-F5344CB8AC3E}">
        <p14:creationId xmlns:p14="http://schemas.microsoft.com/office/powerpoint/2010/main" val="10431356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3E4FD58-154F-9C44-B20A-F440C0EE6EB9}"/>
              </a:ext>
            </a:extLst>
          </p:cNvPr>
          <p:cNvSpPr/>
          <p:nvPr/>
        </p:nvSpPr>
        <p:spPr>
          <a:xfrm>
            <a:off x="463220" y="1434887"/>
            <a:ext cx="9751644" cy="646331"/>
          </a:xfrm>
          <a:prstGeom prst="rect">
            <a:avLst/>
          </a:prstGeom>
        </p:spPr>
        <p:txBody>
          <a:bodyPr wrap="none">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rPr>
              <a:t>Use this time before Year 7 to have a go at things.</a:t>
            </a:r>
            <a:r>
              <a:rPr lang="en-GB" sz="3600" b="1" dirty="0">
                <a:solidFill>
                  <a:schemeClr val="tx1">
                    <a:lumMod val="75000"/>
                    <a:lumOff val="25000"/>
                  </a:schemeClr>
                </a:solidFill>
                <a:effectLst/>
                <a:latin typeface="Calibri" panose="020F0502020204030204" pitchFamily="34" charset="0"/>
                <a:cs typeface="Calibri" panose="020F0502020204030204" pitchFamily="34" charset="0"/>
              </a:rPr>
              <a:t> </a:t>
            </a: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5" name="Picture 4" descr="A drawing of a face&#10;&#10;Description automatically generated">
            <a:extLst>
              <a:ext uri="{FF2B5EF4-FFF2-40B4-BE49-F238E27FC236}">
                <a16:creationId xmlns:a16="http://schemas.microsoft.com/office/drawing/2014/main" id="{CF7CB062-DEEA-A643-9826-8E51EB3CB08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80234" y="3429000"/>
            <a:ext cx="2559453" cy="3617518"/>
          </a:xfrm>
          <a:prstGeom prst="rect">
            <a:avLst/>
          </a:prstGeom>
        </p:spPr>
      </p:pic>
      <p:sp>
        <p:nvSpPr>
          <p:cNvPr id="6" name="TextBox 5">
            <a:extLst>
              <a:ext uri="{FF2B5EF4-FFF2-40B4-BE49-F238E27FC236}">
                <a16:creationId xmlns:a16="http://schemas.microsoft.com/office/drawing/2014/main" id="{14F8F882-6DD1-2F49-8D9A-1E21EF490BF0}"/>
              </a:ext>
            </a:extLst>
          </p:cNvPr>
          <p:cNvSpPr txBox="1"/>
          <p:nvPr/>
        </p:nvSpPr>
        <p:spPr>
          <a:xfrm>
            <a:off x="3967316" y="3246587"/>
            <a:ext cx="7716682" cy="2961731"/>
          </a:xfrm>
          <a:prstGeom prst="rect">
            <a:avLst/>
          </a:prstGeom>
          <a:noFill/>
          <a:ln w="38100">
            <a:solidFill>
              <a:srgbClr val="F48B06"/>
            </a:solidFill>
          </a:ln>
        </p:spPr>
        <p:txBody>
          <a:bodyPr wrap="square" lIns="216000" tIns="180000" bIns="144000" rtlCol="0">
            <a:spAutoFit/>
          </a:bodyPr>
          <a:lstStyle/>
          <a:p>
            <a:pPr>
              <a:lnSpc>
                <a:spcPct val="120000"/>
              </a:lnSpc>
            </a:pPr>
            <a:r>
              <a:rPr lang="en-US" sz="2400" b="1" dirty="0">
                <a:solidFill>
                  <a:schemeClr val="tx1">
                    <a:lumMod val="75000"/>
                    <a:lumOff val="25000"/>
                  </a:schemeClr>
                </a:solidFill>
                <a:latin typeface="Calibri" panose="020F0502020204030204" pitchFamily="34" charset="0"/>
                <a:cs typeface="Calibri" panose="020F0502020204030204" pitchFamily="34" charset="0"/>
              </a:rPr>
              <a:t>TASK: </a:t>
            </a:r>
          </a:p>
          <a:p>
            <a:pPr marL="457200" indent="-457200">
              <a:lnSpc>
                <a:spcPct val="120000"/>
              </a:lnSpc>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Identify three things that you say you ‘can’t do’. Write them down.</a:t>
            </a:r>
          </a:p>
          <a:p>
            <a:pPr marL="457200" indent="-457200">
              <a:lnSpc>
                <a:spcPct val="120000"/>
              </a:lnSpc>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Now write each thing down using a growth mindset approach. For example, ‘I can’t do </a:t>
            </a:r>
            <a:r>
              <a:rPr lang="en-US" sz="2000" dirty="0" err="1">
                <a:solidFill>
                  <a:schemeClr val="tx1">
                    <a:lumMod val="75000"/>
                    <a:lumOff val="25000"/>
                  </a:schemeClr>
                </a:solidFill>
                <a:latin typeface="Calibri" panose="020F0502020204030204" pitchFamily="34" charset="0"/>
                <a:cs typeface="Calibri" panose="020F0502020204030204" pitchFamily="34" charset="0"/>
              </a:rPr>
              <a:t>maths</a:t>
            </a:r>
            <a:r>
              <a:rPr lang="en-US" sz="2000" dirty="0">
                <a:solidFill>
                  <a:schemeClr val="tx1">
                    <a:lumMod val="75000"/>
                    <a:lumOff val="25000"/>
                  </a:schemeClr>
                </a:solidFill>
                <a:latin typeface="Calibri" panose="020F0502020204030204" pitchFamily="34" charset="0"/>
                <a:cs typeface="Calibri" panose="020F0502020204030204" pitchFamily="34" charset="0"/>
              </a:rPr>
              <a:t>’ turns into, ‘I am going to </a:t>
            </a:r>
            <a:r>
              <a:rPr lang="en-US" sz="2000" dirty="0" err="1">
                <a:solidFill>
                  <a:schemeClr val="tx1">
                    <a:lumMod val="75000"/>
                    <a:lumOff val="25000"/>
                  </a:schemeClr>
                </a:solidFill>
                <a:latin typeface="Calibri" panose="020F0502020204030204" pitchFamily="34" charset="0"/>
                <a:cs typeface="Calibri" panose="020F0502020204030204" pitchFamily="34" charset="0"/>
              </a:rPr>
              <a:t>practise</a:t>
            </a:r>
            <a:r>
              <a:rPr lang="en-US" sz="2000" dirty="0">
                <a:solidFill>
                  <a:schemeClr val="tx1">
                    <a:lumMod val="75000"/>
                    <a:lumOff val="25000"/>
                  </a:schemeClr>
                </a:solidFill>
                <a:latin typeface="Calibri" panose="020F0502020204030204" pitchFamily="34" charset="0"/>
                <a:cs typeface="Calibri" panose="020F0502020204030204" pitchFamily="34" charset="0"/>
              </a:rPr>
              <a:t> the things in </a:t>
            </a:r>
            <a:r>
              <a:rPr lang="en-US" sz="2000" dirty="0" err="1">
                <a:solidFill>
                  <a:schemeClr val="tx1">
                    <a:lumMod val="75000"/>
                    <a:lumOff val="25000"/>
                  </a:schemeClr>
                </a:solidFill>
                <a:latin typeface="Calibri" panose="020F0502020204030204" pitchFamily="34" charset="0"/>
                <a:cs typeface="Calibri" panose="020F0502020204030204" pitchFamily="34" charset="0"/>
              </a:rPr>
              <a:t>maths</a:t>
            </a:r>
            <a:r>
              <a:rPr lang="en-US" sz="2000" dirty="0">
                <a:solidFill>
                  <a:schemeClr val="tx1">
                    <a:lumMod val="75000"/>
                    <a:lumOff val="25000"/>
                  </a:schemeClr>
                </a:solidFill>
                <a:latin typeface="Calibri" panose="020F0502020204030204" pitchFamily="34" charset="0"/>
                <a:cs typeface="Calibri" panose="020F0502020204030204" pitchFamily="34" charset="0"/>
              </a:rPr>
              <a:t> that I can’t do yet’.</a:t>
            </a:r>
          </a:p>
          <a:p>
            <a:pPr marL="457200" indent="-457200">
              <a:lnSpc>
                <a:spcPct val="120000"/>
              </a:lnSpc>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Think of something you’ve always wanted to get better at. Write it down. How could you </a:t>
            </a:r>
            <a:r>
              <a:rPr lang="en-US" sz="2000" dirty="0" err="1">
                <a:solidFill>
                  <a:schemeClr val="tx1">
                    <a:lumMod val="75000"/>
                    <a:lumOff val="25000"/>
                  </a:schemeClr>
                </a:solidFill>
                <a:latin typeface="Calibri" panose="020F0502020204030204" pitchFamily="34" charset="0"/>
                <a:cs typeface="Calibri" panose="020F0502020204030204" pitchFamily="34" charset="0"/>
              </a:rPr>
              <a:t>practise</a:t>
            </a:r>
            <a:r>
              <a:rPr lang="en-US" sz="2000" dirty="0">
                <a:solidFill>
                  <a:schemeClr val="tx1">
                    <a:lumMod val="75000"/>
                    <a:lumOff val="25000"/>
                  </a:schemeClr>
                </a:solidFill>
                <a:latin typeface="Calibri" panose="020F0502020204030204" pitchFamily="34" charset="0"/>
                <a:cs typeface="Calibri" panose="020F0502020204030204" pitchFamily="34" charset="0"/>
              </a:rPr>
              <a:t> that thing now?</a:t>
            </a:r>
          </a:p>
        </p:txBody>
      </p:sp>
    </p:spTree>
    <p:extLst>
      <p:ext uri="{BB962C8B-B14F-4D97-AF65-F5344CB8AC3E}">
        <p14:creationId xmlns:p14="http://schemas.microsoft.com/office/powerpoint/2010/main" val="22207587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11957" y="2146247"/>
            <a:ext cx="10968085" cy="3372013"/>
          </a:xfrm>
          <a:prstGeom prst="rect">
            <a:avLst/>
          </a:prstGeom>
          <a:noFill/>
        </p:spPr>
        <p:txBody>
          <a:bodyPr wrap="square" rtlCol="0">
            <a:spAutoFit/>
          </a:bodyPr>
          <a:lstStyle/>
          <a:p>
            <a:pPr algn="ctr">
              <a:lnSpc>
                <a:spcPct val="120000"/>
              </a:lnSpc>
            </a:pPr>
            <a:r>
              <a:rPr lang="en-US" sz="3600" dirty="0">
                <a:solidFill>
                  <a:schemeClr val="tx1">
                    <a:lumMod val="75000"/>
                    <a:lumOff val="25000"/>
                  </a:schemeClr>
                </a:solidFill>
                <a:latin typeface="Calibri" panose="020F0502020204030204" pitchFamily="34" charset="0"/>
                <a:cs typeface="Calibri" panose="020F0502020204030204" pitchFamily="34" charset="0"/>
              </a:rPr>
              <a:t>Year 7 is about trying your best, giving new things a try, not labelling yourself, making mistakes and practice, practice, practice.</a:t>
            </a:r>
          </a:p>
          <a:p>
            <a:pPr algn="ctr">
              <a:lnSpc>
                <a:spcPct val="120000"/>
              </a:lnSpc>
            </a:pPr>
            <a:endParaRPr lang="en-US" sz="3600" dirty="0">
              <a:solidFill>
                <a:schemeClr val="tx1">
                  <a:lumMod val="75000"/>
                  <a:lumOff val="25000"/>
                </a:schemeClr>
              </a:solidFill>
              <a:latin typeface="Calibri" panose="020F0502020204030204" pitchFamily="34" charset="0"/>
              <a:cs typeface="Calibri" panose="020F0502020204030204" pitchFamily="34" charset="0"/>
            </a:endParaRPr>
          </a:p>
          <a:p>
            <a:pPr algn="ctr">
              <a:lnSpc>
                <a:spcPct val="120000"/>
              </a:lnSpc>
            </a:pPr>
            <a:r>
              <a:rPr lang="en-US" sz="3600" b="1" dirty="0">
                <a:solidFill>
                  <a:srgbClr val="F48B06"/>
                </a:solidFill>
                <a:latin typeface="Calibri" panose="020F0502020204030204" pitchFamily="34" charset="0"/>
                <a:cs typeface="Calibri" panose="020F0502020204030204" pitchFamily="34" charset="0"/>
              </a:rPr>
              <a:t>Keep the RIGHT mindset and you will BE AWESOME!</a:t>
            </a:r>
          </a:p>
        </p:txBody>
      </p:sp>
    </p:spTree>
    <p:extLst>
      <p:ext uri="{BB962C8B-B14F-4D97-AF65-F5344CB8AC3E}">
        <p14:creationId xmlns:p14="http://schemas.microsoft.com/office/powerpoint/2010/main" val="13317764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0FE4207-59B0-4685-854C-0DDCEDC481DF}"/>
              </a:ext>
            </a:extLst>
          </p:cNvPr>
          <p:cNvSpPr/>
          <p:nvPr/>
        </p:nvSpPr>
        <p:spPr>
          <a:xfrm>
            <a:off x="4757332" y="3660476"/>
            <a:ext cx="2677335" cy="261610"/>
          </a:xfrm>
          <a:prstGeom prst="rect">
            <a:avLst/>
          </a:prstGeom>
        </p:spPr>
        <p:txBody>
          <a:bodyPr wrap="none">
            <a:spAutoFit/>
          </a:bodyPr>
          <a:lstStyle/>
          <a:p>
            <a:pPr lvl="0" algn="ctr">
              <a:defRPr/>
            </a:pPr>
            <a:r>
              <a:rPr lang="en-GB" sz="1100" b="1" dirty="0">
                <a:latin typeface="Calibri" panose="020F0502020204030204" pitchFamily="34" charset="0"/>
                <a:cs typeface="Calibri" panose="020F0502020204030204" pitchFamily="34" charset="0"/>
              </a:rPr>
              <a:t>© 2020 The </a:t>
            </a:r>
            <a:r>
              <a:rPr lang="en-GB" sz="1100" b="1" dirty="0" err="1">
                <a:latin typeface="Calibri" panose="020F0502020204030204" pitchFamily="34" charset="0"/>
                <a:cs typeface="Calibri" panose="020F0502020204030204" pitchFamily="34" charset="0"/>
              </a:rPr>
              <a:t>PiXL</a:t>
            </a:r>
            <a:r>
              <a:rPr lang="en-GB" sz="1100" b="1" dirty="0">
                <a:latin typeface="Calibri" panose="020F0502020204030204" pitchFamily="34" charset="0"/>
                <a:cs typeface="Calibri" panose="020F0502020204030204" pitchFamily="34" charset="0"/>
              </a:rPr>
              <a:t> Club Ltd and Hachette UK</a:t>
            </a:r>
            <a:endParaRPr kumimoji="0" lang="en-US" sz="1100" b="1"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357DB147-8132-AB43-97A6-17B45C97E588}"/>
              </a:ext>
            </a:extLst>
          </p:cNvPr>
          <p:cNvSpPr txBox="1"/>
          <p:nvPr/>
        </p:nvSpPr>
        <p:spPr>
          <a:xfrm>
            <a:off x="2944978" y="4066590"/>
            <a:ext cx="6576094" cy="2296013"/>
          </a:xfrm>
          <a:prstGeom prst="rect">
            <a:avLst/>
          </a:prstGeom>
          <a:noFill/>
          <a:ln w="53975" cap="sq" cmpd="dbl">
            <a:solidFill>
              <a:schemeClr val="bg1">
                <a:lumMod val="50000"/>
              </a:schemeClr>
            </a:solidFill>
            <a:prstDash val="solid"/>
            <a:miter lim="800000"/>
          </a:ln>
        </p:spPr>
        <p:txBody>
          <a:bodyPr wrap="square" rtlCol="0">
            <a:spAutoFit/>
          </a:bodyPr>
          <a:lstStyle/>
          <a:p>
            <a:pPr>
              <a:lnSpc>
                <a:spcPct val="120000"/>
              </a:lnSpc>
            </a:pPr>
            <a:endParaRPr lang="en-GB" sz="1000" dirty="0">
              <a:latin typeface="Calibri" panose="020F0502020204030204" pitchFamily="34" charset="0"/>
              <a:cs typeface="Calibri" panose="020F0502020204030204" pitchFamily="34" charset="0"/>
            </a:endParaRPr>
          </a:p>
          <a:p>
            <a:pPr>
              <a:lnSpc>
                <a:spcPct val="120000"/>
              </a:lnSpc>
            </a:pPr>
            <a:r>
              <a:rPr lang="en-GB" sz="1000" dirty="0">
                <a:latin typeface="Calibri" panose="020F0502020204030204" pitchFamily="34" charset="0"/>
                <a:cs typeface="Calibri" panose="020F0502020204030204" pitchFamily="34" charset="0"/>
              </a:rPr>
              <a:t>This resource may be shared with any primary school Year 6 student in its current form, and parts thereof, to enhance your transition work with students.  All opinions and contributions are those of the authors. The contents of this resource are not connected with, or endorsed by, any other company, organisation or institution. </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If there are any inadvertent omissions or errors in the acknowledgements or usage, this is unintended and we will remedy these on written notification.</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Hachette UK own 'You Are Awesome' by Matthew Syed and 'Go Big' by Matthew Burton, which may be purchased by individuals and schools, should they wish to do so to enhance these resources for students.  'You Are Awesome' illustrations copyright © Toby Triumph.  'Go Big' illustrations copyright © Chris Madden. </a:t>
            </a:r>
          </a:p>
          <a:p>
            <a:pPr>
              <a:lnSpc>
                <a:spcPct val="120000"/>
              </a:lnSpc>
            </a:pPr>
            <a:r>
              <a:rPr lang="en-GB" sz="1000" dirty="0">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2036499489"/>
      </p:ext>
    </p:extLst>
  </p:cSld>
  <p:clrMapOvr>
    <a:masterClrMapping/>
  </p:clrMapOvr>
</p:sld>
</file>

<file path=ppt/theme/theme1.xml><?xml version="1.0" encoding="utf-8"?>
<a:theme xmlns:a="http://schemas.openxmlformats.org/drawingml/2006/main" name="AccentBoxVTI">
  <a:themeElements>
    <a:clrScheme name="AnalogousFromLightSeedLeftStep">
      <a:dk1>
        <a:srgbClr val="000000"/>
      </a:dk1>
      <a:lt1>
        <a:srgbClr val="FFFFFF"/>
      </a:lt1>
      <a:dk2>
        <a:srgbClr val="242E41"/>
      </a:dk2>
      <a:lt2>
        <a:srgbClr val="E3E2E8"/>
      </a:lt2>
      <a:accent1>
        <a:srgbClr val="9DA57D"/>
      </a:accent1>
      <a:accent2>
        <a:srgbClr val="ADA176"/>
      </a:accent2>
      <a:accent3>
        <a:srgbClr val="BC9782"/>
      </a:accent3>
      <a:accent4>
        <a:srgbClr val="BA7F82"/>
      </a:accent4>
      <a:accent5>
        <a:srgbClr val="C491A9"/>
      </a:accent5>
      <a:accent6>
        <a:srgbClr val="BA7FB3"/>
      </a:accent6>
      <a:hlink>
        <a:srgbClr val="7A6DB0"/>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2063</TotalTime>
  <Words>1377</Words>
  <Application>Microsoft Office PowerPoint</Application>
  <PresentationFormat>Widescreen</PresentationFormat>
  <Paragraphs>143</Paragraphs>
  <Slides>25</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Avenir Next LT Pro</vt:lpstr>
      <vt:lpstr>Calibri</vt:lpstr>
      <vt:lpstr>Calibri Light</vt:lpstr>
      <vt:lpstr>Times New Roman</vt:lpstr>
      <vt:lpstr>AccentBoxVTI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Sidell</dc:creator>
  <cp:lastModifiedBy>fpressner</cp:lastModifiedBy>
  <cp:revision>69</cp:revision>
  <dcterms:created xsi:type="dcterms:W3CDTF">2020-04-29T12:03:07Z</dcterms:created>
  <dcterms:modified xsi:type="dcterms:W3CDTF">2020-06-17T13:11:20Z</dcterms:modified>
</cp:coreProperties>
</file>