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5" r:id="rId2"/>
    <p:sldId id="388" r:id="rId3"/>
    <p:sldId id="318" r:id="rId4"/>
    <p:sldId id="355" r:id="rId5"/>
    <p:sldId id="319" r:id="rId6"/>
  </p:sldIdLst>
  <p:sldSz cx="9144000" cy="6858000" type="screen4x3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59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601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502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010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012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5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598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03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698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51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929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23979-09D0-4B90-8E97-43564A2D23FC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71222-0837-4CEC-BEE2-BC1E917CEAC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520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10" Type="http://schemas.openxmlformats.org/officeDocument/2006/relationships/image" Target="../media/image9.jp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gif"/><Relationship Id="rId7" Type="http://schemas.openxmlformats.org/officeDocument/2006/relationships/image" Target="../media/image24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gif"/><Relationship Id="rId4" Type="http://schemas.openxmlformats.org/officeDocument/2006/relationships/image" Target="../media/image21.wmf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69" y="591713"/>
            <a:ext cx="1172772" cy="1557832"/>
          </a:xfrm>
          <a:prstGeom prst="rect">
            <a:avLst/>
          </a:prstGeom>
        </p:spPr>
      </p:pic>
      <p:pic>
        <p:nvPicPr>
          <p:cNvPr id="8" name="Picture 2" descr="C:\Users\lquick\AppData\Local\Microsoft\Windows\Temporary Internet Files\Content.IE5\B5D80NEW\johnny-automatic-3-snails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4" y="1119008"/>
            <a:ext cx="1041077" cy="52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440" y="4731496"/>
            <a:ext cx="2600459" cy="19422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476" y="930649"/>
            <a:ext cx="2409423" cy="18070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3" y="4671991"/>
            <a:ext cx="2929247" cy="19564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147" y="2537968"/>
            <a:ext cx="2875476" cy="1887032"/>
          </a:xfrm>
          <a:prstGeom prst="rect">
            <a:avLst/>
          </a:prstGeom>
        </p:spPr>
      </p:pic>
      <p:pic>
        <p:nvPicPr>
          <p:cNvPr id="15" name="Picture 14" descr="knitting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004015" y="723482"/>
            <a:ext cx="1530313" cy="14833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2" y="2658763"/>
            <a:ext cx="2471604" cy="1797646"/>
          </a:xfrm>
          <a:prstGeom prst="rect">
            <a:avLst/>
          </a:prstGeom>
        </p:spPr>
      </p:pic>
      <p:pic>
        <p:nvPicPr>
          <p:cNvPr id="18" name="Content Placeholder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560" y="4756156"/>
            <a:ext cx="2447537" cy="19175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33941" y="188640"/>
            <a:ext cx="3824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Describe what you see in French!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665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ext Box 2"/>
          <p:cNvSpPr txBox="1">
            <a:spLocks noChangeArrowheads="1"/>
          </p:cNvSpPr>
          <p:nvPr/>
        </p:nvSpPr>
        <p:spPr bwMode="auto">
          <a:xfrm>
            <a:off x="5220072" y="6755"/>
            <a:ext cx="6229350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800" b="1" dirty="0" err="1" smtClean="0">
                <a:latin typeface="Comic Sans MS" pitchFamily="66" charset="0"/>
              </a:rPr>
              <a:t>Aller</a:t>
            </a:r>
            <a:r>
              <a:rPr lang="en-GB" sz="2800" b="1" dirty="0" smtClean="0">
                <a:latin typeface="Comic Sans MS" pitchFamily="66" charset="0"/>
              </a:rPr>
              <a:t>  =</a:t>
            </a:r>
            <a:r>
              <a:rPr lang="en-GB" sz="2800" b="1" dirty="0">
                <a:latin typeface="Comic Sans MS" pitchFamily="66" charset="0"/>
              </a:rPr>
              <a:t>	to go</a:t>
            </a:r>
          </a:p>
          <a:p>
            <a:pPr>
              <a:spcBef>
                <a:spcPct val="50000"/>
              </a:spcBef>
            </a:pPr>
            <a:endParaRPr lang="en-GB" sz="1200" b="1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en-GB" sz="1200" dirty="0">
                <a:solidFill>
                  <a:srgbClr val="FF0000"/>
                </a:solidFill>
                <a:latin typeface="Comic Sans MS" pitchFamily="66" charset="0"/>
              </a:rPr>
              <a:t>je</a:t>
            </a:r>
            <a:r>
              <a:rPr lang="en-GB" sz="1200" dirty="0">
                <a:latin typeface="Comic Sans MS" pitchFamily="66" charset="0"/>
              </a:rPr>
              <a:t> </a:t>
            </a:r>
            <a:r>
              <a:rPr lang="en-GB" sz="1200" dirty="0" err="1">
                <a:latin typeface="Comic Sans MS" pitchFamily="66" charset="0"/>
              </a:rPr>
              <a:t>vais</a:t>
            </a:r>
            <a:r>
              <a:rPr lang="en-GB" sz="1200" dirty="0">
                <a:latin typeface="Comic Sans MS" pitchFamily="66" charset="0"/>
              </a:rPr>
              <a:t>	</a:t>
            </a:r>
            <a:r>
              <a:rPr lang="en-GB" sz="1200" dirty="0">
                <a:solidFill>
                  <a:srgbClr val="FF0000"/>
                </a:solidFill>
                <a:latin typeface="Comic Sans MS" pitchFamily="66" charset="0"/>
              </a:rPr>
              <a:t>I</a:t>
            </a:r>
            <a:r>
              <a:rPr lang="en-GB" sz="1200" dirty="0">
                <a:latin typeface="Comic Sans MS" pitchFamily="66" charset="0"/>
              </a:rPr>
              <a:t> go/ I am going</a:t>
            </a:r>
          </a:p>
          <a:p>
            <a:pPr>
              <a:spcBef>
                <a:spcPct val="50000"/>
              </a:spcBef>
            </a:pPr>
            <a:r>
              <a:rPr lang="en-GB" sz="1200" dirty="0" err="1">
                <a:solidFill>
                  <a:srgbClr val="FF0000"/>
                </a:solidFill>
                <a:latin typeface="Comic Sans MS" pitchFamily="66" charset="0"/>
              </a:rPr>
              <a:t>tu</a:t>
            </a:r>
            <a:r>
              <a:rPr lang="en-GB" sz="1200" dirty="0">
                <a:latin typeface="Comic Sans MS" pitchFamily="66" charset="0"/>
              </a:rPr>
              <a:t> vas	</a:t>
            </a:r>
            <a:r>
              <a:rPr lang="en-GB" sz="1200" dirty="0">
                <a:solidFill>
                  <a:srgbClr val="FF0000"/>
                </a:solidFill>
                <a:latin typeface="Comic Sans MS" pitchFamily="66" charset="0"/>
              </a:rPr>
              <a:t>you</a:t>
            </a:r>
            <a:r>
              <a:rPr lang="en-GB" sz="1200" dirty="0">
                <a:latin typeface="Comic Sans MS" pitchFamily="66" charset="0"/>
              </a:rPr>
              <a:t> go/ you are going</a:t>
            </a:r>
          </a:p>
          <a:p>
            <a:pPr>
              <a:spcBef>
                <a:spcPct val="50000"/>
              </a:spcBef>
            </a:pPr>
            <a:r>
              <a:rPr lang="en-GB" sz="1200" dirty="0" err="1">
                <a:solidFill>
                  <a:srgbClr val="FF0000"/>
                </a:solidFill>
                <a:latin typeface="Comic Sans MS" pitchFamily="66" charset="0"/>
              </a:rPr>
              <a:t>il</a:t>
            </a:r>
            <a:r>
              <a:rPr lang="en-GB" sz="1200" dirty="0">
                <a:latin typeface="Comic Sans MS" pitchFamily="66" charset="0"/>
              </a:rPr>
              <a:t> </a:t>
            </a:r>
            <a:r>
              <a:rPr lang="en-GB" sz="1200" dirty="0" err="1">
                <a:latin typeface="Comic Sans MS" pitchFamily="66" charset="0"/>
              </a:rPr>
              <a:t>va</a:t>
            </a:r>
            <a:r>
              <a:rPr lang="en-GB" sz="1200" dirty="0">
                <a:latin typeface="Comic Sans MS" pitchFamily="66" charset="0"/>
              </a:rPr>
              <a:t>	</a:t>
            </a:r>
            <a:r>
              <a:rPr lang="en-GB" sz="1200" dirty="0">
                <a:solidFill>
                  <a:srgbClr val="FF0000"/>
                </a:solidFill>
                <a:latin typeface="Comic Sans MS" pitchFamily="66" charset="0"/>
              </a:rPr>
              <a:t>he</a:t>
            </a:r>
            <a:r>
              <a:rPr lang="en-GB" sz="1200" dirty="0">
                <a:latin typeface="Comic Sans MS" pitchFamily="66" charset="0"/>
              </a:rPr>
              <a:t> goes/ he is going</a:t>
            </a:r>
          </a:p>
          <a:p>
            <a:pPr>
              <a:spcBef>
                <a:spcPct val="50000"/>
              </a:spcBef>
            </a:pPr>
            <a:r>
              <a:rPr lang="en-GB" sz="1200" dirty="0" err="1">
                <a:solidFill>
                  <a:srgbClr val="FF0000"/>
                </a:solidFill>
                <a:latin typeface="Comic Sans MS" pitchFamily="66" charset="0"/>
              </a:rPr>
              <a:t>elle</a:t>
            </a:r>
            <a:r>
              <a:rPr lang="en-GB" sz="1200" dirty="0">
                <a:latin typeface="Comic Sans MS" pitchFamily="66" charset="0"/>
              </a:rPr>
              <a:t> </a:t>
            </a:r>
            <a:r>
              <a:rPr lang="en-GB" sz="1200" dirty="0" err="1">
                <a:latin typeface="Comic Sans MS" pitchFamily="66" charset="0"/>
              </a:rPr>
              <a:t>va</a:t>
            </a:r>
            <a:r>
              <a:rPr lang="en-GB" sz="1200" dirty="0">
                <a:latin typeface="Comic Sans MS" pitchFamily="66" charset="0"/>
              </a:rPr>
              <a:t>	</a:t>
            </a:r>
            <a:r>
              <a:rPr lang="en-GB" sz="1200" dirty="0">
                <a:solidFill>
                  <a:srgbClr val="FF0000"/>
                </a:solidFill>
                <a:latin typeface="Comic Sans MS" pitchFamily="66" charset="0"/>
              </a:rPr>
              <a:t>she</a:t>
            </a:r>
            <a:r>
              <a:rPr lang="en-GB" sz="1200" dirty="0">
                <a:latin typeface="Comic Sans MS" pitchFamily="66" charset="0"/>
              </a:rPr>
              <a:t> goes/ she is </a:t>
            </a:r>
            <a:r>
              <a:rPr lang="en-GB" sz="1200" dirty="0" smtClean="0">
                <a:latin typeface="Comic Sans MS" pitchFamily="66" charset="0"/>
              </a:rPr>
              <a:t>going</a:t>
            </a:r>
          </a:p>
          <a:p>
            <a:pPr>
              <a:spcBef>
                <a:spcPct val="50000"/>
              </a:spcBef>
            </a:pPr>
            <a:r>
              <a:rPr lang="en-GB" sz="1200" dirty="0" smtClean="0">
                <a:solidFill>
                  <a:srgbClr val="FF0000"/>
                </a:solidFill>
                <a:latin typeface="Comic Sans MS" pitchFamily="66" charset="0"/>
              </a:rPr>
              <a:t>nous </a:t>
            </a:r>
            <a:r>
              <a:rPr lang="en-GB" sz="1200" dirty="0" err="1" smtClean="0">
                <a:latin typeface="Comic Sans MS" pitchFamily="66" charset="0"/>
              </a:rPr>
              <a:t>allons</a:t>
            </a:r>
            <a:r>
              <a:rPr lang="en-GB" sz="1200" dirty="0" smtClean="0">
                <a:latin typeface="Comic Sans MS" pitchFamily="66" charset="0"/>
              </a:rPr>
              <a:t>    </a:t>
            </a:r>
            <a:r>
              <a:rPr lang="en-GB" sz="1200" dirty="0" smtClean="0">
                <a:solidFill>
                  <a:srgbClr val="FF0000"/>
                </a:solidFill>
                <a:latin typeface="Comic Sans MS" pitchFamily="66" charset="0"/>
              </a:rPr>
              <a:t>we</a:t>
            </a:r>
            <a:r>
              <a:rPr lang="en-GB" sz="1200" dirty="0" smtClean="0">
                <a:latin typeface="Comic Sans MS" pitchFamily="66" charset="0"/>
              </a:rPr>
              <a:t> go/ we are going</a:t>
            </a:r>
          </a:p>
          <a:p>
            <a:pPr>
              <a:spcBef>
                <a:spcPct val="50000"/>
              </a:spcBef>
            </a:pPr>
            <a:r>
              <a:rPr lang="en-GB" sz="1200" dirty="0" err="1" smtClean="0">
                <a:solidFill>
                  <a:srgbClr val="FF0000"/>
                </a:solidFill>
                <a:latin typeface="Comic Sans MS" pitchFamily="66" charset="0"/>
              </a:rPr>
              <a:t>Vous</a:t>
            </a:r>
            <a:r>
              <a:rPr lang="en-GB" sz="1200" dirty="0" smtClean="0">
                <a:latin typeface="Comic Sans MS" pitchFamily="66" charset="0"/>
              </a:rPr>
              <a:t> </a:t>
            </a:r>
            <a:r>
              <a:rPr lang="en-GB" sz="1200" dirty="0" err="1" smtClean="0">
                <a:latin typeface="Comic Sans MS" pitchFamily="66" charset="0"/>
              </a:rPr>
              <a:t>allez</a:t>
            </a:r>
            <a:r>
              <a:rPr lang="en-GB" sz="1200" dirty="0" smtClean="0">
                <a:latin typeface="Comic Sans MS" pitchFamily="66" charset="0"/>
              </a:rPr>
              <a:t>    </a:t>
            </a:r>
            <a:r>
              <a:rPr lang="en-GB" sz="1200" dirty="0" smtClean="0">
                <a:solidFill>
                  <a:srgbClr val="FF0000"/>
                </a:solidFill>
                <a:latin typeface="Comic Sans MS" pitchFamily="66" charset="0"/>
              </a:rPr>
              <a:t>you</a:t>
            </a:r>
            <a:r>
              <a:rPr lang="en-GB" sz="1200" dirty="0" smtClean="0">
                <a:latin typeface="Comic Sans MS" pitchFamily="66" charset="0"/>
              </a:rPr>
              <a:t> go/ you are going</a:t>
            </a:r>
            <a:endParaRPr lang="en-GB" sz="1200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en-GB" sz="1200" dirty="0" err="1">
                <a:solidFill>
                  <a:srgbClr val="FF0000"/>
                </a:solidFill>
                <a:latin typeface="Comic Sans MS" pitchFamily="66" charset="0"/>
              </a:rPr>
              <a:t>ils</a:t>
            </a:r>
            <a:r>
              <a:rPr lang="en-GB" sz="1200" dirty="0">
                <a:latin typeface="Comic Sans MS" pitchFamily="66" charset="0"/>
              </a:rPr>
              <a:t> </a:t>
            </a:r>
            <a:r>
              <a:rPr lang="en-GB" sz="1200" dirty="0" err="1">
                <a:latin typeface="Comic Sans MS" pitchFamily="66" charset="0"/>
              </a:rPr>
              <a:t>vont</a:t>
            </a:r>
            <a:r>
              <a:rPr lang="en-GB" sz="1200" dirty="0">
                <a:latin typeface="Comic Sans MS" pitchFamily="66" charset="0"/>
              </a:rPr>
              <a:t>	</a:t>
            </a:r>
            <a:r>
              <a:rPr lang="en-GB" sz="1200" dirty="0">
                <a:solidFill>
                  <a:srgbClr val="FF0000"/>
                </a:solidFill>
                <a:latin typeface="Comic Sans MS" pitchFamily="66" charset="0"/>
              </a:rPr>
              <a:t>they</a:t>
            </a:r>
            <a:r>
              <a:rPr lang="en-GB" sz="1200" dirty="0">
                <a:latin typeface="Comic Sans MS" pitchFamily="66" charset="0"/>
              </a:rPr>
              <a:t> are going</a:t>
            </a:r>
          </a:p>
          <a:p>
            <a:pPr>
              <a:spcBef>
                <a:spcPct val="50000"/>
              </a:spcBef>
            </a:pPr>
            <a:r>
              <a:rPr lang="en-GB" sz="1200" dirty="0" err="1" smtClean="0">
                <a:solidFill>
                  <a:srgbClr val="FF0000"/>
                </a:solidFill>
                <a:latin typeface="Comic Sans MS" pitchFamily="66" charset="0"/>
              </a:rPr>
              <a:t>elles</a:t>
            </a:r>
            <a:r>
              <a:rPr lang="en-GB" sz="1200" dirty="0" smtClean="0">
                <a:latin typeface="Comic Sans MS" pitchFamily="66" charset="0"/>
              </a:rPr>
              <a:t> </a:t>
            </a:r>
            <a:r>
              <a:rPr lang="en-GB" sz="1200" dirty="0" err="1">
                <a:latin typeface="Comic Sans MS" pitchFamily="66" charset="0"/>
              </a:rPr>
              <a:t>vont</a:t>
            </a:r>
            <a:r>
              <a:rPr lang="en-GB" sz="1200" dirty="0">
                <a:latin typeface="Comic Sans MS" pitchFamily="66" charset="0"/>
              </a:rPr>
              <a:t>	</a:t>
            </a:r>
            <a:r>
              <a:rPr lang="en-GB" sz="1200" dirty="0">
                <a:solidFill>
                  <a:srgbClr val="FF0000"/>
                </a:solidFill>
                <a:latin typeface="Comic Sans MS" pitchFamily="66" charset="0"/>
              </a:rPr>
              <a:t>they</a:t>
            </a:r>
            <a:r>
              <a:rPr lang="en-GB" sz="1200" dirty="0">
                <a:latin typeface="Comic Sans MS" pitchFamily="66" charset="0"/>
              </a:rPr>
              <a:t> are </a:t>
            </a:r>
            <a:r>
              <a:rPr lang="en-GB" sz="1200" dirty="0" smtClean="0">
                <a:latin typeface="Comic Sans MS" pitchFamily="66" charset="0"/>
              </a:rPr>
              <a:t>going</a:t>
            </a:r>
            <a:endParaRPr lang="en-US" sz="1200" dirty="0">
              <a:latin typeface="Comic Sans MS" pitchFamily="66" charset="0"/>
            </a:endParaRPr>
          </a:p>
        </p:txBody>
      </p:sp>
      <p:sp>
        <p:nvSpPr>
          <p:cNvPr id="125955" name="Text Box 3"/>
          <p:cNvSpPr txBox="1">
            <a:spLocks noChangeArrowheads="1"/>
          </p:cNvSpPr>
          <p:nvPr/>
        </p:nvSpPr>
        <p:spPr bwMode="auto">
          <a:xfrm>
            <a:off x="6084888" y="2133600"/>
            <a:ext cx="3313112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/>
          </a:p>
          <a:p>
            <a:pPr>
              <a:spcBef>
                <a:spcPct val="50000"/>
              </a:spcBef>
            </a:pPr>
            <a:endParaRPr lang="en-GB"/>
          </a:p>
          <a:p>
            <a:pPr>
              <a:spcBef>
                <a:spcPct val="50000"/>
              </a:spcBef>
            </a:pPr>
            <a:endParaRPr lang="en-GB"/>
          </a:p>
          <a:p>
            <a:pPr>
              <a:spcBef>
                <a:spcPct val="50000"/>
              </a:spcBef>
            </a:pPr>
            <a:endParaRPr lang="en-GB"/>
          </a:p>
          <a:p>
            <a:pPr>
              <a:spcBef>
                <a:spcPct val="50000"/>
              </a:spcBef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810196" y="3356992"/>
            <a:ext cx="4572000" cy="32778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je</a:t>
            </a:r>
            <a:r>
              <a:rPr lang="en-GB" dirty="0">
                <a:latin typeface="Comic Sans MS" pitchFamily="66" charset="0"/>
              </a:rPr>
              <a:t> </a:t>
            </a:r>
            <a:r>
              <a:rPr lang="en-GB" dirty="0" err="1">
                <a:latin typeface="Comic Sans MS" pitchFamily="66" charset="0"/>
              </a:rPr>
              <a:t>vais</a:t>
            </a:r>
            <a:r>
              <a:rPr lang="en-GB" dirty="0">
                <a:latin typeface="Comic Sans MS" pitchFamily="66" charset="0"/>
              </a:rPr>
              <a:t>	</a:t>
            </a:r>
          </a:p>
          <a:p>
            <a:pPr>
              <a:spcBef>
                <a:spcPct val="50000"/>
              </a:spcBef>
            </a:pPr>
            <a:r>
              <a:rPr lang="en-GB" dirty="0" err="1">
                <a:solidFill>
                  <a:srgbClr val="FF0000"/>
                </a:solidFill>
                <a:latin typeface="Comic Sans MS" pitchFamily="66" charset="0"/>
              </a:rPr>
              <a:t>tu</a:t>
            </a:r>
            <a:r>
              <a:rPr lang="en-GB" dirty="0">
                <a:latin typeface="Comic Sans MS" pitchFamily="66" charset="0"/>
              </a:rPr>
              <a:t> vas	</a:t>
            </a:r>
          </a:p>
          <a:p>
            <a:pPr>
              <a:spcBef>
                <a:spcPct val="50000"/>
              </a:spcBef>
            </a:pPr>
            <a:r>
              <a:rPr lang="en-GB" dirty="0" err="1">
                <a:solidFill>
                  <a:srgbClr val="FF0000"/>
                </a:solidFill>
                <a:latin typeface="Comic Sans MS" pitchFamily="66" charset="0"/>
              </a:rPr>
              <a:t>il</a:t>
            </a:r>
            <a:r>
              <a:rPr lang="en-GB" dirty="0">
                <a:latin typeface="Comic Sans MS" pitchFamily="66" charset="0"/>
              </a:rPr>
              <a:t> </a:t>
            </a:r>
            <a:r>
              <a:rPr lang="en-GB" dirty="0" err="1">
                <a:latin typeface="Comic Sans MS" pitchFamily="66" charset="0"/>
              </a:rPr>
              <a:t>va</a:t>
            </a:r>
            <a:r>
              <a:rPr lang="en-GB" dirty="0">
                <a:latin typeface="Comic Sans MS" pitchFamily="66" charset="0"/>
              </a:rPr>
              <a:t>	</a:t>
            </a:r>
          </a:p>
          <a:p>
            <a:pPr>
              <a:spcBef>
                <a:spcPct val="50000"/>
              </a:spcBef>
            </a:pPr>
            <a:r>
              <a:rPr lang="en-GB" dirty="0" err="1">
                <a:solidFill>
                  <a:srgbClr val="FF0000"/>
                </a:solidFill>
                <a:latin typeface="Comic Sans MS" pitchFamily="66" charset="0"/>
              </a:rPr>
              <a:t>elle</a:t>
            </a:r>
            <a:r>
              <a:rPr lang="en-GB" dirty="0">
                <a:latin typeface="Comic Sans MS" pitchFamily="66" charset="0"/>
              </a:rPr>
              <a:t> </a:t>
            </a:r>
            <a:r>
              <a:rPr lang="en-GB" dirty="0" err="1">
                <a:latin typeface="Comic Sans MS" pitchFamily="66" charset="0"/>
              </a:rPr>
              <a:t>va</a:t>
            </a:r>
            <a:r>
              <a:rPr lang="en-GB" dirty="0">
                <a:latin typeface="Comic Sans MS" pitchFamily="66" charset="0"/>
              </a:rPr>
              <a:t>	</a:t>
            </a:r>
          </a:p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nous </a:t>
            </a:r>
            <a:r>
              <a:rPr lang="en-GB" dirty="0" err="1" smtClean="0">
                <a:latin typeface="Comic Sans MS" pitchFamily="66" charset="0"/>
              </a:rPr>
              <a:t>allons</a:t>
            </a:r>
            <a:r>
              <a:rPr lang="en-GB" dirty="0" smtClean="0">
                <a:latin typeface="Comic Sans MS" pitchFamily="66" charset="0"/>
              </a:rPr>
              <a:t>    </a:t>
            </a:r>
            <a:endParaRPr lang="en-GB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en-GB" dirty="0" err="1">
                <a:solidFill>
                  <a:srgbClr val="FF0000"/>
                </a:solidFill>
                <a:latin typeface="Comic Sans MS" pitchFamily="66" charset="0"/>
              </a:rPr>
              <a:t>Vous</a:t>
            </a:r>
            <a:r>
              <a:rPr lang="en-GB" dirty="0">
                <a:latin typeface="Comic Sans MS" pitchFamily="66" charset="0"/>
              </a:rPr>
              <a:t> </a:t>
            </a:r>
            <a:r>
              <a:rPr lang="en-GB" dirty="0" err="1">
                <a:latin typeface="Comic Sans MS" pitchFamily="66" charset="0"/>
              </a:rPr>
              <a:t>allez</a:t>
            </a:r>
            <a:r>
              <a:rPr lang="en-GB" dirty="0">
                <a:latin typeface="Comic Sans MS" pitchFamily="66" charset="0"/>
              </a:rPr>
              <a:t>   </a:t>
            </a:r>
          </a:p>
          <a:p>
            <a:pPr>
              <a:spcBef>
                <a:spcPct val="50000"/>
              </a:spcBef>
            </a:pPr>
            <a:r>
              <a:rPr lang="en-GB" dirty="0" err="1">
                <a:solidFill>
                  <a:srgbClr val="FF0000"/>
                </a:solidFill>
                <a:latin typeface="Comic Sans MS" pitchFamily="66" charset="0"/>
              </a:rPr>
              <a:t>ils</a:t>
            </a:r>
            <a:r>
              <a:rPr lang="en-GB" dirty="0">
                <a:latin typeface="Comic Sans MS" pitchFamily="66" charset="0"/>
              </a:rPr>
              <a:t> </a:t>
            </a:r>
            <a:r>
              <a:rPr lang="en-GB" dirty="0" err="1">
                <a:latin typeface="Comic Sans MS" pitchFamily="66" charset="0"/>
              </a:rPr>
              <a:t>vont</a:t>
            </a:r>
            <a:r>
              <a:rPr lang="en-GB" dirty="0">
                <a:latin typeface="Comic Sans MS" pitchFamily="66" charset="0"/>
              </a:rPr>
              <a:t>	</a:t>
            </a:r>
          </a:p>
          <a:p>
            <a:pPr>
              <a:spcBef>
                <a:spcPct val="50000"/>
              </a:spcBef>
            </a:pPr>
            <a:r>
              <a:rPr lang="en-GB" dirty="0" err="1">
                <a:solidFill>
                  <a:srgbClr val="FF0000"/>
                </a:solidFill>
                <a:latin typeface="Comic Sans MS" pitchFamily="66" charset="0"/>
              </a:rPr>
              <a:t>elles</a:t>
            </a:r>
            <a:r>
              <a:rPr lang="en-GB" dirty="0">
                <a:latin typeface="Comic Sans MS" pitchFamily="66" charset="0"/>
              </a:rPr>
              <a:t> </a:t>
            </a:r>
            <a:r>
              <a:rPr lang="en-GB" dirty="0" err="1">
                <a:latin typeface="Comic Sans MS" pitchFamily="66" charset="0"/>
              </a:rPr>
              <a:t>vont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480915" y="352901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Comic Sans MS" pitchFamily="66" charset="0"/>
              </a:rPr>
              <a:t> </a:t>
            </a:r>
            <a:r>
              <a:rPr lang="en-GB" b="1" dirty="0">
                <a:latin typeface="Comic Sans MS" pitchFamily="66" charset="0"/>
              </a:rPr>
              <a:t>à</a:t>
            </a:r>
            <a:r>
              <a:rPr lang="en-US" b="1" dirty="0">
                <a:latin typeface="Comic Sans MS" pitchFamily="66" charset="0"/>
              </a:rPr>
              <a:t> </a:t>
            </a:r>
            <a:r>
              <a:rPr lang="en-GB" b="1" dirty="0">
                <a:latin typeface="Comic Sans MS" pitchFamily="66" charset="0"/>
              </a:rPr>
              <a:t>la piscine</a:t>
            </a:r>
          </a:p>
          <a:p>
            <a:r>
              <a:rPr lang="en-GB" b="1" dirty="0">
                <a:latin typeface="Comic Sans MS" pitchFamily="66" charset="0"/>
              </a:rPr>
              <a:t>à la </a:t>
            </a:r>
            <a:r>
              <a:rPr lang="en-GB" b="1" dirty="0" err="1" smtClean="0">
                <a:latin typeface="Comic Sans MS" pitchFamily="66" charset="0"/>
              </a:rPr>
              <a:t>bibliothèque</a:t>
            </a:r>
            <a:endParaRPr lang="en-GB" b="1" dirty="0" smtClean="0">
              <a:latin typeface="Comic Sans MS" pitchFamily="66" charset="0"/>
            </a:endParaRPr>
          </a:p>
          <a:p>
            <a:r>
              <a:rPr lang="en-GB" b="1" dirty="0">
                <a:latin typeface="Comic Sans MS" pitchFamily="66" charset="0"/>
              </a:rPr>
              <a:t>à</a:t>
            </a:r>
            <a:r>
              <a:rPr lang="en-US" b="1" dirty="0">
                <a:latin typeface="Comic Sans MS" pitchFamily="66" charset="0"/>
              </a:rPr>
              <a:t> </a:t>
            </a:r>
            <a:r>
              <a:rPr lang="en-GB" b="1" dirty="0" smtClean="0">
                <a:latin typeface="Comic Sans MS" pitchFamily="66" charset="0"/>
              </a:rPr>
              <a:t>la </a:t>
            </a:r>
            <a:r>
              <a:rPr lang="en-GB" b="1" dirty="0" err="1" smtClean="0">
                <a:latin typeface="Comic Sans MS" pitchFamily="66" charset="0"/>
              </a:rPr>
              <a:t>gare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93128" y="547300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latin typeface="Comic Sans MS" pitchFamily="66" charset="0"/>
              </a:rPr>
              <a:t>au </a:t>
            </a:r>
            <a:r>
              <a:rPr lang="en-GB" b="1" dirty="0" err="1">
                <a:latin typeface="Comic Sans MS" pitchFamily="66" charset="0"/>
              </a:rPr>
              <a:t>cinéma</a:t>
            </a:r>
            <a:endParaRPr lang="en-GB" b="1" dirty="0">
              <a:latin typeface="Comic Sans MS" pitchFamily="66" charset="0"/>
            </a:endParaRPr>
          </a:p>
          <a:p>
            <a:r>
              <a:rPr lang="en-GB" b="1" dirty="0">
                <a:latin typeface="Comic Sans MS" pitchFamily="66" charset="0"/>
              </a:rPr>
              <a:t>au </a:t>
            </a:r>
            <a:r>
              <a:rPr lang="en-GB" b="1" dirty="0" err="1">
                <a:latin typeface="Comic Sans MS" pitchFamily="66" charset="0"/>
              </a:rPr>
              <a:t>parc</a:t>
            </a:r>
            <a:endParaRPr lang="en-GB" b="1" dirty="0">
              <a:latin typeface="Comic Sans MS" pitchFamily="66" charset="0"/>
            </a:endParaRPr>
          </a:p>
          <a:p>
            <a:r>
              <a:rPr lang="en-GB" b="1" dirty="0">
                <a:latin typeface="Comic Sans MS" pitchFamily="66" charset="0"/>
              </a:rPr>
              <a:t>au café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480" y="3051649"/>
            <a:ext cx="1043608" cy="7827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019" y="3529012"/>
            <a:ext cx="1692034" cy="8117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949" y="-64966"/>
            <a:ext cx="53442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u="sng" dirty="0" smtClean="0"/>
          </a:p>
          <a:p>
            <a:r>
              <a:rPr lang="en-GB" sz="2800" u="sng" dirty="0" smtClean="0"/>
              <a:t>Revision of  the verb “</a:t>
            </a:r>
            <a:r>
              <a:rPr lang="en-GB" sz="2800" u="sng" dirty="0" err="1" smtClean="0"/>
              <a:t>aller</a:t>
            </a:r>
            <a:r>
              <a:rPr lang="en-GB" sz="2800" u="sng" dirty="0" smtClean="0"/>
              <a:t>” </a:t>
            </a:r>
          </a:p>
          <a:p>
            <a:r>
              <a:rPr lang="en-GB" sz="2800" dirty="0" smtClean="0"/>
              <a:t>Make up some sentences and teach someone at home.</a:t>
            </a:r>
            <a:endParaRPr lang="en-GB" sz="2800" dirty="0"/>
          </a:p>
        </p:txBody>
      </p:sp>
      <p:pic>
        <p:nvPicPr>
          <p:cNvPr id="7" name="Picture 6" descr="Darlington railway station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880" y="4167124"/>
            <a:ext cx="1089248" cy="8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95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 Box 2"/>
          <p:cNvSpPr txBox="1">
            <a:spLocks noChangeArrowheads="1"/>
          </p:cNvSpPr>
          <p:nvPr/>
        </p:nvSpPr>
        <p:spPr bwMode="auto">
          <a:xfrm>
            <a:off x="266607" y="793613"/>
            <a:ext cx="2663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600" dirty="0" err="1">
                <a:latin typeface="Comic Sans MS" pitchFamily="66" charset="0"/>
                <a:cs typeface="Arial" charset="0"/>
              </a:rPr>
              <a:t>Où</a:t>
            </a:r>
            <a:r>
              <a:rPr lang="en-GB" sz="3600" dirty="0">
                <a:latin typeface="Comic Sans MS" pitchFamily="66" charset="0"/>
                <a:cs typeface="Arial" charset="0"/>
              </a:rPr>
              <a:t> </a:t>
            </a:r>
            <a:r>
              <a:rPr lang="en-GB" sz="3600" dirty="0" err="1">
                <a:latin typeface="Comic Sans MS" pitchFamily="66" charset="0"/>
                <a:cs typeface="Arial" charset="0"/>
              </a:rPr>
              <a:t>vont</a:t>
            </a:r>
            <a:r>
              <a:rPr lang="en-GB" sz="3600" dirty="0">
                <a:latin typeface="Comic Sans MS" pitchFamily="66" charset="0"/>
                <a:cs typeface="Arial" charset="0"/>
              </a:rPr>
              <a:t>…?</a:t>
            </a:r>
            <a:endParaRPr lang="en-US" sz="3600" dirty="0">
              <a:latin typeface="Comic Sans MS" pitchFamily="66" charset="0"/>
              <a:cs typeface="Arial" charset="0"/>
            </a:endParaRPr>
          </a:p>
        </p:txBody>
      </p:sp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-8229" y="1457823"/>
            <a:ext cx="3244566" cy="533684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fr-FR" sz="2400" dirty="0" smtClean="0">
                <a:latin typeface="Comic Sans MS" pitchFamily="66" charset="0"/>
              </a:rPr>
              <a:t>(f)Les libellules?</a:t>
            </a:r>
          </a:p>
          <a:p>
            <a:pPr>
              <a:spcBef>
                <a:spcPct val="20000"/>
              </a:spcBef>
            </a:pPr>
            <a:endParaRPr lang="fr-FR" sz="2400" dirty="0">
              <a:latin typeface="Comic Sans MS" pitchFamily="66" charset="0"/>
            </a:endParaRPr>
          </a:p>
          <a:p>
            <a:pPr>
              <a:spcBef>
                <a:spcPct val="20000"/>
              </a:spcBef>
            </a:pPr>
            <a:r>
              <a:rPr lang="fr-FR" sz="2400" dirty="0">
                <a:latin typeface="Comic Sans MS" pitchFamily="66" charset="0"/>
              </a:rPr>
              <a:t>Les </a:t>
            </a:r>
            <a:r>
              <a:rPr lang="fr-FR" sz="2400" dirty="0" smtClean="0">
                <a:latin typeface="Comic Sans MS" pitchFamily="66" charset="0"/>
              </a:rPr>
              <a:t>lions?</a:t>
            </a:r>
          </a:p>
          <a:p>
            <a:pPr>
              <a:spcBef>
                <a:spcPct val="20000"/>
              </a:spcBef>
            </a:pPr>
            <a:endParaRPr lang="fr-FR" sz="2400" dirty="0" smtClean="0">
              <a:latin typeface="Comic Sans MS" pitchFamily="66" charset="0"/>
            </a:endParaRPr>
          </a:p>
          <a:p>
            <a:pPr>
              <a:spcBef>
                <a:spcPct val="20000"/>
              </a:spcBef>
            </a:pPr>
            <a:r>
              <a:rPr lang="fr-FR" sz="2400" dirty="0" smtClean="0">
                <a:latin typeface="Comic Sans MS" pitchFamily="66" charset="0"/>
              </a:rPr>
              <a:t>Les moutons?</a:t>
            </a:r>
          </a:p>
          <a:p>
            <a:pPr>
              <a:spcBef>
                <a:spcPct val="20000"/>
              </a:spcBef>
            </a:pPr>
            <a:endParaRPr lang="fr-FR" sz="2400" dirty="0">
              <a:latin typeface="Comic Sans MS" pitchFamily="66" charset="0"/>
            </a:endParaRPr>
          </a:p>
          <a:p>
            <a:pPr>
              <a:spcBef>
                <a:spcPct val="20000"/>
              </a:spcBef>
            </a:pPr>
            <a:r>
              <a:rPr lang="fr-FR" sz="2400" dirty="0" smtClean="0">
                <a:latin typeface="Comic Sans MS" pitchFamily="66" charset="0"/>
              </a:rPr>
              <a:t>(f)Les panthères?</a:t>
            </a:r>
          </a:p>
          <a:p>
            <a:pPr>
              <a:spcBef>
                <a:spcPct val="20000"/>
              </a:spcBef>
            </a:pPr>
            <a:endParaRPr lang="fr-FR" sz="2400" dirty="0" smtClean="0">
              <a:latin typeface="Comic Sans MS" pitchFamily="66" charset="0"/>
            </a:endParaRPr>
          </a:p>
          <a:p>
            <a:pPr>
              <a:spcBef>
                <a:spcPct val="20000"/>
              </a:spcBef>
            </a:pPr>
            <a:r>
              <a:rPr lang="fr-FR" sz="2400" dirty="0" smtClean="0">
                <a:latin typeface="Comic Sans MS" pitchFamily="66" charset="0"/>
              </a:rPr>
              <a:t>Les papillons?</a:t>
            </a:r>
          </a:p>
          <a:p>
            <a:pPr>
              <a:spcBef>
                <a:spcPct val="20000"/>
              </a:spcBef>
            </a:pPr>
            <a:endParaRPr lang="fr-FR" sz="2400" dirty="0">
              <a:latin typeface="Comic Sans MS" pitchFamily="66" charset="0"/>
            </a:endParaRPr>
          </a:p>
          <a:p>
            <a:pPr>
              <a:spcBef>
                <a:spcPct val="20000"/>
              </a:spcBef>
            </a:pPr>
            <a:r>
              <a:rPr lang="fr-FR" sz="2400" dirty="0">
                <a:latin typeface="Comic Sans MS" pitchFamily="66" charset="0"/>
              </a:rPr>
              <a:t>Les </a:t>
            </a:r>
            <a:r>
              <a:rPr lang="fr-FR" sz="2400" dirty="0" smtClean="0">
                <a:latin typeface="Comic Sans MS" pitchFamily="66" charset="0"/>
              </a:rPr>
              <a:t>poissons?</a:t>
            </a:r>
          </a:p>
          <a:p>
            <a:pPr>
              <a:spcBef>
                <a:spcPct val="20000"/>
              </a:spcBef>
            </a:pPr>
            <a:endParaRPr lang="fr-FR" sz="2400" dirty="0">
              <a:latin typeface="Comic Sans MS" pitchFamily="66" charset="0"/>
            </a:endParaRPr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7283720" y="1745045"/>
            <a:ext cx="1873250" cy="5847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fr-FR" sz="3200" dirty="0" smtClean="0">
                <a:latin typeface="Comic Sans MS" pitchFamily="66" charset="0"/>
              </a:rPr>
              <a:t>Londres</a:t>
            </a:r>
            <a:endParaRPr lang="fr-FR" sz="3200" dirty="0">
              <a:latin typeface="Comic Sans MS" pitchFamily="66" charset="0"/>
            </a:endParaRPr>
          </a:p>
        </p:txBody>
      </p: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5050107" y="1281347"/>
            <a:ext cx="935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dirty="0">
                <a:latin typeface="Comic Sans MS" pitchFamily="66" charset="0"/>
              </a:rPr>
              <a:t>verb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4934220" y="1774825"/>
            <a:ext cx="1050925" cy="588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dirty="0" err="1">
                <a:latin typeface="Comic Sans MS" pitchFamily="66" charset="0"/>
              </a:rPr>
              <a:t>vont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5796136" y="1235893"/>
            <a:ext cx="18002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000" dirty="0">
                <a:latin typeface="Comic Sans MS" pitchFamily="66" charset="0"/>
              </a:rPr>
              <a:t>preposition</a:t>
            </a:r>
            <a:endParaRPr lang="en-US" sz="2000" dirty="0">
              <a:latin typeface="Comic Sans MS" pitchFamily="66" charset="0"/>
            </a:endParaRPr>
          </a:p>
        </p:txBody>
      </p:sp>
      <p:sp>
        <p:nvSpPr>
          <p:cNvPr id="124936" name="Text Box 8"/>
          <p:cNvSpPr txBox="1">
            <a:spLocks noChangeArrowheads="1"/>
          </p:cNvSpPr>
          <p:nvPr/>
        </p:nvSpPr>
        <p:spPr bwMode="auto">
          <a:xfrm>
            <a:off x="5985145" y="1772443"/>
            <a:ext cx="1298575" cy="588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dirty="0">
                <a:latin typeface="Comic Sans MS" pitchFamily="66" charset="0"/>
              </a:rPr>
              <a:t>à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3635889" y="1287845"/>
            <a:ext cx="1368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dirty="0">
                <a:latin typeface="Comic Sans MS" pitchFamily="66" charset="0"/>
              </a:rPr>
              <a:t>Pronoun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124938" name="Text Box 10"/>
          <p:cNvSpPr txBox="1">
            <a:spLocks noChangeArrowheads="1"/>
          </p:cNvSpPr>
          <p:nvPr/>
        </p:nvSpPr>
        <p:spPr bwMode="auto">
          <a:xfrm>
            <a:off x="3746584" y="1777206"/>
            <a:ext cx="1152525" cy="11731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GB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Ils</a:t>
            </a:r>
            <a:endParaRPr lang="en-GB" sz="3200" dirty="0">
              <a:solidFill>
                <a:schemeClr val="tx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  <a:p>
            <a:pPr>
              <a:spcBef>
                <a:spcPct val="20000"/>
              </a:spcBef>
            </a:pPr>
            <a:r>
              <a:rPr lang="en-GB" sz="3200" dirty="0" err="1">
                <a:solidFill>
                  <a:srgbClr val="FF00FF"/>
                </a:solidFill>
                <a:latin typeface="Comic Sans MS" pitchFamily="66" charset="0"/>
              </a:rPr>
              <a:t>Elles</a:t>
            </a:r>
            <a:endParaRPr lang="en-US" sz="3200" dirty="0">
              <a:solidFill>
                <a:srgbClr val="FF00FF"/>
              </a:solidFill>
              <a:latin typeface="Comic Sans MS" pitchFamily="66" charset="0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2692484" y="2642511"/>
            <a:ext cx="1224136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9" descr="C:\Users\lquick\AppData\Local\Microsoft\Windows\Temporary Internet Files\Content.IE5\CLB8F5UC\black-and-green-dragonfly-closeup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165" y="1435948"/>
            <a:ext cx="648072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C:\Users\lquick\AppData\Local\Microsoft\Windows\Temporary Internet Files\Content.IE5\CLB8F5UC\black-and-green-dragonfly-closeup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389" y="1944278"/>
            <a:ext cx="430281" cy="28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C:\Users\lquick\AppData\Local\Microsoft\Windows\Temporary Internet Files\Content.IE5\2XZQ4W6W\sheep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483" y="3265142"/>
            <a:ext cx="371030" cy="37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C:\Users\lquick\AppData\Local\Microsoft\Windows\Temporary Internet Files\Content.IE5\2XZQ4W6W\sheep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68" y="3262991"/>
            <a:ext cx="371030" cy="37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panther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32014" y="3974447"/>
            <a:ext cx="489438" cy="368710"/>
          </a:xfrm>
          <a:prstGeom prst="rect">
            <a:avLst/>
          </a:prstGeom>
        </p:spPr>
      </p:pic>
      <p:pic>
        <p:nvPicPr>
          <p:cNvPr id="17" name="Picture 16" descr="panther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54998" y="4269277"/>
            <a:ext cx="457062" cy="344320"/>
          </a:xfrm>
          <a:prstGeom prst="rect">
            <a:avLst/>
          </a:prstGeom>
        </p:spPr>
      </p:pic>
      <p:pic>
        <p:nvPicPr>
          <p:cNvPr id="18" name="Picture 17" descr="papillo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81908" y="5150442"/>
            <a:ext cx="453454" cy="341602"/>
          </a:xfrm>
          <a:prstGeom prst="rect">
            <a:avLst/>
          </a:prstGeom>
        </p:spPr>
      </p:pic>
      <p:pic>
        <p:nvPicPr>
          <p:cNvPr id="19" name="Picture 18" descr="papillo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14000" y="4950971"/>
            <a:ext cx="453454" cy="341602"/>
          </a:xfrm>
          <a:prstGeom prst="rect">
            <a:avLst/>
          </a:prstGeom>
        </p:spPr>
      </p:pic>
      <p:pic>
        <p:nvPicPr>
          <p:cNvPr id="1026" name="Picture 2" descr="C:\Users\lquick\AppData\Local\Microsoft\Windows\Temporary Internet Files\Content.IE5\F5M354D2\large-Happy-fish-33.3-9684[1]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20" y="6005769"/>
            <a:ext cx="691969" cy="51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lquick\AppData\Local\Microsoft\Windows\Temporary Internet Files\Content.IE5\F5M354D2\large-Happy-fish-33.3-9684[1]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817" y="6340177"/>
            <a:ext cx="691969" cy="51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3582485" y="912478"/>
            <a:ext cx="0" cy="6064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985145" y="3470499"/>
            <a:ext cx="317182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a</a:t>
            </a:r>
            <a:r>
              <a:rPr lang="en-GB" sz="2400" b="1" dirty="0" smtClean="0">
                <a:latin typeface="Comic Sans MS" pitchFamily="66" charset="0"/>
              </a:rPr>
              <a:t>u </a:t>
            </a:r>
            <a:r>
              <a:rPr lang="en-GB" sz="2400" b="1" dirty="0" err="1" smtClean="0">
                <a:latin typeface="Comic Sans MS" pitchFamily="66" charset="0"/>
              </a:rPr>
              <a:t>cinéma</a:t>
            </a:r>
            <a:endParaRPr lang="en-GB" sz="2400" b="1" dirty="0" smtClean="0">
              <a:latin typeface="Comic Sans MS" pitchFamily="66" charset="0"/>
            </a:endParaRPr>
          </a:p>
          <a:p>
            <a:r>
              <a:rPr lang="en-GB" sz="2400" b="1" dirty="0">
                <a:latin typeface="Comic Sans MS" pitchFamily="66" charset="0"/>
              </a:rPr>
              <a:t>a</a:t>
            </a:r>
            <a:r>
              <a:rPr lang="en-GB" sz="2400" b="1" dirty="0" smtClean="0">
                <a:latin typeface="Comic Sans MS" pitchFamily="66" charset="0"/>
              </a:rPr>
              <a:t>u </a:t>
            </a:r>
            <a:r>
              <a:rPr lang="en-GB" sz="2400" b="1" dirty="0" err="1" smtClean="0">
                <a:latin typeface="Comic Sans MS" pitchFamily="66" charset="0"/>
              </a:rPr>
              <a:t>parc</a:t>
            </a:r>
            <a:endParaRPr lang="en-GB" sz="2400" b="1" dirty="0" smtClean="0">
              <a:latin typeface="Comic Sans MS" pitchFamily="66" charset="0"/>
            </a:endParaRPr>
          </a:p>
          <a:p>
            <a:r>
              <a:rPr lang="en-GB" sz="2400" b="1" dirty="0">
                <a:latin typeface="Comic Sans MS" pitchFamily="66" charset="0"/>
              </a:rPr>
              <a:t>a</a:t>
            </a:r>
            <a:r>
              <a:rPr lang="en-GB" sz="2400" b="1" dirty="0" smtClean="0">
                <a:latin typeface="Comic Sans MS" pitchFamily="66" charset="0"/>
              </a:rPr>
              <a:t>u café</a:t>
            </a:r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b="1" dirty="0" smtClean="0">
                <a:latin typeface="Comic Sans MS" pitchFamily="66" charset="0"/>
              </a:rPr>
              <a:t>à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GB" sz="2400" b="1" dirty="0" smtClean="0">
                <a:latin typeface="Comic Sans MS" pitchFamily="66" charset="0"/>
              </a:rPr>
              <a:t>la piscine</a:t>
            </a:r>
          </a:p>
          <a:p>
            <a:r>
              <a:rPr lang="en-GB" sz="2400" b="1" dirty="0" smtClean="0">
                <a:latin typeface="Comic Sans MS" pitchFamily="66" charset="0"/>
              </a:rPr>
              <a:t>à la </a:t>
            </a:r>
            <a:r>
              <a:rPr lang="en-GB" sz="2400" b="1" dirty="0" err="1" smtClean="0">
                <a:latin typeface="Comic Sans MS" pitchFamily="66" charset="0"/>
              </a:rPr>
              <a:t>bibliothèque</a:t>
            </a:r>
            <a:endParaRPr lang="en-US" sz="2400" b="1" dirty="0">
              <a:latin typeface="Comic Sans MS" pitchFamily="66" charset="0"/>
            </a:endParaRPr>
          </a:p>
          <a:p>
            <a:endParaRPr lang="en-GB" dirty="0"/>
          </a:p>
        </p:txBody>
      </p:sp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5993523" y="2438862"/>
            <a:ext cx="1298575" cy="588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dirty="0">
                <a:latin typeface="Comic Sans MS" pitchFamily="66" charset="0"/>
              </a:rPr>
              <a:t>à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14865" y="2498536"/>
            <a:ext cx="1572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fr-FR" sz="3600" dirty="0" smtClean="0">
                <a:latin typeface="Comic Sans MS" pitchFamily="66" charset="0"/>
              </a:rPr>
              <a:t>Paris</a:t>
            </a:r>
            <a:endParaRPr lang="fr-FR" sz="3600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60543" y="2492896"/>
            <a:ext cx="1010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dirty="0" err="1">
                <a:latin typeface="Comic Sans MS" pitchFamily="66" charset="0"/>
              </a:rPr>
              <a:t>vont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72684" y="3599022"/>
            <a:ext cx="1010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dirty="0" err="1">
                <a:latin typeface="Comic Sans MS" pitchFamily="66" charset="0"/>
              </a:rPr>
              <a:t>vont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0" y="4998120"/>
            <a:ext cx="14131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dirty="0" err="1">
                <a:latin typeface="Comic Sans MS" pitchFamily="66" charset="0"/>
              </a:rPr>
              <a:t>vont</a:t>
            </a:r>
            <a:endParaRPr lang="en-US" sz="3200" dirty="0">
              <a:latin typeface="Comic Sans MS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071" y="6069906"/>
            <a:ext cx="1692034" cy="81173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088" y="4844141"/>
            <a:ext cx="1043608" cy="7827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6607" y="116632"/>
            <a:ext cx="5169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u="sng" dirty="0" smtClean="0"/>
          </a:p>
          <a:p>
            <a:r>
              <a:rPr lang="en-GB" u="sng" dirty="0" smtClean="0"/>
              <a:t>Revision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08365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quick\AppData\Local\Microsoft\Windows\Temporary Internet Files\Content.IE5\B5D80NEW\johnny-automatic-3-snails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2880320" cy="144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quick\AppData\Local\Microsoft\Windows\Temporary Internet Files\Content.IE5\RGC9WH2D\pinkpanther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0883" y="478183"/>
            <a:ext cx="795337" cy="101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lquick\AppData\Local\Microsoft\Windows\Temporary Internet Files\Content.IE5\RGC9WH2D\pinkpanther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142" y="473720"/>
            <a:ext cx="795337" cy="101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\Microsoft Office\MEDIA\CAGCAT10\j0157763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646" y="435403"/>
            <a:ext cx="1113508" cy="112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quick\AppData\Local\Microsoft\Windows\Temporary Internet Files\Content.IE5\RGC9WH2D\cinema[1]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876" y="1080419"/>
            <a:ext cx="818093" cy="7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quick\AppData\Local\Microsoft\Windows\Temporary Internet Files\Content.IE5\TO18SE0T\Fish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657" y="4293096"/>
            <a:ext cx="1534865" cy="728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quick\AppData\Local\Microsoft\Windows\Temporary Internet Files\Content.IE5\NOO2JX3G\Library[1]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775" y="3611321"/>
            <a:ext cx="14192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420888"/>
            <a:ext cx="35119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L’escargot</a:t>
            </a:r>
            <a:r>
              <a:rPr lang="en-GB" dirty="0" smtClean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au </a:t>
            </a:r>
            <a:r>
              <a:rPr lang="en-GB" dirty="0" err="1" smtClean="0"/>
              <a:t>cinéma</a:t>
            </a:r>
            <a:endParaRPr lang="en-GB" dirty="0" smtClean="0"/>
          </a:p>
          <a:p>
            <a:r>
              <a:rPr lang="en-GB" dirty="0" smtClean="0"/>
              <a:t>Les escargots </a:t>
            </a:r>
            <a:r>
              <a:rPr lang="en-GB" dirty="0" err="1" smtClean="0"/>
              <a:t>vont</a:t>
            </a:r>
            <a:r>
              <a:rPr lang="en-GB" dirty="0" smtClean="0"/>
              <a:t> au </a:t>
            </a:r>
            <a:r>
              <a:rPr lang="en-GB" smtClean="0"/>
              <a:t>cinéma</a:t>
            </a:r>
            <a:endParaRPr lang="en-GB" dirty="0" smtClean="0"/>
          </a:p>
          <a:p>
            <a:r>
              <a:rPr lang="en-GB" dirty="0" smtClean="0"/>
              <a:t>La </a:t>
            </a:r>
            <a:r>
              <a:rPr lang="en-GB" dirty="0" err="1" smtClean="0"/>
              <a:t>baleine</a:t>
            </a:r>
            <a:r>
              <a:rPr lang="en-GB" dirty="0" smtClean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au </a:t>
            </a:r>
            <a:r>
              <a:rPr lang="en-GB" dirty="0" err="1" smtClean="0"/>
              <a:t>cinéma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436096" y="1844825"/>
            <a:ext cx="33501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 </a:t>
            </a:r>
            <a:r>
              <a:rPr lang="en-GB" dirty="0" err="1" smtClean="0"/>
              <a:t>chien</a:t>
            </a:r>
            <a:r>
              <a:rPr lang="en-GB" dirty="0" smtClean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</a:t>
            </a:r>
            <a:r>
              <a:rPr lang="en-GB" dirty="0"/>
              <a:t>à</a:t>
            </a:r>
            <a:r>
              <a:rPr lang="en-GB" dirty="0" smtClean="0"/>
              <a:t> Paris</a:t>
            </a:r>
          </a:p>
          <a:p>
            <a:r>
              <a:rPr lang="en-GB" dirty="0" smtClean="0"/>
              <a:t>Les </a:t>
            </a:r>
            <a:r>
              <a:rPr lang="en-GB" dirty="0" err="1" smtClean="0"/>
              <a:t>poissons</a:t>
            </a:r>
            <a:r>
              <a:rPr lang="en-GB" dirty="0" smtClean="0"/>
              <a:t> </a:t>
            </a:r>
            <a:r>
              <a:rPr lang="en-GB" dirty="0" err="1" smtClean="0"/>
              <a:t>vont</a:t>
            </a:r>
            <a:r>
              <a:rPr lang="en-GB" dirty="0" smtClean="0"/>
              <a:t> à Dijon</a:t>
            </a:r>
          </a:p>
          <a:p>
            <a:r>
              <a:rPr lang="en-GB" dirty="0" smtClean="0"/>
              <a:t>Les </a:t>
            </a:r>
            <a:r>
              <a:rPr lang="en-GB" dirty="0" err="1" smtClean="0"/>
              <a:t>pantheres</a:t>
            </a:r>
            <a:r>
              <a:rPr lang="en-GB" dirty="0" smtClean="0"/>
              <a:t> </a:t>
            </a:r>
            <a:r>
              <a:rPr lang="en-GB" dirty="0" err="1" smtClean="0"/>
              <a:t>vont</a:t>
            </a:r>
            <a:r>
              <a:rPr lang="en-GB" dirty="0" smtClean="0"/>
              <a:t> à Paris.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511846" y="5253813"/>
            <a:ext cx="35246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Les </a:t>
            </a:r>
            <a:r>
              <a:rPr lang="en-GB" dirty="0" err="1" smtClean="0"/>
              <a:t>poissons</a:t>
            </a:r>
            <a:r>
              <a:rPr lang="en-GB" dirty="0" smtClean="0"/>
              <a:t> </a:t>
            </a:r>
            <a:r>
              <a:rPr lang="en-GB" dirty="0" err="1" smtClean="0"/>
              <a:t>vont</a:t>
            </a:r>
            <a:r>
              <a:rPr lang="en-GB" dirty="0" smtClean="0"/>
              <a:t> à la </a:t>
            </a:r>
            <a:r>
              <a:rPr lang="en-GB" dirty="0" err="1" smtClean="0"/>
              <a:t>bibliothèque</a:t>
            </a:r>
            <a:r>
              <a:rPr lang="en-GB" dirty="0" smtClean="0"/>
              <a:t>.</a:t>
            </a:r>
          </a:p>
          <a:p>
            <a:r>
              <a:rPr lang="en-GB" dirty="0" smtClean="0"/>
              <a:t>Le </a:t>
            </a:r>
            <a:r>
              <a:rPr lang="en-GB" dirty="0" err="1" smtClean="0"/>
              <a:t>poisson</a:t>
            </a:r>
            <a:r>
              <a:rPr lang="en-GB" dirty="0" smtClean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 à  la </a:t>
            </a:r>
            <a:r>
              <a:rPr lang="en-GB" dirty="0" err="1" smtClean="0"/>
              <a:t>bibliothèque</a:t>
            </a:r>
            <a:r>
              <a:rPr lang="en-GB" dirty="0" smtClean="0"/>
              <a:t>.</a:t>
            </a:r>
          </a:p>
          <a:p>
            <a:r>
              <a:rPr lang="en-GB" dirty="0" smtClean="0"/>
              <a:t>Le </a:t>
            </a:r>
            <a:r>
              <a:rPr lang="en-GB" dirty="0" err="1" smtClean="0"/>
              <a:t>poisson</a:t>
            </a:r>
            <a:r>
              <a:rPr lang="en-GB" dirty="0" smtClean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à Tesco.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Can you find the correct phrase?  </a:t>
            </a:r>
            <a:endParaRPr lang="en-GB" u="sng" dirty="0"/>
          </a:p>
        </p:txBody>
      </p:sp>
      <p:pic>
        <p:nvPicPr>
          <p:cNvPr id="1035" name="Picture 11" descr="C:\Users\lquick\AppData\Local\Microsoft\Windows\Temporary Internet Files\Content.IE5\NOO2JX3G\15041-illustration-of-an-orange-cat-pv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55264"/>
            <a:ext cx="1288967" cy="108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1" descr="C:\Users\lquick\AppData\Local\Microsoft\Windows\Temporary Internet Files\Content.IE5\NOO2JX3G\15041-illustration-of-an-orange-cat-pv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253" y="4278614"/>
            <a:ext cx="1288967" cy="108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lquick\AppData\Local\Microsoft\Windows\Temporary Internet Files\Content.IE5\TO18SE0T\arbol-bancoyparque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220" y="4005065"/>
            <a:ext cx="2390969" cy="149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520" y="5589240"/>
            <a:ext cx="5184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Les </a:t>
            </a:r>
            <a:r>
              <a:rPr lang="en-GB" dirty="0" err="1" smtClean="0"/>
              <a:t>tigres</a:t>
            </a:r>
            <a:r>
              <a:rPr lang="en-GB" dirty="0" smtClean="0"/>
              <a:t> </a:t>
            </a:r>
            <a:r>
              <a:rPr lang="en-GB" dirty="0" err="1" smtClean="0"/>
              <a:t>vont</a:t>
            </a:r>
            <a:r>
              <a:rPr lang="en-GB" dirty="0" smtClean="0"/>
              <a:t> au </a:t>
            </a:r>
            <a:r>
              <a:rPr lang="en-GB" dirty="0" err="1" smtClean="0"/>
              <a:t>parc</a:t>
            </a:r>
            <a:r>
              <a:rPr lang="en-GB" dirty="0" smtClean="0"/>
              <a:t>.</a:t>
            </a:r>
          </a:p>
          <a:p>
            <a:r>
              <a:rPr lang="en-GB" dirty="0" smtClean="0"/>
              <a:t>Les chats </a:t>
            </a:r>
            <a:r>
              <a:rPr lang="en-GB" dirty="0" err="1" smtClean="0"/>
              <a:t>vont</a:t>
            </a:r>
            <a:r>
              <a:rPr lang="en-GB" dirty="0" smtClean="0"/>
              <a:t> au </a:t>
            </a:r>
            <a:r>
              <a:rPr lang="en-GB" dirty="0" err="1" smtClean="0"/>
              <a:t>parc</a:t>
            </a:r>
            <a:r>
              <a:rPr lang="en-GB" dirty="0" smtClean="0"/>
              <a:t>.</a:t>
            </a:r>
          </a:p>
          <a:p>
            <a:r>
              <a:rPr lang="en-GB" dirty="0" smtClean="0"/>
              <a:t>Les </a:t>
            </a:r>
            <a:r>
              <a:rPr lang="en-GB" dirty="0" err="1" smtClean="0"/>
              <a:t>chiens</a:t>
            </a:r>
            <a:r>
              <a:rPr lang="en-GB" dirty="0" smtClean="0"/>
              <a:t> </a:t>
            </a:r>
            <a:r>
              <a:rPr lang="en-GB" dirty="0" err="1" smtClean="0"/>
              <a:t>vont</a:t>
            </a:r>
            <a:r>
              <a:rPr lang="en-GB" dirty="0" smtClean="0"/>
              <a:t> au </a:t>
            </a:r>
            <a:r>
              <a:rPr lang="en-GB" dirty="0" err="1" smtClean="0"/>
              <a:t>parc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23" name="Picture 3" descr="C:\Users\lquick\AppData\Local\Microsoft\Windows\Temporary Internet Files\Content.IE5\RGC9WH2D\pinkpanther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368" y="544709"/>
            <a:ext cx="795337" cy="101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79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32295"/>
            <a:ext cx="1763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tabLst>
                <a:tab pos="1971675" algn="l"/>
              </a:tabLst>
            </a:pPr>
            <a:r>
              <a:rPr lang="en-GB" dirty="0"/>
              <a:t>	</a:t>
            </a:r>
          </a:p>
          <a:p>
            <a:pPr>
              <a:spcBef>
                <a:spcPct val="50000"/>
              </a:spcBef>
              <a:tabLst>
                <a:tab pos="1971675" algn="l"/>
              </a:tabLst>
            </a:pPr>
            <a:r>
              <a:rPr lang="en-GB" dirty="0"/>
              <a:t>	</a:t>
            </a:r>
          </a:p>
          <a:p>
            <a:pPr>
              <a:spcBef>
                <a:spcPct val="50000"/>
              </a:spcBef>
              <a:tabLst>
                <a:tab pos="1971675" algn="l"/>
              </a:tabLst>
            </a:pP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116632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Can you categorise words in French?</a:t>
            </a:r>
          </a:p>
          <a:p>
            <a:endParaRPr lang="en-GB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762963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Verbs                 </a:t>
            </a:r>
            <a:r>
              <a:rPr lang="en-GB" sz="1200" u="sng" dirty="0" smtClean="0"/>
              <a:t> </a:t>
            </a:r>
            <a:r>
              <a:rPr lang="en-GB" sz="1600" u="sng" dirty="0"/>
              <a:t>N</a:t>
            </a:r>
            <a:r>
              <a:rPr lang="en-GB" sz="1600" u="sng" dirty="0" smtClean="0"/>
              <a:t>ouns</a:t>
            </a:r>
            <a:r>
              <a:rPr lang="en-GB" sz="1200" u="sng" dirty="0" smtClean="0"/>
              <a:t>  </a:t>
            </a:r>
            <a:r>
              <a:rPr lang="en-GB" sz="1200" u="sng" dirty="0" err="1" smtClean="0"/>
              <a:t>Masc</a:t>
            </a:r>
            <a:r>
              <a:rPr lang="en-GB" sz="1200" u="sng" dirty="0" smtClean="0"/>
              <a:t>/fem?</a:t>
            </a:r>
            <a:r>
              <a:rPr lang="en-GB" u="sng" dirty="0" smtClean="0"/>
              <a:t>           </a:t>
            </a:r>
            <a:r>
              <a:rPr lang="en-GB" u="sng" smtClean="0"/>
              <a:t>Pronouns                 Adjectives             Prepositions</a:t>
            </a:r>
            <a:endParaRPr lang="en-GB" u="sng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619672" y="762963"/>
            <a:ext cx="0" cy="6095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059832" y="762963"/>
            <a:ext cx="0" cy="6095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60032" y="762963"/>
            <a:ext cx="0" cy="6095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948264" y="762963"/>
            <a:ext cx="0" cy="6095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763688" y="3487315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 </a:t>
            </a:r>
            <a:r>
              <a:rPr lang="en-GB" dirty="0" err="1" smtClean="0"/>
              <a:t>baleine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1132295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d</a:t>
            </a:r>
            <a:r>
              <a:rPr lang="en-GB" dirty="0" err="1" smtClean="0"/>
              <a:t>anser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err="1"/>
              <a:t>j</a:t>
            </a:r>
            <a:r>
              <a:rPr lang="en-GB" dirty="0" err="1" smtClean="0"/>
              <a:t>ouer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581678" y="1151886"/>
            <a:ext cx="726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92080" y="1116393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rouge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092280" y="1151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sur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0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3916</TotalTime>
  <Words>190</Words>
  <Application>Microsoft Office PowerPoint</Application>
  <PresentationFormat>On-screen Show (4:3)</PresentationFormat>
  <Paragraphs>90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Marys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lquick</dc:creator>
  <cp:lastModifiedBy>lquick</cp:lastModifiedBy>
  <cp:revision>312</cp:revision>
  <cp:lastPrinted>2020-02-13T08:49:07Z</cp:lastPrinted>
  <dcterms:created xsi:type="dcterms:W3CDTF">2015-03-04T14:25:16Z</dcterms:created>
  <dcterms:modified xsi:type="dcterms:W3CDTF">2020-03-18T20:21:36Z</dcterms:modified>
</cp:coreProperties>
</file>