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Lst>
  <p:notesMasterIdLst>
    <p:notesMasterId r:id="rId20"/>
  </p:notesMasterIdLst>
  <p:handoutMasterIdLst>
    <p:handoutMasterId r:id="rId21"/>
  </p:handoutMasterIdLst>
  <p:sldIdLst>
    <p:sldId id="257" r:id="rId6"/>
    <p:sldId id="258" r:id="rId7"/>
    <p:sldId id="256" r:id="rId8"/>
    <p:sldId id="259" r:id="rId9"/>
    <p:sldId id="260" r:id="rId10"/>
    <p:sldId id="261" r:id="rId11"/>
    <p:sldId id="262" r:id="rId12"/>
    <p:sldId id="263" r:id="rId13"/>
    <p:sldId id="272" r:id="rId14"/>
    <p:sldId id="271" r:id="rId15"/>
    <p:sldId id="265" r:id="rId16"/>
    <p:sldId id="266" r:id="rId17"/>
    <p:sldId id="268" r:id="rId18"/>
    <p:sldId id="270" r:id="rId19"/>
  </p:sldIdLst>
  <p:sldSz cx="12192000" cy="6858000"/>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15" autoAdjust="0"/>
    <p:restoredTop sz="77405" autoAdjust="0"/>
  </p:normalViewPr>
  <p:slideViewPr>
    <p:cSldViewPr snapToGrid="0">
      <p:cViewPr varScale="1">
        <p:scale>
          <a:sx n="71" d="100"/>
          <a:sy n="71" d="100"/>
        </p:scale>
        <p:origin x="12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250" y="0"/>
            <a:ext cx="2889250" cy="496888"/>
          </a:xfrm>
          <a:prstGeom prst="rect">
            <a:avLst/>
          </a:prstGeom>
        </p:spPr>
        <p:txBody>
          <a:bodyPr vert="horz" lIns="91440" tIns="45720" rIns="91440" bIns="45720" rtlCol="0"/>
          <a:lstStyle>
            <a:lvl1pPr algn="r">
              <a:defRPr sz="1200"/>
            </a:lvl1pPr>
          </a:lstStyle>
          <a:p>
            <a:fld id="{BAF4705E-04A4-46FE-A66B-A1E6F3004BAD}" type="datetimeFigureOut">
              <a:rPr lang="en-GB" smtClean="0"/>
              <a:t>11/03/2019</a:t>
            </a:fld>
            <a:endParaRPr lang="en-GB"/>
          </a:p>
        </p:txBody>
      </p:sp>
      <p:sp>
        <p:nvSpPr>
          <p:cNvPr id="4" name="Footer Placeholder 3"/>
          <p:cNvSpPr>
            <a:spLocks noGrp="1"/>
          </p:cNvSpPr>
          <p:nvPr>
            <p:ph type="ftr" sz="quarter" idx="2"/>
          </p:nvPr>
        </p:nvSpPr>
        <p:spPr>
          <a:xfrm>
            <a:off x="0" y="9429750"/>
            <a:ext cx="288925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250" y="9429750"/>
            <a:ext cx="2889250" cy="496888"/>
          </a:xfrm>
          <a:prstGeom prst="rect">
            <a:avLst/>
          </a:prstGeom>
        </p:spPr>
        <p:txBody>
          <a:bodyPr vert="horz" lIns="91440" tIns="45720" rIns="91440" bIns="45720" rtlCol="0" anchor="b"/>
          <a:lstStyle>
            <a:lvl1pPr algn="r">
              <a:defRPr sz="1200"/>
            </a:lvl1pPr>
          </a:lstStyle>
          <a:p>
            <a:fld id="{5D3754EF-4F87-41C2-88DE-6439E9532D99}" type="slidenum">
              <a:rPr lang="en-GB" smtClean="0"/>
              <a:t>‹#›</a:t>
            </a:fld>
            <a:endParaRPr lang="en-GB"/>
          </a:p>
        </p:txBody>
      </p:sp>
    </p:spTree>
    <p:extLst>
      <p:ext uri="{BB962C8B-B14F-4D97-AF65-F5344CB8AC3E}">
        <p14:creationId xmlns:p14="http://schemas.microsoft.com/office/powerpoint/2010/main" val="1227678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8056"/>
          </a:xfrm>
          <a:prstGeom prst="rect">
            <a:avLst/>
          </a:prstGeom>
        </p:spPr>
        <p:txBody>
          <a:bodyPr vert="horz" lIns="91440" tIns="45720" rIns="91440" bIns="45720" rtlCol="0"/>
          <a:lstStyle>
            <a:lvl1pPr algn="r">
              <a:defRPr sz="1200"/>
            </a:lvl1pPr>
          </a:lstStyle>
          <a:p>
            <a:fld id="{A9834CD4-3276-4119-B925-A2C57617C6B2}" type="datetimeFigureOut">
              <a:rPr lang="en-GB" smtClean="0"/>
              <a:t>11/03/2019</a:t>
            </a:fld>
            <a:endParaRPr lang="en-GB"/>
          </a:p>
        </p:txBody>
      </p:sp>
      <p:sp>
        <p:nvSpPr>
          <p:cNvPr id="4" name="Slide Image Placeholder 3"/>
          <p:cNvSpPr>
            <a:spLocks noGrp="1" noRot="1" noChangeAspect="1"/>
          </p:cNvSpPr>
          <p:nvPr>
            <p:ph type="sldImg" idx="2"/>
          </p:nvPr>
        </p:nvSpPr>
        <p:spPr>
          <a:xfrm>
            <a:off x="357188" y="1241425"/>
            <a:ext cx="5954712"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77194"/>
            <a:ext cx="533527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889938"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28584"/>
            <a:ext cx="2889938" cy="498055"/>
          </a:xfrm>
          <a:prstGeom prst="rect">
            <a:avLst/>
          </a:prstGeom>
        </p:spPr>
        <p:txBody>
          <a:bodyPr vert="horz" lIns="91440" tIns="45720" rIns="91440" bIns="45720" rtlCol="0" anchor="b"/>
          <a:lstStyle>
            <a:lvl1pPr algn="r">
              <a:defRPr sz="1200"/>
            </a:lvl1pPr>
          </a:lstStyle>
          <a:p>
            <a:fld id="{B625FEA4-9915-4B5D-9B8D-19B6CDCD6012}" type="slidenum">
              <a:rPr lang="en-GB" smtClean="0"/>
              <a:t>‹#›</a:t>
            </a:fld>
            <a:endParaRPr lang="en-GB"/>
          </a:p>
        </p:txBody>
      </p:sp>
    </p:spTree>
    <p:extLst>
      <p:ext uri="{BB962C8B-B14F-4D97-AF65-F5344CB8AC3E}">
        <p14:creationId xmlns:p14="http://schemas.microsoft.com/office/powerpoint/2010/main" val="3631529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25FEA4-9915-4B5D-9B8D-19B6CDCD6012}" type="slidenum">
              <a:rPr lang="en-GB" smtClean="0"/>
              <a:t>5</a:t>
            </a:fld>
            <a:endParaRPr lang="en-GB"/>
          </a:p>
        </p:txBody>
      </p:sp>
    </p:spTree>
    <p:extLst>
      <p:ext uri="{BB962C8B-B14F-4D97-AF65-F5344CB8AC3E}">
        <p14:creationId xmlns:p14="http://schemas.microsoft.com/office/powerpoint/2010/main" val="321818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sz="1200" dirty="0" smtClean="0">
                <a:latin typeface="Sassoon Primary" pitchFamily="50" charset="0"/>
              </a:rPr>
              <a:t>In our school this is described in terms of being One Family, where each member is encouraged to love and respect themselves, others, God and his world.</a:t>
            </a:r>
          </a:p>
          <a:p>
            <a:pPr algn="ctr"/>
            <a:r>
              <a:rPr lang="en-GB" sz="1200" dirty="0" smtClean="0">
                <a:latin typeface="Sassoon Primary" pitchFamily="50" charset="0"/>
              </a:rPr>
              <a:t> </a:t>
            </a:r>
          </a:p>
        </p:txBody>
      </p:sp>
      <p:sp>
        <p:nvSpPr>
          <p:cNvPr id="4" name="Slide Number Placeholder 3"/>
          <p:cNvSpPr>
            <a:spLocks noGrp="1"/>
          </p:cNvSpPr>
          <p:nvPr>
            <p:ph type="sldNum" sz="quarter" idx="10"/>
          </p:nvPr>
        </p:nvSpPr>
        <p:spPr/>
        <p:txBody>
          <a:bodyPr/>
          <a:lstStyle/>
          <a:p>
            <a:fld id="{B625FEA4-9915-4B5D-9B8D-19B6CDCD6012}" type="slidenum">
              <a:rPr lang="en-GB" smtClean="0"/>
              <a:t>6</a:t>
            </a:fld>
            <a:endParaRPr lang="en-GB"/>
          </a:p>
        </p:txBody>
      </p:sp>
    </p:spTree>
    <p:extLst>
      <p:ext uri="{BB962C8B-B14F-4D97-AF65-F5344CB8AC3E}">
        <p14:creationId xmlns:p14="http://schemas.microsoft.com/office/powerpoint/2010/main" val="1787169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latin typeface="Sassoon Primary" pitchFamily="50" charset="0"/>
              </a:rPr>
              <a:t>There are five simple truths that we use to unpack what it means to be HEARTSMART. </a:t>
            </a:r>
            <a:endParaRPr lang="en-GB" dirty="0"/>
          </a:p>
        </p:txBody>
      </p:sp>
      <p:sp>
        <p:nvSpPr>
          <p:cNvPr id="4" name="Slide Number Placeholder 3"/>
          <p:cNvSpPr>
            <a:spLocks noGrp="1"/>
          </p:cNvSpPr>
          <p:nvPr>
            <p:ph type="sldNum" sz="quarter" idx="10"/>
          </p:nvPr>
        </p:nvSpPr>
        <p:spPr/>
        <p:txBody>
          <a:bodyPr/>
          <a:lstStyle/>
          <a:p>
            <a:fld id="{B625FEA4-9915-4B5D-9B8D-19B6CDCD6012}" type="slidenum">
              <a:rPr lang="en-GB" smtClean="0"/>
              <a:t>7</a:t>
            </a:fld>
            <a:endParaRPr lang="en-GB"/>
          </a:p>
        </p:txBody>
      </p:sp>
    </p:spTree>
    <p:extLst>
      <p:ext uri="{BB962C8B-B14F-4D97-AF65-F5344CB8AC3E}">
        <p14:creationId xmlns:p14="http://schemas.microsoft.com/office/powerpoint/2010/main" val="30329718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3" name="Shape 5203"/>
          <p:cNvSpPr>
            <a:spLocks noGrp="1" noRot="1" noChangeAspect="1"/>
          </p:cNvSpPr>
          <p:nvPr>
            <p:ph type="sldImg"/>
          </p:nvPr>
        </p:nvSpPr>
        <p:spPr>
          <a:prstGeom prst="rect">
            <a:avLst/>
          </a:prstGeom>
        </p:spPr>
        <p:txBody>
          <a:bodyPr lIns="99066" tIns="49533" rIns="99066" bIns="49533"/>
          <a:lstStyle/>
          <a:p>
            <a:endParaRPr/>
          </a:p>
        </p:txBody>
      </p:sp>
      <p:sp>
        <p:nvSpPr>
          <p:cNvPr id="5204" name="Shape 5204"/>
          <p:cNvSpPr>
            <a:spLocks noGrp="1"/>
          </p:cNvSpPr>
          <p:nvPr>
            <p:ph type="body" sz="quarter" idx="1"/>
          </p:nvPr>
        </p:nvSpPr>
        <p:spPr>
          <a:prstGeom prst="rect">
            <a:avLst/>
          </a:prstGeom>
        </p:spPr>
        <p:txBody>
          <a:bodyPr/>
          <a:lstStyle/>
          <a:p>
            <a:pPr defTabSz="495330">
              <a:lnSpc>
                <a:spcPct val="117999"/>
              </a:lnSpc>
              <a:spcBef>
                <a:spcPts val="0"/>
              </a:spcBef>
              <a:defRPr sz="1100"/>
            </a:pPr>
            <a:r>
              <a:rPr dirty="0"/>
              <a:t>1. Musical.ly</a:t>
            </a:r>
          </a:p>
          <a:p>
            <a:pPr defTabSz="495330">
              <a:lnSpc>
                <a:spcPct val="117999"/>
              </a:lnSpc>
              <a:spcBef>
                <a:spcPts val="0"/>
              </a:spcBef>
              <a:defRPr sz="1100"/>
            </a:pPr>
            <a:r>
              <a:rPr dirty="0"/>
              <a:t>Users upload live videos of themselves lip-syncing and or dancing to music with the objective of gaining likes &amp; followers. This app is incredibly popular with young people. But there are underlying risks including grooming and cyberbullying, as well as inappropriate </a:t>
            </a:r>
            <a:r>
              <a:rPr dirty="0" err="1"/>
              <a:t>sexualised</a:t>
            </a:r>
            <a:r>
              <a:rPr dirty="0"/>
              <a:t> or self harm content. Children often upload videos in their school uniforms, providing an easy means for predators to locate them.</a:t>
            </a:r>
          </a:p>
          <a:p>
            <a:pPr defTabSz="495330">
              <a:lnSpc>
                <a:spcPct val="117999"/>
              </a:lnSpc>
              <a:spcBef>
                <a:spcPts val="0"/>
              </a:spcBef>
              <a:defRPr sz="1100"/>
            </a:pPr>
            <a:r>
              <a:rPr dirty="0"/>
              <a:t> </a:t>
            </a:r>
          </a:p>
          <a:p>
            <a:pPr defTabSz="495330">
              <a:lnSpc>
                <a:spcPct val="117999"/>
              </a:lnSpc>
              <a:spcBef>
                <a:spcPts val="0"/>
              </a:spcBef>
              <a:defRPr sz="1100"/>
            </a:pPr>
            <a:r>
              <a:rPr dirty="0"/>
              <a:t>2. </a:t>
            </a:r>
            <a:r>
              <a:rPr dirty="0" err="1"/>
              <a:t>Meetme</a:t>
            </a:r>
            <a:endParaRPr dirty="0"/>
          </a:p>
          <a:p>
            <a:pPr defTabSz="495330">
              <a:lnSpc>
                <a:spcPct val="117999"/>
              </a:lnSpc>
              <a:spcBef>
                <a:spcPts val="0"/>
              </a:spcBef>
              <a:defRPr sz="1100"/>
            </a:pPr>
            <a:r>
              <a:rPr dirty="0"/>
              <a:t>Users create an account to communicate with other random users anywhere in the world. The app currently has 129k daily active users. Young people are at risk of being contacted by predators, being bullied by other users and are also </a:t>
            </a:r>
            <a:r>
              <a:rPr dirty="0" err="1"/>
              <a:t>incentivised</a:t>
            </a:r>
            <a:r>
              <a:rPr dirty="0"/>
              <a:t> to make in app purchases in order to boost their popularity on the app. </a:t>
            </a:r>
          </a:p>
          <a:p>
            <a:pPr defTabSz="495330">
              <a:lnSpc>
                <a:spcPct val="117999"/>
              </a:lnSpc>
              <a:spcBef>
                <a:spcPts val="0"/>
              </a:spcBef>
              <a:defRPr sz="1100"/>
            </a:pPr>
            <a:r>
              <a:rPr dirty="0"/>
              <a:t> </a:t>
            </a:r>
          </a:p>
          <a:p>
            <a:pPr defTabSz="495330">
              <a:lnSpc>
                <a:spcPct val="117999"/>
              </a:lnSpc>
              <a:spcBef>
                <a:spcPts val="0"/>
              </a:spcBef>
              <a:defRPr sz="1100"/>
            </a:pPr>
            <a:r>
              <a:rPr dirty="0"/>
              <a:t> </a:t>
            </a:r>
          </a:p>
          <a:p>
            <a:pPr defTabSz="495330">
              <a:lnSpc>
                <a:spcPct val="117999"/>
              </a:lnSpc>
              <a:spcBef>
                <a:spcPts val="0"/>
              </a:spcBef>
              <a:defRPr sz="1100"/>
            </a:pPr>
            <a:r>
              <a:rPr dirty="0"/>
              <a:t>3. Yellow</a:t>
            </a:r>
          </a:p>
          <a:p>
            <a:pPr defTabSz="495330">
              <a:lnSpc>
                <a:spcPct val="117999"/>
              </a:lnSpc>
              <a:spcBef>
                <a:spcPts val="0"/>
              </a:spcBef>
              <a:defRPr sz="1100"/>
            </a:pPr>
            <a:r>
              <a:rPr dirty="0"/>
              <a:t>Often dubbed "Tinder for teens", users swipe left or right on profiles. Yellow has exacerbated the risks on Snapchat (where teens are sharing sexting images thinking they will disappear when they are actually being screenshotted and shared). Matches are automatically provided with a platform to chat and link to each other's Snapchat accounts, to increase their Snapchat followers. This app is rapidly gaining popularity.</a:t>
            </a:r>
          </a:p>
          <a:p>
            <a:pPr defTabSz="495330">
              <a:lnSpc>
                <a:spcPct val="117999"/>
              </a:lnSpc>
              <a:spcBef>
                <a:spcPts val="0"/>
              </a:spcBef>
              <a:defRPr sz="1100"/>
            </a:pPr>
            <a:r>
              <a:rPr dirty="0"/>
              <a:t>  </a:t>
            </a:r>
          </a:p>
          <a:p>
            <a:pPr defTabSz="495330">
              <a:lnSpc>
                <a:spcPct val="117999"/>
              </a:lnSpc>
              <a:spcBef>
                <a:spcPts val="0"/>
              </a:spcBef>
              <a:defRPr sz="1100"/>
            </a:pPr>
            <a:r>
              <a:rPr dirty="0"/>
              <a:t>4. Live.ly</a:t>
            </a:r>
          </a:p>
          <a:p>
            <a:pPr defTabSz="495330">
              <a:lnSpc>
                <a:spcPct val="117999"/>
              </a:lnSpc>
              <a:spcBef>
                <a:spcPts val="0"/>
              </a:spcBef>
              <a:defRPr sz="1100"/>
            </a:pPr>
            <a:r>
              <a:rPr dirty="0"/>
              <a:t>Users upload live videos of themselves doing anything and everything with the objective of gaining likes &amp; followers. The freedom users have to upload anything they want results in a huge risk of young children viewing highly inappropriate content such as nudity and self harm. This app is not as popular as Musical.ly, however there is a greater risk of inappropriate content given the theme of posts is 'anything goes'.</a:t>
            </a:r>
          </a:p>
          <a:p>
            <a:pPr defTabSz="495330">
              <a:lnSpc>
                <a:spcPct val="117999"/>
              </a:lnSpc>
              <a:spcBef>
                <a:spcPts val="0"/>
              </a:spcBef>
              <a:defRPr sz="1100"/>
            </a:pPr>
            <a:r>
              <a:rPr dirty="0"/>
              <a:t> </a:t>
            </a:r>
          </a:p>
          <a:p>
            <a:pPr defTabSz="495330">
              <a:lnSpc>
                <a:spcPct val="117999"/>
              </a:lnSpc>
              <a:spcBef>
                <a:spcPts val="0"/>
              </a:spcBef>
              <a:defRPr sz="1100"/>
            </a:pPr>
            <a:r>
              <a:rPr dirty="0"/>
              <a:t>5. Twitch</a:t>
            </a:r>
          </a:p>
          <a:p>
            <a:pPr defTabSz="495330">
              <a:lnSpc>
                <a:spcPct val="117999"/>
              </a:lnSpc>
              <a:spcBef>
                <a:spcPts val="0"/>
              </a:spcBef>
              <a:defRPr sz="1100"/>
            </a:pPr>
            <a:r>
              <a:rPr dirty="0"/>
              <a:t>Users broadcast themselves playing video games for other users to watch. Users can also chat with each other.  Twitch's online community promotes a pack mentality among users who are predominantly young males. Users who don't align with this attitude are ridiculed heavily.</a:t>
            </a:r>
          </a:p>
          <a:p>
            <a:pPr defTabSz="495330">
              <a:lnSpc>
                <a:spcPct val="117999"/>
              </a:lnSpc>
              <a:spcBef>
                <a:spcPts val="0"/>
              </a:spcBef>
              <a:defRPr sz="1100"/>
            </a:pPr>
            <a:endParaRPr dirty="0"/>
          </a:p>
          <a:p>
            <a:pPr defTabSz="495330">
              <a:lnSpc>
                <a:spcPct val="117999"/>
              </a:lnSpc>
              <a:spcBef>
                <a:spcPts val="0"/>
              </a:spcBef>
              <a:defRPr sz="1100"/>
            </a:pPr>
            <a:r>
              <a:rPr dirty="0"/>
              <a:t>6. Facebook</a:t>
            </a:r>
          </a:p>
          <a:p>
            <a:pPr defTabSz="495330">
              <a:lnSpc>
                <a:spcPct val="117999"/>
              </a:lnSpc>
              <a:spcBef>
                <a:spcPts val="0"/>
              </a:spcBef>
              <a:defRPr sz="1100"/>
            </a:pPr>
            <a:r>
              <a:rPr dirty="0"/>
              <a:t>A recent study found only 62 percent of teens have their Facebook account set to private. A staggering 17 percent have all of their information, including contact information and whereabouts, public.</a:t>
            </a:r>
          </a:p>
          <a:p>
            <a:pPr defTabSz="495330">
              <a:lnSpc>
                <a:spcPct val="117999"/>
              </a:lnSpc>
              <a:spcBef>
                <a:spcPts val="0"/>
              </a:spcBef>
              <a:defRPr sz="1100"/>
            </a:pPr>
            <a:endParaRPr dirty="0"/>
          </a:p>
          <a:p>
            <a:pPr defTabSz="495330">
              <a:lnSpc>
                <a:spcPct val="117999"/>
              </a:lnSpc>
              <a:spcBef>
                <a:spcPts val="0"/>
              </a:spcBef>
              <a:defRPr sz="1100"/>
            </a:pPr>
            <a:r>
              <a:rPr dirty="0"/>
              <a:t>7. Twitter </a:t>
            </a:r>
          </a:p>
          <a:p>
            <a:pPr defTabSz="495330">
              <a:lnSpc>
                <a:spcPct val="117999"/>
              </a:lnSpc>
              <a:spcBef>
                <a:spcPts val="0"/>
              </a:spcBef>
              <a:defRPr sz="1100"/>
            </a:pPr>
            <a:r>
              <a:rPr dirty="0"/>
              <a:t>Twitter is a messaging service that lets you post public messages called tweets. These can be up to 140 characters long. As well as tweets, you can send private messages and post pictures/videos.</a:t>
            </a:r>
          </a:p>
          <a:p>
            <a:pPr defTabSz="495330">
              <a:lnSpc>
                <a:spcPct val="117999"/>
              </a:lnSpc>
              <a:spcBef>
                <a:spcPts val="0"/>
              </a:spcBef>
              <a:defRPr sz="1100"/>
            </a:pPr>
            <a:endParaRPr dirty="0"/>
          </a:p>
          <a:p>
            <a:pPr defTabSz="495330">
              <a:lnSpc>
                <a:spcPct val="117999"/>
              </a:lnSpc>
              <a:spcBef>
                <a:spcPts val="0"/>
              </a:spcBef>
              <a:defRPr sz="1100"/>
            </a:pPr>
            <a:r>
              <a:rPr dirty="0"/>
              <a:t>8. Instagram</a:t>
            </a:r>
          </a:p>
          <a:p>
            <a:pPr defTabSz="495330">
              <a:lnSpc>
                <a:spcPct val="117999"/>
              </a:lnSpc>
              <a:spcBef>
                <a:spcPts val="0"/>
              </a:spcBef>
              <a:defRPr sz="1100"/>
            </a:pPr>
            <a:r>
              <a:rPr dirty="0"/>
              <a:t>Instagram is a picture and video sharing app. Users can post content and use hashtags to share experiences, thoughts or memories with an online community. You can follow your friends, family, celebrities and even companies on Instagram. Instagram allows live streaming. The risks of IG include being exposed to harmful images and cyber-bullying. </a:t>
            </a:r>
          </a:p>
          <a:p>
            <a:pPr defTabSz="495330">
              <a:lnSpc>
                <a:spcPct val="117999"/>
              </a:lnSpc>
              <a:spcBef>
                <a:spcPts val="0"/>
              </a:spcBef>
              <a:defRPr sz="1100"/>
            </a:pPr>
            <a:endParaRPr dirty="0"/>
          </a:p>
          <a:p>
            <a:pPr defTabSz="495330">
              <a:lnSpc>
                <a:spcPct val="117999"/>
              </a:lnSpc>
              <a:spcBef>
                <a:spcPts val="0"/>
              </a:spcBef>
              <a:defRPr sz="1100"/>
            </a:pPr>
            <a:endParaRPr dirty="0"/>
          </a:p>
          <a:p>
            <a:pPr defTabSz="495330">
              <a:lnSpc>
                <a:spcPct val="117999"/>
              </a:lnSpc>
              <a:spcBef>
                <a:spcPts val="0"/>
              </a:spcBef>
              <a:defRPr sz="1100"/>
            </a:pPr>
            <a:r>
              <a:rPr dirty="0"/>
              <a:t>9. Snapchat</a:t>
            </a:r>
          </a:p>
          <a:p>
            <a:pPr defTabSz="495330">
              <a:lnSpc>
                <a:spcPct val="117999"/>
              </a:lnSpc>
              <a:spcBef>
                <a:spcPts val="0"/>
              </a:spcBef>
              <a:defRPr sz="1100"/>
            </a:pPr>
            <a:r>
              <a:rPr dirty="0"/>
              <a:t>Research indicates one in seven 15yr olds have taken a nude or semi-nude photograph of themselves, and over half of those photographs taken have been shared with another person via the internet. It is important to note once something crosses the internet, there is no way to remove it - even via snapchat images and messages can be screen-</a:t>
            </a:r>
            <a:r>
              <a:rPr dirty="0" err="1"/>
              <a:t>shotted</a:t>
            </a:r>
            <a:r>
              <a:rPr dirty="0"/>
              <a:t>. All images still exist on Snapchat’s server.</a:t>
            </a:r>
          </a:p>
          <a:p>
            <a:pPr defTabSz="495330">
              <a:lnSpc>
                <a:spcPct val="117999"/>
              </a:lnSpc>
              <a:spcBef>
                <a:spcPts val="0"/>
              </a:spcBef>
              <a:defRPr sz="1100"/>
            </a:pPr>
            <a:endParaRPr dirty="0"/>
          </a:p>
          <a:p>
            <a:pPr defTabSz="495330">
              <a:lnSpc>
                <a:spcPct val="117999"/>
              </a:lnSpc>
              <a:spcBef>
                <a:spcPts val="0"/>
              </a:spcBef>
              <a:defRPr sz="1100"/>
            </a:pPr>
            <a:r>
              <a:rPr dirty="0"/>
              <a:t>10. </a:t>
            </a:r>
            <a:r>
              <a:rPr u="sng" dirty="0">
                <a:hlinkClick r:id=""/>
              </a:rPr>
              <a:t>sayat.me</a:t>
            </a:r>
          </a:p>
          <a:p>
            <a:pPr defTabSz="495330">
              <a:lnSpc>
                <a:spcPct val="117999"/>
              </a:lnSpc>
              <a:spcBef>
                <a:spcPts val="0"/>
              </a:spcBef>
              <a:defRPr sz="1100"/>
            </a:pPr>
            <a:r>
              <a:rPr u="sng" dirty="0">
                <a:hlinkClick r:id=""/>
              </a:rPr>
              <a:t>sayat.me</a:t>
            </a:r>
            <a:r>
              <a:rPr dirty="0"/>
              <a:t> is a website not an app but it links to social media. Here’s how the site describes itself:</a:t>
            </a:r>
          </a:p>
          <a:p>
            <a:pPr defTabSz="495330">
              <a:lnSpc>
                <a:spcPct val="117999"/>
              </a:lnSpc>
              <a:spcBef>
                <a:spcPts val="0"/>
              </a:spcBef>
              <a:defRPr sz="1100"/>
            </a:pPr>
            <a:r>
              <a:rPr dirty="0"/>
              <a:t>1. Create your personal feedback web address</a:t>
            </a:r>
          </a:p>
          <a:p>
            <a:pPr defTabSz="495330">
              <a:lnSpc>
                <a:spcPct val="117999"/>
              </a:lnSpc>
              <a:spcBef>
                <a:spcPts val="0"/>
              </a:spcBef>
              <a:defRPr sz="1100"/>
            </a:pPr>
            <a:r>
              <a:rPr dirty="0"/>
              <a:t>2. Spread the link through Twitter, Facebook, Skype, etc.</a:t>
            </a:r>
          </a:p>
          <a:p>
            <a:pPr defTabSz="495330">
              <a:lnSpc>
                <a:spcPct val="117999"/>
              </a:lnSpc>
              <a:spcBef>
                <a:spcPts val="0"/>
              </a:spcBef>
              <a:defRPr sz="1100"/>
            </a:pPr>
            <a:r>
              <a:rPr dirty="0"/>
              <a:t>3. Read what people think about you</a:t>
            </a:r>
          </a:p>
          <a:p>
            <a:pPr defTabSz="495330">
              <a:lnSpc>
                <a:spcPct val="117999"/>
              </a:lnSpc>
              <a:spcBef>
                <a:spcPts val="0"/>
              </a:spcBef>
              <a:defRPr sz="1100"/>
            </a:pPr>
            <a:r>
              <a:rPr dirty="0"/>
              <a:t>4. Publish your </a:t>
            </a:r>
            <a:r>
              <a:rPr dirty="0" err="1"/>
              <a:t>favourite</a:t>
            </a:r>
            <a:r>
              <a:rPr dirty="0"/>
              <a:t> feedback</a:t>
            </a:r>
          </a:p>
          <a:p>
            <a:pPr defTabSz="495330">
              <a:lnSpc>
                <a:spcPct val="117999"/>
              </a:lnSpc>
              <a:spcBef>
                <a:spcPts val="0"/>
              </a:spcBef>
              <a:defRPr sz="1100"/>
            </a:pPr>
            <a:r>
              <a:rPr dirty="0"/>
              <a:t>Except young people being young people - they see an anonymous feedback tool and use it offensively. There is growing evidence of the harm that this site has already created, and DSLs talking about the damaging cyberbullying they are having to deal with as a result.</a:t>
            </a:r>
          </a:p>
          <a:p>
            <a:pPr defTabSz="495330">
              <a:lnSpc>
                <a:spcPct val="117999"/>
              </a:lnSpc>
              <a:spcBef>
                <a:spcPts val="0"/>
              </a:spcBef>
              <a:defRPr sz="1100"/>
            </a:pPr>
            <a:endParaRPr dirty="0"/>
          </a:p>
          <a:p>
            <a:pPr defTabSz="495330">
              <a:lnSpc>
                <a:spcPct val="117999"/>
              </a:lnSpc>
              <a:spcBef>
                <a:spcPts val="0"/>
              </a:spcBef>
              <a:defRPr sz="1100"/>
            </a:pPr>
            <a:r>
              <a:rPr dirty="0"/>
              <a:t>11. Calculator%</a:t>
            </a:r>
          </a:p>
          <a:p>
            <a:pPr defTabSz="495330">
              <a:lnSpc>
                <a:spcPct val="117999"/>
              </a:lnSpc>
              <a:spcBef>
                <a:spcPts val="0"/>
              </a:spcBef>
              <a:defRPr sz="1100"/>
            </a:pPr>
            <a:r>
              <a:rPr dirty="0"/>
              <a:t>Calculator% is a calculator app for iOS devices (i.e. iPhones, iPads, and iPods) that has a hidden purpose. This app is titled "Calculator%", hence the apparent typo in the article title. On the surface, it is a basic (and functional) calculator app. However, if you enter a secret code (a four-digit PIN between two periods, such as .1234.), the app reveals a second function: it allows the owner to hide documents and image files so they are not readily accessible to someone that does not know the passcode.</a:t>
            </a:r>
          </a:p>
          <a:p>
            <a:pPr defTabSz="495330">
              <a:lnSpc>
                <a:spcPct val="117999"/>
              </a:lnSpc>
              <a:spcBef>
                <a:spcPts val="0"/>
              </a:spcBef>
              <a:defRPr sz="1100"/>
            </a:pPr>
            <a:endParaRPr dirty="0"/>
          </a:p>
          <a:p>
            <a:pPr defTabSz="495330">
              <a:lnSpc>
                <a:spcPct val="117999"/>
              </a:lnSpc>
              <a:spcBef>
                <a:spcPts val="0"/>
              </a:spcBef>
              <a:defRPr sz="1100"/>
            </a:pPr>
            <a:endParaRPr dirty="0"/>
          </a:p>
          <a:p>
            <a:pPr defTabSz="495330">
              <a:lnSpc>
                <a:spcPct val="117999"/>
              </a:lnSpc>
              <a:spcBef>
                <a:spcPts val="0"/>
              </a:spcBef>
              <a:defRPr sz="1100"/>
            </a:pPr>
            <a:r>
              <a:rPr dirty="0"/>
              <a:t>12. After School</a:t>
            </a:r>
          </a:p>
          <a:p>
            <a:pPr defTabSz="495330">
              <a:lnSpc>
                <a:spcPct val="117999"/>
              </a:lnSpc>
              <a:spcBef>
                <a:spcPts val="0"/>
              </a:spcBef>
              <a:defRPr sz="1100"/>
            </a:pPr>
            <a:r>
              <a:rPr dirty="0"/>
              <a:t>The After School app is an anonymous messaging app for young people. The app only allows school pupils to join. To keep parents and teachers off, students must register via their Facebook profile. The app checks their Facebook friends and location to make sure they go to the school. Once registered, they can only see the feed from their school. Before a young person downloads After School, parents should talk to them about the potential for adults to use the app, the risks of sexting and the myth of complete anonymity. The founders created this app “to enable teenagers to freely communicate while providing them safety from judgment.” While anonymous apps can create a private place to connect with friends, these apps are not a place where young people can go wild with impunity.</a:t>
            </a:r>
          </a:p>
          <a:p>
            <a:pPr defTabSz="495330">
              <a:lnSpc>
                <a:spcPct val="117999"/>
              </a:lnSpc>
              <a:spcBef>
                <a:spcPts val="0"/>
              </a:spcBef>
              <a:defRPr sz="1100"/>
            </a:pPr>
            <a:endParaRPr dirty="0"/>
          </a:p>
          <a:p>
            <a:pPr defTabSz="495330">
              <a:lnSpc>
                <a:spcPct val="117999"/>
              </a:lnSpc>
              <a:spcBef>
                <a:spcPts val="0"/>
              </a:spcBef>
              <a:defRPr sz="1100"/>
            </a:pPr>
            <a:endParaRPr dirty="0"/>
          </a:p>
        </p:txBody>
      </p:sp>
    </p:spTree>
    <p:extLst>
      <p:ext uri="{BB962C8B-B14F-4D97-AF65-F5344CB8AC3E}">
        <p14:creationId xmlns:p14="http://schemas.microsoft.com/office/powerpoint/2010/main" val="3694509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smtClean="0"/>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Franklin Gothic Book" panose="020B0503020102020204" pitchFamily="34" charset="0"/>
              </a:defRPr>
            </a:lvl1pPr>
            <a:lvl2pPr marL="742950" indent="-285750">
              <a:defRPr>
                <a:solidFill>
                  <a:schemeClr val="tx1"/>
                </a:solidFill>
                <a:latin typeface="Franklin Gothic Book" panose="020B0503020102020204" pitchFamily="34" charset="0"/>
              </a:defRPr>
            </a:lvl2pPr>
            <a:lvl3pPr marL="1143000" indent="-228600">
              <a:defRPr>
                <a:solidFill>
                  <a:schemeClr val="tx1"/>
                </a:solidFill>
                <a:latin typeface="Franklin Gothic Book" panose="020B0503020102020204" pitchFamily="34" charset="0"/>
              </a:defRPr>
            </a:lvl3pPr>
            <a:lvl4pPr marL="1600200" indent="-228600">
              <a:defRPr>
                <a:solidFill>
                  <a:schemeClr val="tx1"/>
                </a:solidFill>
                <a:latin typeface="Franklin Gothic Book" panose="020B0503020102020204" pitchFamily="34" charset="0"/>
              </a:defRPr>
            </a:lvl4pPr>
            <a:lvl5pPr marL="2057400" indent="-228600">
              <a:defRPr>
                <a:solidFill>
                  <a:schemeClr val="tx1"/>
                </a:solidFill>
                <a:latin typeface="Franklin Gothic Book" panose="020B0503020102020204" pitchFamily="34" charset="0"/>
              </a:defRPr>
            </a:lvl5pPr>
            <a:lvl6pPr marL="2514600" indent="-228600" fontAlgn="base">
              <a:spcBef>
                <a:spcPct val="0"/>
              </a:spcBef>
              <a:spcAft>
                <a:spcPct val="0"/>
              </a:spcAft>
              <a:defRPr>
                <a:solidFill>
                  <a:schemeClr val="tx1"/>
                </a:solidFill>
                <a:latin typeface="Franklin Gothic Book" panose="020B0503020102020204" pitchFamily="34" charset="0"/>
              </a:defRPr>
            </a:lvl6pPr>
            <a:lvl7pPr marL="2971800" indent="-228600" fontAlgn="base">
              <a:spcBef>
                <a:spcPct val="0"/>
              </a:spcBef>
              <a:spcAft>
                <a:spcPct val="0"/>
              </a:spcAft>
              <a:defRPr>
                <a:solidFill>
                  <a:schemeClr val="tx1"/>
                </a:solidFill>
                <a:latin typeface="Franklin Gothic Book" panose="020B0503020102020204" pitchFamily="34" charset="0"/>
              </a:defRPr>
            </a:lvl7pPr>
            <a:lvl8pPr marL="3429000" indent="-228600" fontAlgn="base">
              <a:spcBef>
                <a:spcPct val="0"/>
              </a:spcBef>
              <a:spcAft>
                <a:spcPct val="0"/>
              </a:spcAft>
              <a:defRPr>
                <a:solidFill>
                  <a:schemeClr val="tx1"/>
                </a:solidFill>
                <a:latin typeface="Franklin Gothic Book" panose="020B0503020102020204" pitchFamily="34" charset="0"/>
              </a:defRPr>
            </a:lvl8pPr>
            <a:lvl9pPr marL="3886200" indent="-228600" fontAlgn="base">
              <a:spcBef>
                <a:spcPct val="0"/>
              </a:spcBef>
              <a:spcAft>
                <a:spcPct val="0"/>
              </a:spcAft>
              <a:defRPr>
                <a:solidFill>
                  <a:schemeClr val="tx1"/>
                </a:solidFill>
                <a:latin typeface="Franklin Gothic Book" panose="020B0503020102020204" pitchFamily="34" charset="0"/>
              </a:defRPr>
            </a:lvl9pPr>
          </a:lstStyle>
          <a:p>
            <a:fld id="{4C8F7CA4-D160-4276-BBC6-EFA919820BEA}" type="slidenum">
              <a:rPr lang="en-US" altLang="en-US">
                <a:solidFill>
                  <a:prstClr val="black"/>
                </a:solidFill>
                <a:latin typeface="Calibri" panose="020F0502020204030204" pitchFamily="34" charset="0"/>
              </a:rPr>
              <a:pPr/>
              <a:t>11</a:t>
            </a:fld>
            <a:endParaRPr lang="en-US" altLang="en-US">
              <a:solidFill>
                <a:prstClr val="black"/>
              </a:solidFill>
              <a:latin typeface="Calibri" panose="020F0502020204030204" pitchFamily="34" charset="0"/>
            </a:endParaRPr>
          </a:p>
        </p:txBody>
      </p:sp>
    </p:spTree>
    <p:extLst>
      <p:ext uri="{BB962C8B-B14F-4D97-AF65-F5344CB8AC3E}">
        <p14:creationId xmlns:p14="http://schemas.microsoft.com/office/powerpoint/2010/main" val="39968352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25FEA4-9915-4B5D-9B8D-19B6CDCD6012}" type="slidenum">
              <a:rPr lang="en-GB" smtClean="0"/>
              <a:t>13</a:t>
            </a:fld>
            <a:endParaRPr lang="en-GB"/>
          </a:p>
        </p:txBody>
      </p:sp>
    </p:spTree>
    <p:extLst>
      <p:ext uri="{BB962C8B-B14F-4D97-AF65-F5344CB8AC3E}">
        <p14:creationId xmlns:p14="http://schemas.microsoft.com/office/powerpoint/2010/main" val="2713563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25FEA4-9915-4B5D-9B8D-19B6CDCD6012}" type="slidenum">
              <a:rPr lang="en-GB" smtClean="0"/>
              <a:t>14</a:t>
            </a:fld>
            <a:endParaRPr lang="en-GB"/>
          </a:p>
        </p:txBody>
      </p:sp>
    </p:spTree>
    <p:extLst>
      <p:ext uri="{BB962C8B-B14F-4D97-AF65-F5344CB8AC3E}">
        <p14:creationId xmlns:p14="http://schemas.microsoft.com/office/powerpoint/2010/main" val="681115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087AB9F-C8AD-46C7-82D4-898575F0F86A}" type="datetimeFigureOut">
              <a:rPr lang="en-GB" smtClean="0"/>
              <a:t>11/03/2019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8BA3C3-3435-44CD-9BCF-43A6A1017783}" type="slidenum">
              <a:rPr lang="en-GB" smtClean="0"/>
              <a:t>‹#›</a:t>
            </a:fld>
            <a:endParaRPr lang="en-GB"/>
          </a:p>
        </p:txBody>
      </p:sp>
    </p:spTree>
    <p:extLst>
      <p:ext uri="{BB962C8B-B14F-4D97-AF65-F5344CB8AC3E}">
        <p14:creationId xmlns:p14="http://schemas.microsoft.com/office/powerpoint/2010/main" val="3480292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087AB9F-C8AD-46C7-82D4-898575F0F86A}" type="datetimeFigureOut">
              <a:rPr lang="en-GB" smtClean="0"/>
              <a:t>11/03/2019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8BA3C3-3435-44CD-9BCF-43A6A1017783}" type="slidenum">
              <a:rPr lang="en-GB" smtClean="0"/>
              <a:t>‹#›</a:t>
            </a:fld>
            <a:endParaRPr lang="en-GB"/>
          </a:p>
        </p:txBody>
      </p:sp>
    </p:spTree>
    <p:extLst>
      <p:ext uri="{BB962C8B-B14F-4D97-AF65-F5344CB8AC3E}">
        <p14:creationId xmlns:p14="http://schemas.microsoft.com/office/powerpoint/2010/main" val="226106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087AB9F-C8AD-46C7-82D4-898575F0F86A}" type="datetimeFigureOut">
              <a:rPr lang="en-GB" smtClean="0"/>
              <a:t>11/03/2019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8BA3C3-3435-44CD-9BCF-43A6A1017783}" type="slidenum">
              <a:rPr lang="en-GB" smtClean="0"/>
              <a:t>‹#›</a:t>
            </a:fld>
            <a:endParaRPr lang="en-GB"/>
          </a:p>
        </p:txBody>
      </p:sp>
    </p:spTree>
    <p:extLst>
      <p:ext uri="{BB962C8B-B14F-4D97-AF65-F5344CB8AC3E}">
        <p14:creationId xmlns:p14="http://schemas.microsoft.com/office/powerpoint/2010/main" val="3861091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087AB9F-C8AD-46C7-82D4-898575F0F86A}" type="datetimeFigureOut">
              <a:rPr lang="en-GB" smtClean="0"/>
              <a:t>11/03/2019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8BA3C3-3435-44CD-9BCF-43A6A1017783}" type="slidenum">
              <a:rPr lang="en-GB" smtClean="0"/>
              <a:t>‹#›</a:t>
            </a:fld>
            <a:endParaRPr lang="en-GB"/>
          </a:p>
        </p:txBody>
      </p:sp>
    </p:spTree>
    <p:extLst>
      <p:ext uri="{BB962C8B-B14F-4D97-AF65-F5344CB8AC3E}">
        <p14:creationId xmlns:p14="http://schemas.microsoft.com/office/powerpoint/2010/main" val="15109279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087AB9F-C8AD-46C7-82D4-898575F0F86A}" type="datetimeFigureOut">
              <a:rPr lang="en-GB" smtClean="0"/>
              <a:t>11/03/2019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8BA3C3-3435-44CD-9BCF-43A6A1017783}" type="slidenum">
              <a:rPr lang="en-GB" smtClean="0"/>
              <a:t>‹#›</a:t>
            </a:fld>
            <a:endParaRPr lang="en-GB"/>
          </a:p>
        </p:txBody>
      </p:sp>
    </p:spTree>
    <p:extLst>
      <p:ext uri="{BB962C8B-B14F-4D97-AF65-F5344CB8AC3E}">
        <p14:creationId xmlns:p14="http://schemas.microsoft.com/office/powerpoint/2010/main" val="210691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087AB9F-C8AD-46C7-82D4-898575F0F86A}" type="datetimeFigureOut">
              <a:rPr lang="en-GB" smtClean="0"/>
              <a:t>11/03/2019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8BA3C3-3435-44CD-9BCF-43A6A1017783}" type="slidenum">
              <a:rPr lang="en-GB" smtClean="0"/>
              <a:t>‹#›</a:t>
            </a:fld>
            <a:endParaRPr lang="en-GB"/>
          </a:p>
        </p:txBody>
      </p:sp>
    </p:spTree>
    <p:extLst>
      <p:ext uri="{BB962C8B-B14F-4D97-AF65-F5344CB8AC3E}">
        <p14:creationId xmlns:p14="http://schemas.microsoft.com/office/powerpoint/2010/main" val="2423173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87AB9F-C8AD-46C7-82D4-898575F0F86A}" type="datetimeFigureOut">
              <a:rPr lang="en-GB" smtClean="0"/>
              <a:t>11/03/2019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8BA3C3-3435-44CD-9BCF-43A6A1017783}" type="slidenum">
              <a:rPr lang="en-GB" smtClean="0"/>
              <a:t>‹#›</a:t>
            </a:fld>
            <a:endParaRPr lang="en-GB"/>
          </a:p>
        </p:txBody>
      </p:sp>
    </p:spTree>
    <p:extLst>
      <p:ext uri="{BB962C8B-B14F-4D97-AF65-F5344CB8AC3E}">
        <p14:creationId xmlns:p14="http://schemas.microsoft.com/office/powerpoint/2010/main" val="3761814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87AB9F-C8AD-46C7-82D4-898575F0F86A}" type="datetimeFigureOut">
              <a:rPr lang="en-GB" smtClean="0"/>
              <a:t>11/03/2019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8BA3C3-3435-44CD-9BCF-43A6A1017783}" type="slidenum">
              <a:rPr lang="en-GB" smtClean="0"/>
              <a:t>‹#›</a:t>
            </a:fld>
            <a:endParaRPr lang="en-GB"/>
          </a:p>
        </p:txBody>
      </p:sp>
    </p:spTree>
    <p:extLst>
      <p:ext uri="{BB962C8B-B14F-4D97-AF65-F5344CB8AC3E}">
        <p14:creationId xmlns:p14="http://schemas.microsoft.com/office/powerpoint/2010/main" val="3259583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87AB9F-C8AD-46C7-82D4-898575F0F86A}" type="datetimeFigureOut">
              <a:rPr lang="en-GB" smtClean="0"/>
              <a:t>11/03/2019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8BA3C3-3435-44CD-9BCF-43A6A1017783}" type="slidenum">
              <a:rPr lang="en-GB" smtClean="0"/>
              <a:t>‹#›</a:t>
            </a:fld>
            <a:endParaRPr lang="en-GB"/>
          </a:p>
        </p:txBody>
      </p:sp>
    </p:spTree>
    <p:extLst>
      <p:ext uri="{BB962C8B-B14F-4D97-AF65-F5344CB8AC3E}">
        <p14:creationId xmlns:p14="http://schemas.microsoft.com/office/powerpoint/2010/main" val="2527705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087AB9F-C8AD-46C7-82D4-898575F0F86A}" type="datetimeFigureOut">
              <a:rPr lang="en-GB" smtClean="0"/>
              <a:t>11/03/2019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8BA3C3-3435-44CD-9BCF-43A6A1017783}" type="slidenum">
              <a:rPr lang="en-GB" smtClean="0"/>
              <a:t>‹#›</a:t>
            </a:fld>
            <a:endParaRPr lang="en-GB"/>
          </a:p>
        </p:txBody>
      </p:sp>
    </p:spTree>
    <p:extLst>
      <p:ext uri="{BB962C8B-B14F-4D97-AF65-F5344CB8AC3E}">
        <p14:creationId xmlns:p14="http://schemas.microsoft.com/office/powerpoint/2010/main" val="3870296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087AB9F-C8AD-46C7-82D4-898575F0F86A}" type="datetimeFigureOut">
              <a:rPr lang="en-GB" smtClean="0"/>
              <a:t>11/03/2019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8BA3C3-3435-44CD-9BCF-43A6A1017783}" type="slidenum">
              <a:rPr lang="en-GB" smtClean="0"/>
              <a:t>‹#›</a:t>
            </a:fld>
            <a:endParaRPr lang="en-GB"/>
          </a:p>
        </p:txBody>
      </p:sp>
    </p:spTree>
    <p:extLst>
      <p:ext uri="{BB962C8B-B14F-4D97-AF65-F5344CB8AC3E}">
        <p14:creationId xmlns:p14="http://schemas.microsoft.com/office/powerpoint/2010/main" val="1857553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158320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716335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645458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998132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912652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38787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166017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632833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972921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28826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807621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455064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546831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896722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363906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784170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115092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165073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41621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884549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441181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090589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381201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0925285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728153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263395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1610593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1680706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4086022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1828728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915419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6668410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2611825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82CA5C2-8592-3B47-AF03-A173F622A392}"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91435239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EF145F2-B2E0-4841-8B8D-4C059DDC6769}"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0115727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91C2CF-A4E7-AD4D-BB86-D5A590E59769}"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81471595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11F3767-7B7D-0444-AF71-1DDE5F5D04E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73440057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CC452100-8D7D-D941-B0F8-B74129B636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5660687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59D56B2-F590-F94B-A4FD-CD74E02CB32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10305227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8A5C2EB6-63D7-3E47-907D-8D167491AF0B}"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47224697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15DEEFC-743A-6541-9370-D3B8FAECE72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5661734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2875C53-7CB4-0843-B32A-AA4547D78E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97243748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174A6FD-567A-BB49-8492-C8536D8E96D0}"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69529085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636F47E-35B8-314F-9360-70C392506AB2}"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08301227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grpSp>
        <p:nvGrpSpPr>
          <p:cNvPr id="2" name="Group 7"/>
          <p:cNvGrpSpPr>
            <a:grpSpLocks/>
          </p:cNvGrpSpPr>
          <p:nvPr userDrawn="1"/>
        </p:nvGrpSpPr>
        <p:grpSpPr bwMode="auto">
          <a:xfrm>
            <a:off x="0" y="692151"/>
            <a:ext cx="12192000" cy="73025"/>
            <a:chOff x="0" y="692150"/>
            <a:chExt cx="9144000" cy="73025"/>
          </a:xfrm>
        </p:grpSpPr>
        <p:cxnSp>
          <p:nvCxnSpPr>
            <p:cNvPr id="3" name="Straight Connector 2"/>
            <p:cNvCxnSpPr/>
            <p:nvPr userDrawn="1"/>
          </p:nvCxnSpPr>
          <p:spPr>
            <a:xfrm>
              <a:off x="0" y="692150"/>
              <a:ext cx="9144000"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userDrawn="1"/>
          </p:nvCxnSpPr>
          <p:spPr>
            <a:xfrm>
              <a:off x="0" y="765175"/>
              <a:ext cx="9144000" cy="0"/>
            </a:xfrm>
            <a:prstGeom prst="line">
              <a:avLst/>
            </a:prstGeom>
            <a:ln w="254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5" name="TextBox 4"/>
          <p:cNvSpPr txBox="1">
            <a:spLocks noChangeArrowheads="1"/>
          </p:cNvSpPr>
          <p:nvPr userDrawn="1"/>
        </p:nvSpPr>
        <p:spPr bwMode="auto">
          <a:xfrm>
            <a:off x="8303684" y="6237289"/>
            <a:ext cx="2721642" cy="338554"/>
          </a:xfrm>
          <a:prstGeom prst="rect">
            <a:avLst/>
          </a:prstGeom>
          <a:noFill/>
          <a:ln>
            <a:noFill/>
          </a:ln>
          <a:extLst/>
        </p:spPr>
        <p:txBody>
          <a:bodyPr wrap="none">
            <a:spAutoFit/>
          </a:bodyPr>
          <a:lstStyle>
            <a:lvl1pPr eaLnBrk="0" hangingPunct="0">
              <a:defRPr sz="4400">
                <a:solidFill>
                  <a:schemeClr val="tx1"/>
                </a:solidFill>
                <a:latin typeface="Gill Sans MT" pitchFamily="34" charset="0"/>
              </a:defRPr>
            </a:lvl1pPr>
            <a:lvl2pPr marL="742950" indent="-285750" eaLnBrk="0" hangingPunct="0">
              <a:defRPr sz="4400">
                <a:solidFill>
                  <a:schemeClr val="tx1"/>
                </a:solidFill>
                <a:latin typeface="Gill Sans MT" pitchFamily="34" charset="0"/>
              </a:defRPr>
            </a:lvl2pPr>
            <a:lvl3pPr marL="1143000" indent="-228600" eaLnBrk="0" hangingPunct="0">
              <a:defRPr sz="4400">
                <a:solidFill>
                  <a:schemeClr val="tx1"/>
                </a:solidFill>
                <a:latin typeface="Gill Sans MT" pitchFamily="34" charset="0"/>
              </a:defRPr>
            </a:lvl3pPr>
            <a:lvl4pPr marL="1600200" indent="-228600" eaLnBrk="0" hangingPunct="0">
              <a:defRPr sz="4400">
                <a:solidFill>
                  <a:schemeClr val="tx1"/>
                </a:solidFill>
                <a:latin typeface="Gill Sans MT" pitchFamily="34" charset="0"/>
              </a:defRPr>
            </a:lvl4pPr>
            <a:lvl5pPr marL="2057400" indent="-228600" eaLnBrk="0" hangingPunct="0">
              <a:defRPr sz="4400">
                <a:solidFill>
                  <a:schemeClr val="tx1"/>
                </a:solidFill>
                <a:latin typeface="Gill Sans MT" pitchFamily="34" charset="0"/>
              </a:defRPr>
            </a:lvl5pPr>
            <a:lvl6pPr marL="2514600" indent="-228600" eaLnBrk="0" fontAlgn="base" hangingPunct="0">
              <a:spcBef>
                <a:spcPct val="0"/>
              </a:spcBef>
              <a:spcAft>
                <a:spcPct val="0"/>
              </a:spcAft>
              <a:defRPr sz="4400">
                <a:solidFill>
                  <a:schemeClr val="tx1"/>
                </a:solidFill>
                <a:latin typeface="Gill Sans MT" pitchFamily="34" charset="0"/>
              </a:defRPr>
            </a:lvl6pPr>
            <a:lvl7pPr marL="2971800" indent="-228600" eaLnBrk="0" fontAlgn="base" hangingPunct="0">
              <a:spcBef>
                <a:spcPct val="0"/>
              </a:spcBef>
              <a:spcAft>
                <a:spcPct val="0"/>
              </a:spcAft>
              <a:defRPr sz="4400">
                <a:solidFill>
                  <a:schemeClr val="tx1"/>
                </a:solidFill>
                <a:latin typeface="Gill Sans MT" pitchFamily="34" charset="0"/>
              </a:defRPr>
            </a:lvl7pPr>
            <a:lvl8pPr marL="3429000" indent="-228600" eaLnBrk="0" fontAlgn="base" hangingPunct="0">
              <a:spcBef>
                <a:spcPct val="0"/>
              </a:spcBef>
              <a:spcAft>
                <a:spcPct val="0"/>
              </a:spcAft>
              <a:defRPr sz="4400">
                <a:solidFill>
                  <a:schemeClr val="tx1"/>
                </a:solidFill>
                <a:latin typeface="Gill Sans MT" pitchFamily="34" charset="0"/>
              </a:defRPr>
            </a:lvl8pPr>
            <a:lvl9pPr marL="3886200" indent="-228600" eaLnBrk="0" fontAlgn="base" hangingPunct="0">
              <a:spcBef>
                <a:spcPct val="0"/>
              </a:spcBef>
              <a:spcAft>
                <a:spcPct val="0"/>
              </a:spcAft>
              <a:defRPr sz="4400">
                <a:solidFill>
                  <a:schemeClr val="tx1"/>
                </a:solidFill>
                <a:latin typeface="Gill Sans MT" pitchFamily="34" charset="0"/>
              </a:defRPr>
            </a:lvl9pPr>
          </a:lstStyle>
          <a:p>
            <a:pPr eaLnBrk="1" fontAlgn="base" hangingPunct="1">
              <a:spcBef>
                <a:spcPct val="0"/>
              </a:spcBef>
              <a:spcAft>
                <a:spcPct val="0"/>
              </a:spcAft>
              <a:defRPr/>
            </a:pPr>
            <a:r>
              <a:rPr lang="en-GB" altLang="en-US" sz="1600">
                <a:solidFill>
                  <a:srgbClr val="FFFFFF"/>
                </a:solidFill>
                <a:latin typeface="Calibri" pitchFamily="34" charset="0"/>
                <a:ea typeface="ＭＳ Ｐゴシック" charset="-128"/>
                <a:cs typeface="Calibri" pitchFamily="34" charset="0"/>
              </a:rPr>
              <a:t>Workforce Development Team</a:t>
            </a:r>
          </a:p>
        </p:txBody>
      </p:sp>
      <p:sp>
        <p:nvSpPr>
          <p:cNvPr id="6" name="Date Placeholder 5"/>
          <p:cNvSpPr>
            <a:spLocks noGrp="1" noChangeArrowheads="1"/>
          </p:cNvSpPr>
          <p:nvPr>
            <p:ph type="dt" sz="half" idx="10"/>
          </p:nvPr>
        </p:nvSpPr>
        <p:spPr/>
        <p:txBody>
          <a:bodyPr/>
          <a:lstStyle>
            <a:lvl1pPr>
              <a:defRPr>
                <a:solidFill>
                  <a:srgbClr val="000000"/>
                </a:solidFill>
              </a:defRPr>
            </a:lvl1pPr>
          </a:lstStyle>
          <a:p>
            <a:pPr>
              <a:defRPr/>
            </a:pPr>
            <a:endParaRPr lang="en-GB" altLang="en-US"/>
          </a:p>
        </p:txBody>
      </p:sp>
      <p:sp>
        <p:nvSpPr>
          <p:cNvPr id="7" name="Footer Placeholder 6"/>
          <p:cNvSpPr>
            <a:spLocks noGrp="1" noChangeArrowheads="1"/>
          </p:cNvSpPr>
          <p:nvPr>
            <p:ph type="ftr" sz="quarter" idx="11"/>
          </p:nvPr>
        </p:nvSpPr>
        <p:spPr/>
        <p:txBody>
          <a:bodyPr/>
          <a:lstStyle>
            <a:lvl1pPr>
              <a:defRPr>
                <a:solidFill>
                  <a:srgbClr val="000000"/>
                </a:solidFill>
              </a:defRPr>
            </a:lvl1pPr>
          </a:lstStyle>
          <a:p>
            <a:pPr>
              <a:defRPr/>
            </a:pPr>
            <a:endParaRPr lang="en-GB" altLang="en-US"/>
          </a:p>
        </p:txBody>
      </p:sp>
      <p:sp>
        <p:nvSpPr>
          <p:cNvPr id="8" name="Slide Number Placeholder 7"/>
          <p:cNvSpPr>
            <a:spLocks noGrp="1" noChangeArrowheads="1"/>
          </p:cNvSpPr>
          <p:nvPr>
            <p:ph type="sldNum" sz="quarter" idx="12"/>
          </p:nvPr>
        </p:nvSpPr>
        <p:spPr/>
        <p:txBody>
          <a:bodyPr/>
          <a:lstStyle>
            <a:lvl1pPr>
              <a:defRPr>
                <a:solidFill>
                  <a:srgbClr val="000000"/>
                </a:solidFill>
              </a:defRPr>
            </a:lvl1pPr>
          </a:lstStyle>
          <a:p>
            <a:pPr>
              <a:defRPr/>
            </a:pPr>
            <a:fld id="{03C2BAA6-855B-E040-8993-EE50E14D205C}" type="slidenum">
              <a:rPr lang="en-GB"/>
              <a:pPr>
                <a:defRPr/>
              </a:pPr>
              <a:t>‹#›</a:t>
            </a:fld>
            <a:endParaRPr lang="en-GB"/>
          </a:p>
        </p:txBody>
      </p:sp>
    </p:spTree>
    <p:extLst>
      <p:ext uri="{BB962C8B-B14F-4D97-AF65-F5344CB8AC3E}">
        <p14:creationId xmlns:p14="http://schemas.microsoft.com/office/powerpoint/2010/main" val="421735528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grpSp>
        <p:nvGrpSpPr>
          <p:cNvPr id="2" name="Group 7"/>
          <p:cNvGrpSpPr>
            <a:grpSpLocks/>
          </p:cNvGrpSpPr>
          <p:nvPr userDrawn="1"/>
        </p:nvGrpSpPr>
        <p:grpSpPr bwMode="auto">
          <a:xfrm>
            <a:off x="0" y="692151"/>
            <a:ext cx="12192000" cy="73025"/>
            <a:chOff x="0" y="692150"/>
            <a:chExt cx="9144000" cy="73025"/>
          </a:xfrm>
        </p:grpSpPr>
        <p:cxnSp>
          <p:nvCxnSpPr>
            <p:cNvPr id="3" name="Straight Connector 2"/>
            <p:cNvCxnSpPr/>
            <p:nvPr userDrawn="1"/>
          </p:nvCxnSpPr>
          <p:spPr>
            <a:xfrm>
              <a:off x="0" y="692150"/>
              <a:ext cx="9144000"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userDrawn="1"/>
          </p:nvCxnSpPr>
          <p:spPr>
            <a:xfrm>
              <a:off x="0" y="765175"/>
              <a:ext cx="9144000" cy="0"/>
            </a:xfrm>
            <a:prstGeom prst="line">
              <a:avLst/>
            </a:prstGeom>
            <a:ln w="254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5" name="Rectangle 6"/>
          <p:cNvSpPr txBox="1">
            <a:spLocks noChangeArrowheads="1"/>
          </p:cNvSpPr>
          <p:nvPr userDrawn="1"/>
        </p:nvSpPr>
        <p:spPr bwMode="auto">
          <a:xfrm>
            <a:off x="8208434" y="6248400"/>
            <a:ext cx="383963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l" rtl="0" eaLnBrk="0" fontAlgn="base" hangingPunct="0">
              <a:spcBef>
                <a:spcPct val="20000"/>
              </a:spcBef>
              <a:spcAft>
                <a:spcPct val="0"/>
              </a:spcAft>
              <a:buChar char="•"/>
              <a:defRPr sz="3200" kern="1200">
                <a:solidFill>
                  <a:schemeClr val="tx1"/>
                </a:solidFill>
                <a:latin typeface="Garamond" pitchFamily="18" charset="0"/>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Garamond" pitchFamily="18" charset="0"/>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Garamond" pitchFamily="18" charset="0"/>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5pPr>
            <a:lvl6pPr marL="25146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6pPr>
            <a:lvl7pPr marL="29718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7pPr>
            <a:lvl8pPr marL="34290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8pPr>
            <a:lvl9pPr marL="38862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9pPr>
          </a:lstStyle>
          <a:p>
            <a:pPr algn="ctr" eaLnBrk="1" hangingPunct="1">
              <a:spcBef>
                <a:spcPct val="0"/>
              </a:spcBef>
              <a:buFontTx/>
              <a:buNone/>
              <a:defRPr/>
            </a:pPr>
            <a:r>
              <a:rPr lang="en-GB" altLang="en-US" sz="1600" b="1">
                <a:solidFill>
                  <a:srgbClr val="FFFFFF"/>
                </a:solidFill>
                <a:latin typeface="Calibri" pitchFamily="34" charset="0"/>
              </a:rPr>
              <a:t>Workforce</a:t>
            </a:r>
            <a:r>
              <a:rPr lang="en-GB" altLang="en-US" sz="1600" b="1">
                <a:solidFill>
                  <a:srgbClr val="000000"/>
                </a:solidFill>
                <a:latin typeface="Calibri" pitchFamily="34" charset="0"/>
              </a:rPr>
              <a:t> </a:t>
            </a:r>
            <a:r>
              <a:rPr lang="en-GB" altLang="en-US" sz="1600" b="1">
                <a:solidFill>
                  <a:srgbClr val="FFFFFF"/>
                </a:solidFill>
                <a:latin typeface="Calibri" pitchFamily="34" charset="0"/>
              </a:rPr>
              <a:t>Development Team</a:t>
            </a:r>
          </a:p>
        </p:txBody>
      </p:sp>
      <p:sp>
        <p:nvSpPr>
          <p:cNvPr id="6" name="Date Placeholder 5"/>
          <p:cNvSpPr>
            <a:spLocks noGrp="1" noChangeArrowheads="1"/>
          </p:cNvSpPr>
          <p:nvPr>
            <p:ph type="dt" sz="half" idx="10"/>
          </p:nvPr>
        </p:nvSpPr>
        <p:spPr/>
        <p:txBody>
          <a:bodyPr/>
          <a:lstStyle>
            <a:lvl1pPr>
              <a:defRPr/>
            </a:lvl1pPr>
          </a:lstStyle>
          <a:p>
            <a:pPr>
              <a:defRPr/>
            </a:pPr>
            <a:endParaRPr lang="en-GB" altLang="en-US">
              <a:solidFill>
                <a:srgbClr val="000000"/>
              </a:solidFill>
            </a:endParaRPr>
          </a:p>
        </p:txBody>
      </p:sp>
      <p:sp>
        <p:nvSpPr>
          <p:cNvPr id="7" name="Footer Placeholder 6"/>
          <p:cNvSpPr>
            <a:spLocks noGrp="1" noChangeArrowheads="1"/>
          </p:cNvSpPr>
          <p:nvPr>
            <p:ph type="ftr" sz="quarter" idx="11"/>
          </p:nvPr>
        </p:nvSpPr>
        <p:spPr/>
        <p:txBody>
          <a:bodyPr/>
          <a:lstStyle>
            <a:lvl1pPr>
              <a:defRPr/>
            </a:lvl1pPr>
          </a:lstStyle>
          <a:p>
            <a:pPr>
              <a:defRPr/>
            </a:pPr>
            <a:endParaRPr lang="en-GB" altLang="en-US">
              <a:solidFill>
                <a:srgbClr val="000000"/>
              </a:solidFill>
            </a:endParaRPr>
          </a:p>
        </p:txBody>
      </p:sp>
      <p:sp>
        <p:nvSpPr>
          <p:cNvPr id="8" name="Slide Number Placeholder 7"/>
          <p:cNvSpPr>
            <a:spLocks noGrp="1" noChangeArrowheads="1"/>
          </p:cNvSpPr>
          <p:nvPr>
            <p:ph type="sldNum" sz="quarter" idx="12"/>
          </p:nvPr>
        </p:nvSpPr>
        <p:spPr/>
        <p:txBody>
          <a:bodyPr/>
          <a:lstStyle>
            <a:lvl1pPr>
              <a:defRPr/>
            </a:lvl1pPr>
          </a:lstStyle>
          <a:p>
            <a:pPr>
              <a:defRPr/>
            </a:pPr>
            <a:fld id="{6813FB26-FBA9-B745-96E4-C5934F9A770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43469935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grpSp>
        <p:nvGrpSpPr>
          <p:cNvPr id="2" name="Group 7"/>
          <p:cNvGrpSpPr>
            <a:grpSpLocks/>
          </p:cNvGrpSpPr>
          <p:nvPr userDrawn="1"/>
        </p:nvGrpSpPr>
        <p:grpSpPr bwMode="auto">
          <a:xfrm>
            <a:off x="0" y="692151"/>
            <a:ext cx="12192000" cy="73025"/>
            <a:chOff x="0" y="692150"/>
            <a:chExt cx="9144000" cy="73025"/>
          </a:xfrm>
        </p:grpSpPr>
        <p:cxnSp>
          <p:nvCxnSpPr>
            <p:cNvPr id="3" name="Straight Connector 2"/>
            <p:cNvCxnSpPr/>
            <p:nvPr userDrawn="1"/>
          </p:nvCxnSpPr>
          <p:spPr>
            <a:xfrm>
              <a:off x="0" y="692150"/>
              <a:ext cx="9144000"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userDrawn="1"/>
          </p:nvCxnSpPr>
          <p:spPr>
            <a:xfrm>
              <a:off x="0" y="765175"/>
              <a:ext cx="9144000" cy="0"/>
            </a:xfrm>
            <a:prstGeom prst="line">
              <a:avLst/>
            </a:prstGeom>
            <a:ln w="254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5" name="Rectangle 6"/>
          <p:cNvSpPr txBox="1">
            <a:spLocks noChangeArrowheads="1"/>
          </p:cNvSpPr>
          <p:nvPr userDrawn="1"/>
        </p:nvSpPr>
        <p:spPr bwMode="auto">
          <a:xfrm>
            <a:off x="8208434" y="6248400"/>
            <a:ext cx="383963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l" rtl="0" eaLnBrk="0" fontAlgn="base" hangingPunct="0">
              <a:spcBef>
                <a:spcPct val="20000"/>
              </a:spcBef>
              <a:spcAft>
                <a:spcPct val="0"/>
              </a:spcAft>
              <a:buChar char="•"/>
              <a:defRPr sz="3200" kern="1200">
                <a:solidFill>
                  <a:schemeClr val="tx1"/>
                </a:solidFill>
                <a:latin typeface="Garamond" pitchFamily="18" charset="0"/>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Garamond" pitchFamily="18" charset="0"/>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Garamond" pitchFamily="18" charset="0"/>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5pPr>
            <a:lvl6pPr marL="25146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6pPr>
            <a:lvl7pPr marL="29718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7pPr>
            <a:lvl8pPr marL="34290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8pPr>
            <a:lvl9pPr marL="38862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9pPr>
          </a:lstStyle>
          <a:p>
            <a:pPr algn="ctr" eaLnBrk="1" hangingPunct="1">
              <a:spcBef>
                <a:spcPct val="0"/>
              </a:spcBef>
              <a:buFontTx/>
              <a:buNone/>
              <a:defRPr/>
            </a:pPr>
            <a:r>
              <a:rPr lang="en-GB" altLang="en-US" sz="1600" b="1">
                <a:solidFill>
                  <a:srgbClr val="FFFFFF"/>
                </a:solidFill>
                <a:latin typeface="Calibri" pitchFamily="34" charset="0"/>
              </a:rPr>
              <a:t>Workforce</a:t>
            </a:r>
            <a:r>
              <a:rPr lang="en-GB" altLang="en-US" sz="1600" b="1">
                <a:solidFill>
                  <a:srgbClr val="000000"/>
                </a:solidFill>
                <a:latin typeface="Calibri" pitchFamily="34" charset="0"/>
              </a:rPr>
              <a:t> </a:t>
            </a:r>
            <a:r>
              <a:rPr lang="en-GB" altLang="en-US" sz="1600" b="1">
                <a:solidFill>
                  <a:srgbClr val="FFFFFF"/>
                </a:solidFill>
                <a:latin typeface="Calibri" pitchFamily="34" charset="0"/>
              </a:rPr>
              <a:t>Development Team</a:t>
            </a:r>
          </a:p>
        </p:txBody>
      </p:sp>
      <p:sp>
        <p:nvSpPr>
          <p:cNvPr id="6" name="Date Placeholder 5"/>
          <p:cNvSpPr>
            <a:spLocks noGrp="1" noChangeArrowheads="1"/>
          </p:cNvSpPr>
          <p:nvPr>
            <p:ph type="dt" sz="half" idx="10"/>
          </p:nvPr>
        </p:nvSpPr>
        <p:spPr/>
        <p:txBody>
          <a:bodyPr/>
          <a:lstStyle>
            <a:lvl1pPr>
              <a:defRPr/>
            </a:lvl1pPr>
          </a:lstStyle>
          <a:p>
            <a:pPr>
              <a:defRPr/>
            </a:pPr>
            <a:endParaRPr lang="en-GB" altLang="en-US">
              <a:solidFill>
                <a:srgbClr val="000000"/>
              </a:solidFill>
            </a:endParaRPr>
          </a:p>
        </p:txBody>
      </p:sp>
      <p:sp>
        <p:nvSpPr>
          <p:cNvPr id="7" name="Footer Placeholder 6"/>
          <p:cNvSpPr>
            <a:spLocks noGrp="1" noChangeArrowheads="1"/>
          </p:cNvSpPr>
          <p:nvPr>
            <p:ph type="ftr" sz="quarter" idx="11"/>
          </p:nvPr>
        </p:nvSpPr>
        <p:spPr/>
        <p:txBody>
          <a:bodyPr/>
          <a:lstStyle>
            <a:lvl1pPr>
              <a:defRPr/>
            </a:lvl1pPr>
          </a:lstStyle>
          <a:p>
            <a:pPr>
              <a:defRPr/>
            </a:pPr>
            <a:endParaRPr lang="en-GB" altLang="en-US">
              <a:solidFill>
                <a:srgbClr val="000000"/>
              </a:solidFill>
            </a:endParaRPr>
          </a:p>
        </p:txBody>
      </p:sp>
      <p:sp>
        <p:nvSpPr>
          <p:cNvPr id="8" name="Slide Number Placeholder 7"/>
          <p:cNvSpPr>
            <a:spLocks noGrp="1" noChangeArrowheads="1"/>
          </p:cNvSpPr>
          <p:nvPr>
            <p:ph type="sldNum" sz="quarter" idx="12"/>
          </p:nvPr>
        </p:nvSpPr>
        <p:spPr/>
        <p:txBody>
          <a:bodyPr/>
          <a:lstStyle>
            <a:lvl1pPr>
              <a:defRPr/>
            </a:lvl1pPr>
          </a:lstStyle>
          <a:p>
            <a:pPr>
              <a:defRPr/>
            </a:pPr>
            <a:fld id="{8FCE4A83-BB52-9748-A1C8-E6C2051508FE}"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8350043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grpSp>
        <p:nvGrpSpPr>
          <p:cNvPr id="2" name="Group 7"/>
          <p:cNvGrpSpPr>
            <a:grpSpLocks/>
          </p:cNvGrpSpPr>
          <p:nvPr userDrawn="1"/>
        </p:nvGrpSpPr>
        <p:grpSpPr bwMode="auto">
          <a:xfrm>
            <a:off x="0" y="692151"/>
            <a:ext cx="12192000" cy="73025"/>
            <a:chOff x="0" y="692150"/>
            <a:chExt cx="9144000" cy="73025"/>
          </a:xfrm>
        </p:grpSpPr>
        <p:cxnSp>
          <p:nvCxnSpPr>
            <p:cNvPr id="3" name="Straight Connector 2"/>
            <p:cNvCxnSpPr/>
            <p:nvPr userDrawn="1"/>
          </p:nvCxnSpPr>
          <p:spPr>
            <a:xfrm>
              <a:off x="0" y="692150"/>
              <a:ext cx="9144000"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userDrawn="1"/>
          </p:nvCxnSpPr>
          <p:spPr>
            <a:xfrm>
              <a:off x="0" y="765175"/>
              <a:ext cx="9144000" cy="0"/>
            </a:xfrm>
            <a:prstGeom prst="line">
              <a:avLst/>
            </a:prstGeom>
            <a:ln w="254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5" name="Rectangle 6"/>
          <p:cNvSpPr txBox="1">
            <a:spLocks noChangeArrowheads="1"/>
          </p:cNvSpPr>
          <p:nvPr userDrawn="1"/>
        </p:nvSpPr>
        <p:spPr bwMode="auto">
          <a:xfrm>
            <a:off x="8208434" y="6248400"/>
            <a:ext cx="383963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l" rtl="0" eaLnBrk="0" fontAlgn="base" hangingPunct="0">
              <a:spcBef>
                <a:spcPct val="20000"/>
              </a:spcBef>
              <a:spcAft>
                <a:spcPct val="0"/>
              </a:spcAft>
              <a:buChar char="•"/>
              <a:defRPr sz="3200" kern="1200">
                <a:solidFill>
                  <a:schemeClr val="tx1"/>
                </a:solidFill>
                <a:latin typeface="Garamond" pitchFamily="18" charset="0"/>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Garamond" pitchFamily="18" charset="0"/>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Garamond" pitchFamily="18" charset="0"/>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5pPr>
            <a:lvl6pPr marL="25146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6pPr>
            <a:lvl7pPr marL="29718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7pPr>
            <a:lvl8pPr marL="34290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8pPr>
            <a:lvl9pPr marL="38862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9pPr>
          </a:lstStyle>
          <a:p>
            <a:pPr algn="ctr" eaLnBrk="1" hangingPunct="1">
              <a:spcBef>
                <a:spcPct val="0"/>
              </a:spcBef>
              <a:buFontTx/>
              <a:buNone/>
              <a:defRPr/>
            </a:pPr>
            <a:r>
              <a:rPr lang="en-GB" altLang="en-US" sz="1600" b="1">
                <a:solidFill>
                  <a:srgbClr val="FFFFFF"/>
                </a:solidFill>
                <a:latin typeface="Calibri" pitchFamily="34" charset="0"/>
              </a:rPr>
              <a:t>Workforce</a:t>
            </a:r>
            <a:r>
              <a:rPr lang="en-GB" altLang="en-US" sz="1600" b="1">
                <a:solidFill>
                  <a:srgbClr val="000000"/>
                </a:solidFill>
                <a:latin typeface="Calibri" pitchFamily="34" charset="0"/>
              </a:rPr>
              <a:t> </a:t>
            </a:r>
            <a:r>
              <a:rPr lang="en-GB" altLang="en-US" sz="1600" b="1">
                <a:solidFill>
                  <a:srgbClr val="FFFFFF"/>
                </a:solidFill>
                <a:latin typeface="Calibri" pitchFamily="34" charset="0"/>
              </a:rPr>
              <a:t>Development Team</a:t>
            </a:r>
          </a:p>
        </p:txBody>
      </p:sp>
      <p:sp>
        <p:nvSpPr>
          <p:cNvPr id="6" name="Date Placeholder 5"/>
          <p:cNvSpPr>
            <a:spLocks noGrp="1" noChangeArrowheads="1"/>
          </p:cNvSpPr>
          <p:nvPr>
            <p:ph type="dt" sz="half" idx="10"/>
          </p:nvPr>
        </p:nvSpPr>
        <p:spPr/>
        <p:txBody>
          <a:bodyPr/>
          <a:lstStyle>
            <a:lvl1pPr>
              <a:defRPr/>
            </a:lvl1pPr>
          </a:lstStyle>
          <a:p>
            <a:pPr>
              <a:defRPr/>
            </a:pPr>
            <a:endParaRPr lang="en-GB" altLang="en-US">
              <a:solidFill>
                <a:srgbClr val="000000"/>
              </a:solidFill>
            </a:endParaRPr>
          </a:p>
        </p:txBody>
      </p:sp>
      <p:sp>
        <p:nvSpPr>
          <p:cNvPr id="7" name="Footer Placeholder 6"/>
          <p:cNvSpPr>
            <a:spLocks noGrp="1" noChangeArrowheads="1"/>
          </p:cNvSpPr>
          <p:nvPr>
            <p:ph type="ftr" sz="quarter" idx="11"/>
          </p:nvPr>
        </p:nvSpPr>
        <p:spPr/>
        <p:txBody>
          <a:bodyPr/>
          <a:lstStyle>
            <a:lvl1pPr>
              <a:defRPr/>
            </a:lvl1pPr>
          </a:lstStyle>
          <a:p>
            <a:pPr>
              <a:defRPr/>
            </a:pPr>
            <a:endParaRPr lang="en-GB" altLang="en-US">
              <a:solidFill>
                <a:srgbClr val="000000"/>
              </a:solidFill>
            </a:endParaRPr>
          </a:p>
        </p:txBody>
      </p:sp>
      <p:sp>
        <p:nvSpPr>
          <p:cNvPr id="8" name="Slide Number Placeholder 7"/>
          <p:cNvSpPr>
            <a:spLocks noGrp="1" noChangeArrowheads="1"/>
          </p:cNvSpPr>
          <p:nvPr>
            <p:ph type="sldNum" sz="quarter" idx="12"/>
          </p:nvPr>
        </p:nvSpPr>
        <p:spPr/>
        <p:txBody>
          <a:bodyPr/>
          <a:lstStyle>
            <a:lvl1pPr>
              <a:defRPr/>
            </a:lvl1pPr>
          </a:lstStyle>
          <a:p>
            <a:pPr>
              <a:defRPr/>
            </a:pPr>
            <a:fld id="{7D229B45-1E0D-5145-8663-CE23CD5D5589}"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0190981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grpSp>
        <p:nvGrpSpPr>
          <p:cNvPr id="2" name="Group 7"/>
          <p:cNvGrpSpPr>
            <a:grpSpLocks/>
          </p:cNvGrpSpPr>
          <p:nvPr userDrawn="1"/>
        </p:nvGrpSpPr>
        <p:grpSpPr bwMode="auto">
          <a:xfrm>
            <a:off x="0" y="692151"/>
            <a:ext cx="12192000" cy="73025"/>
            <a:chOff x="0" y="692150"/>
            <a:chExt cx="9144000" cy="73025"/>
          </a:xfrm>
        </p:grpSpPr>
        <p:cxnSp>
          <p:nvCxnSpPr>
            <p:cNvPr id="3" name="Straight Connector 2"/>
            <p:cNvCxnSpPr/>
            <p:nvPr userDrawn="1"/>
          </p:nvCxnSpPr>
          <p:spPr>
            <a:xfrm>
              <a:off x="0" y="692150"/>
              <a:ext cx="9144000"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userDrawn="1"/>
          </p:nvCxnSpPr>
          <p:spPr>
            <a:xfrm>
              <a:off x="0" y="765175"/>
              <a:ext cx="9144000" cy="0"/>
            </a:xfrm>
            <a:prstGeom prst="line">
              <a:avLst/>
            </a:prstGeom>
            <a:ln w="254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5" name="Rectangle 6"/>
          <p:cNvSpPr txBox="1">
            <a:spLocks noChangeArrowheads="1"/>
          </p:cNvSpPr>
          <p:nvPr userDrawn="1"/>
        </p:nvSpPr>
        <p:spPr bwMode="auto">
          <a:xfrm>
            <a:off x="8208434" y="6248400"/>
            <a:ext cx="383963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l" rtl="0" eaLnBrk="0" fontAlgn="base" hangingPunct="0">
              <a:spcBef>
                <a:spcPct val="20000"/>
              </a:spcBef>
              <a:spcAft>
                <a:spcPct val="0"/>
              </a:spcAft>
              <a:buChar char="•"/>
              <a:defRPr sz="3200" kern="1200">
                <a:solidFill>
                  <a:schemeClr val="tx1"/>
                </a:solidFill>
                <a:latin typeface="Garamond" pitchFamily="18" charset="0"/>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Garamond" pitchFamily="18" charset="0"/>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Garamond" pitchFamily="18" charset="0"/>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5pPr>
            <a:lvl6pPr marL="25146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6pPr>
            <a:lvl7pPr marL="29718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7pPr>
            <a:lvl8pPr marL="34290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8pPr>
            <a:lvl9pPr marL="38862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9pPr>
          </a:lstStyle>
          <a:p>
            <a:pPr algn="ctr" eaLnBrk="1" hangingPunct="1">
              <a:spcBef>
                <a:spcPct val="0"/>
              </a:spcBef>
              <a:buFontTx/>
              <a:buNone/>
              <a:defRPr/>
            </a:pPr>
            <a:r>
              <a:rPr lang="en-GB" altLang="en-US" sz="1600" b="1">
                <a:solidFill>
                  <a:srgbClr val="FFFFFF"/>
                </a:solidFill>
                <a:latin typeface="Calibri" pitchFamily="34" charset="0"/>
              </a:rPr>
              <a:t>Workforce</a:t>
            </a:r>
            <a:r>
              <a:rPr lang="en-GB" altLang="en-US" sz="1600" b="1">
                <a:solidFill>
                  <a:srgbClr val="000000"/>
                </a:solidFill>
                <a:latin typeface="Calibri" pitchFamily="34" charset="0"/>
              </a:rPr>
              <a:t> </a:t>
            </a:r>
            <a:r>
              <a:rPr lang="en-GB" altLang="en-US" sz="1600" b="1">
                <a:solidFill>
                  <a:srgbClr val="FFFFFF"/>
                </a:solidFill>
                <a:latin typeface="Calibri" pitchFamily="34" charset="0"/>
              </a:rPr>
              <a:t>Development Team</a:t>
            </a:r>
          </a:p>
        </p:txBody>
      </p:sp>
      <p:sp>
        <p:nvSpPr>
          <p:cNvPr id="6" name="Date Placeholder 5"/>
          <p:cNvSpPr>
            <a:spLocks noGrp="1" noChangeArrowheads="1"/>
          </p:cNvSpPr>
          <p:nvPr>
            <p:ph type="dt" sz="half" idx="10"/>
          </p:nvPr>
        </p:nvSpPr>
        <p:spPr/>
        <p:txBody>
          <a:bodyPr/>
          <a:lstStyle>
            <a:lvl1pPr>
              <a:defRPr/>
            </a:lvl1pPr>
          </a:lstStyle>
          <a:p>
            <a:pPr>
              <a:defRPr/>
            </a:pPr>
            <a:endParaRPr lang="en-GB" altLang="en-US">
              <a:solidFill>
                <a:srgbClr val="000000"/>
              </a:solidFill>
            </a:endParaRPr>
          </a:p>
        </p:txBody>
      </p:sp>
      <p:sp>
        <p:nvSpPr>
          <p:cNvPr id="7" name="Footer Placeholder 6"/>
          <p:cNvSpPr>
            <a:spLocks noGrp="1" noChangeArrowheads="1"/>
          </p:cNvSpPr>
          <p:nvPr>
            <p:ph type="ftr" sz="quarter" idx="11"/>
          </p:nvPr>
        </p:nvSpPr>
        <p:spPr/>
        <p:txBody>
          <a:bodyPr/>
          <a:lstStyle>
            <a:lvl1pPr>
              <a:defRPr/>
            </a:lvl1pPr>
          </a:lstStyle>
          <a:p>
            <a:pPr>
              <a:defRPr/>
            </a:pPr>
            <a:endParaRPr lang="en-GB" altLang="en-US">
              <a:solidFill>
                <a:srgbClr val="000000"/>
              </a:solidFill>
            </a:endParaRPr>
          </a:p>
        </p:txBody>
      </p:sp>
      <p:sp>
        <p:nvSpPr>
          <p:cNvPr id="8" name="Slide Number Placeholder 7"/>
          <p:cNvSpPr>
            <a:spLocks noGrp="1" noChangeArrowheads="1"/>
          </p:cNvSpPr>
          <p:nvPr>
            <p:ph type="sldNum" sz="quarter" idx="12"/>
          </p:nvPr>
        </p:nvSpPr>
        <p:spPr/>
        <p:txBody>
          <a:bodyPr/>
          <a:lstStyle>
            <a:lvl1pPr>
              <a:defRPr/>
            </a:lvl1pPr>
          </a:lstStyle>
          <a:p>
            <a:pPr>
              <a:defRPr/>
            </a:pPr>
            <a:fld id="{608FD31E-DE58-E943-813B-9CCCEA34F6DE}"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1278470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GB"/>
          </a:p>
        </p:txBody>
      </p:sp>
      <p:sp>
        <p:nvSpPr>
          <p:cNvPr id="3" name="SmartArt Placeholder 2"/>
          <p:cNvSpPr>
            <a:spLocks noGrp="1"/>
          </p:cNvSpPr>
          <p:nvPr>
            <p:ph type="dgm" idx="1"/>
          </p:nvPr>
        </p:nvSpPr>
        <p:spPr>
          <a:xfrm>
            <a:off x="914400" y="1981200"/>
            <a:ext cx="10363200" cy="4114800"/>
          </a:xfrm>
        </p:spPr>
        <p:txBody>
          <a:bodyPr/>
          <a:lstStyle/>
          <a:p>
            <a:pPr lvl="0"/>
            <a:endParaRPr lang="en-GB" noProof="0" dirty="0" smtClean="0"/>
          </a:p>
        </p:txBody>
      </p:sp>
      <p:sp>
        <p:nvSpPr>
          <p:cNvPr id="4" name="Rectangle 5"/>
          <p:cNvSpPr>
            <a:spLocks noGrp="1" noChangeArrowheads="1"/>
          </p:cNvSpPr>
          <p:nvPr>
            <p:ph type="dt" sz="half" idx="10"/>
          </p:nvPr>
        </p:nvSpPr>
        <p:spPr/>
        <p:txBody>
          <a:bodyPr/>
          <a:lstStyle>
            <a:lvl1pPr>
              <a:defRPr>
                <a:solidFill>
                  <a:srgbClr val="000000"/>
                </a:solidFill>
              </a:defRPr>
            </a:lvl1pPr>
          </a:lstStyle>
          <a:p>
            <a:pPr>
              <a:defRPr/>
            </a:pPr>
            <a:endParaRPr lang="en-GB" altLang="en-US"/>
          </a:p>
        </p:txBody>
      </p:sp>
      <p:sp>
        <p:nvSpPr>
          <p:cNvPr id="5" name="Rectangle 6"/>
          <p:cNvSpPr>
            <a:spLocks noGrp="1" noChangeArrowheads="1"/>
          </p:cNvSpPr>
          <p:nvPr>
            <p:ph type="ftr" sz="quarter" idx="11"/>
          </p:nvPr>
        </p:nvSpPr>
        <p:spPr/>
        <p:txBody>
          <a:bodyPr/>
          <a:lstStyle>
            <a:lvl1pPr>
              <a:defRPr>
                <a:solidFill>
                  <a:srgbClr val="000000"/>
                </a:solidFill>
              </a:defRPr>
            </a:lvl1pPr>
          </a:lstStyle>
          <a:p>
            <a:pPr>
              <a:defRPr/>
            </a:pPr>
            <a:endParaRPr lang="en-GB" altLang="en-US"/>
          </a:p>
        </p:txBody>
      </p:sp>
      <p:sp>
        <p:nvSpPr>
          <p:cNvPr id="6" name="Rectangle 7"/>
          <p:cNvSpPr>
            <a:spLocks noGrp="1" noChangeArrowheads="1"/>
          </p:cNvSpPr>
          <p:nvPr>
            <p:ph type="sldNum" sz="quarter" idx="12"/>
          </p:nvPr>
        </p:nvSpPr>
        <p:spPr/>
        <p:txBody>
          <a:bodyPr/>
          <a:lstStyle>
            <a:lvl1pPr>
              <a:defRPr>
                <a:solidFill>
                  <a:srgbClr val="000000"/>
                </a:solidFill>
              </a:defRPr>
            </a:lvl1pPr>
          </a:lstStyle>
          <a:p>
            <a:pPr>
              <a:defRPr/>
            </a:pPr>
            <a:fld id="{06110129-E6C2-404D-8D2C-FA58BCAA2EE9}" type="slidenum">
              <a:rPr lang="en-GB"/>
              <a:pPr>
                <a:defRPr/>
              </a:pPr>
              <a:t>‹#›</a:t>
            </a:fld>
            <a:endParaRPr lang="en-GB"/>
          </a:p>
        </p:txBody>
      </p:sp>
    </p:spTree>
    <p:extLst>
      <p:ext uri="{BB962C8B-B14F-4D97-AF65-F5344CB8AC3E}">
        <p14:creationId xmlns:p14="http://schemas.microsoft.com/office/powerpoint/2010/main" val="208043155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22_Title and Content">
    <p:spTree>
      <p:nvGrpSpPr>
        <p:cNvPr id="1" name=""/>
        <p:cNvGrpSpPr/>
        <p:nvPr/>
      </p:nvGrpSpPr>
      <p:grpSpPr>
        <a:xfrm>
          <a:off x="0" y="0"/>
          <a:ext cx="0" cy="0"/>
          <a:chOff x="0" y="0"/>
          <a:chExt cx="0" cy="0"/>
        </a:xfrm>
      </p:grpSpPr>
      <p:cxnSp>
        <p:nvCxnSpPr>
          <p:cNvPr id="2" name="Straight Connector 1"/>
          <p:cNvCxnSpPr/>
          <p:nvPr userDrawn="1"/>
        </p:nvCxnSpPr>
        <p:spPr bwMode="auto">
          <a:xfrm>
            <a:off x="0" y="692150"/>
            <a:ext cx="12192000"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p:cNvCxnSpPr/>
          <p:nvPr userDrawn="1"/>
        </p:nvCxnSpPr>
        <p:spPr bwMode="auto">
          <a:xfrm>
            <a:off x="0" y="765175"/>
            <a:ext cx="12192000" cy="0"/>
          </a:xfrm>
          <a:prstGeom prst="line">
            <a:avLst/>
          </a:prstGeom>
          <a:ln w="254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4" name="Rectangle 6"/>
          <p:cNvSpPr txBox="1">
            <a:spLocks noChangeArrowheads="1"/>
          </p:cNvSpPr>
          <p:nvPr userDrawn="1"/>
        </p:nvSpPr>
        <p:spPr bwMode="auto">
          <a:xfrm>
            <a:off x="8208434" y="6248400"/>
            <a:ext cx="383963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r" rtl="0" eaLnBrk="0" fontAlgn="base" hangingPunct="0">
              <a:spcBef>
                <a:spcPct val="20000"/>
              </a:spcBef>
              <a:spcAft>
                <a:spcPct val="0"/>
              </a:spcAft>
              <a:buChar char="•"/>
              <a:defRPr sz="3200" kern="1200">
                <a:solidFill>
                  <a:schemeClr val="tx1"/>
                </a:solidFill>
                <a:latin typeface="Garamond" pitchFamily="18" charset="0"/>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Garamond" pitchFamily="18" charset="0"/>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Garamond" pitchFamily="18" charset="0"/>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5pPr>
            <a:lvl6pPr marL="25146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6pPr>
            <a:lvl7pPr marL="29718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7pPr>
            <a:lvl8pPr marL="34290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8pPr>
            <a:lvl9pPr marL="38862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9pPr>
          </a:lstStyle>
          <a:p>
            <a:pPr algn="ctr" eaLnBrk="1" hangingPunct="1">
              <a:spcBef>
                <a:spcPct val="0"/>
              </a:spcBef>
              <a:buFontTx/>
              <a:buNone/>
              <a:defRPr/>
            </a:pPr>
            <a:r>
              <a:rPr lang="en-GB" altLang="en-US" sz="1600" b="1" smtClean="0">
                <a:solidFill>
                  <a:srgbClr val="FFFFFF"/>
                </a:solidFill>
                <a:latin typeface="Calibri" pitchFamily="34" charset="0"/>
              </a:rPr>
              <a:t>Workforce</a:t>
            </a:r>
            <a:r>
              <a:rPr lang="en-GB" altLang="en-US" sz="1600" b="1" smtClean="0">
                <a:solidFill>
                  <a:srgbClr val="000000"/>
                </a:solidFill>
                <a:latin typeface="Calibri" pitchFamily="34" charset="0"/>
              </a:rPr>
              <a:t> </a:t>
            </a:r>
            <a:r>
              <a:rPr lang="en-GB" altLang="en-US" sz="1600" b="1" smtClean="0">
                <a:solidFill>
                  <a:srgbClr val="FFFFFF"/>
                </a:solidFill>
                <a:latin typeface="Calibri" pitchFamily="34" charset="0"/>
              </a:rPr>
              <a:t>Development Team</a:t>
            </a:r>
            <a:endParaRPr lang="en-GB" altLang="en-US" sz="1600" b="1" dirty="0" smtClean="0">
              <a:solidFill>
                <a:srgbClr val="FFFFFF"/>
              </a:solidFill>
              <a:latin typeface="Calibri" pitchFamily="34" charset="0"/>
            </a:endParaRPr>
          </a:p>
        </p:txBody>
      </p:sp>
      <p:sp>
        <p:nvSpPr>
          <p:cNvPr id="5" name="Rectangle 4"/>
          <p:cNvSpPr>
            <a:spLocks noGrp="1" noChangeArrowheads="1"/>
          </p:cNvSpPr>
          <p:nvPr userDrawn="1">
            <p:ph type="dt" sz="half" idx="10"/>
          </p:nvPr>
        </p:nvSpPr>
        <p:spPr/>
        <p:txBody>
          <a:bodyPr/>
          <a:lstStyle>
            <a:lvl1pPr>
              <a:defRPr/>
            </a:lvl1pPr>
          </a:lstStyle>
          <a:p>
            <a:pPr>
              <a:defRPr/>
            </a:pPr>
            <a:endParaRPr lang="en-GB" altLang="en-US">
              <a:solidFill>
                <a:srgbClr val="000000"/>
              </a:solidFill>
            </a:endParaRPr>
          </a:p>
        </p:txBody>
      </p:sp>
      <p:sp>
        <p:nvSpPr>
          <p:cNvPr id="6" name="Rectangle 5"/>
          <p:cNvSpPr>
            <a:spLocks noGrp="1" noChangeArrowheads="1"/>
          </p:cNvSpPr>
          <p:nvPr userDrawn="1">
            <p:ph type="ftr" sz="quarter" idx="11"/>
          </p:nvPr>
        </p:nvSpPr>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userDrawn="1">
            <p:ph type="sldNum" sz="quarter" idx="12"/>
          </p:nvPr>
        </p:nvSpPr>
        <p:spPr/>
        <p:txBody>
          <a:bodyPr/>
          <a:lstStyle>
            <a:lvl1pPr>
              <a:defRPr/>
            </a:lvl1pPr>
          </a:lstStyle>
          <a:p>
            <a:pPr>
              <a:defRPr/>
            </a:pPr>
            <a:fld id="{29AE0F03-0C07-CF4B-BCA2-A8987092D6F0}"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364948138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grpSp>
        <p:nvGrpSpPr>
          <p:cNvPr id="2" name="Group 7"/>
          <p:cNvGrpSpPr>
            <a:grpSpLocks/>
          </p:cNvGrpSpPr>
          <p:nvPr userDrawn="1"/>
        </p:nvGrpSpPr>
        <p:grpSpPr bwMode="auto">
          <a:xfrm>
            <a:off x="0" y="692151"/>
            <a:ext cx="12192000" cy="73025"/>
            <a:chOff x="0" y="692150"/>
            <a:chExt cx="9144000" cy="73025"/>
          </a:xfrm>
        </p:grpSpPr>
        <p:cxnSp>
          <p:nvCxnSpPr>
            <p:cNvPr id="3" name="Straight Connector 2"/>
            <p:cNvCxnSpPr/>
            <p:nvPr userDrawn="1"/>
          </p:nvCxnSpPr>
          <p:spPr>
            <a:xfrm>
              <a:off x="0" y="692150"/>
              <a:ext cx="9144000"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userDrawn="1"/>
          </p:nvCxnSpPr>
          <p:spPr>
            <a:xfrm>
              <a:off x="0" y="765175"/>
              <a:ext cx="9144000" cy="0"/>
            </a:xfrm>
            <a:prstGeom prst="line">
              <a:avLst/>
            </a:prstGeom>
            <a:ln w="254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5" name="Rectangle 6"/>
          <p:cNvSpPr txBox="1">
            <a:spLocks noChangeArrowheads="1"/>
          </p:cNvSpPr>
          <p:nvPr userDrawn="1"/>
        </p:nvSpPr>
        <p:spPr bwMode="auto">
          <a:xfrm>
            <a:off x="8208434" y="6248400"/>
            <a:ext cx="383963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l" rtl="0" eaLnBrk="0" fontAlgn="base" hangingPunct="0">
              <a:spcBef>
                <a:spcPct val="20000"/>
              </a:spcBef>
              <a:spcAft>
                <a:spcPct val="0"/>
              </a:spcAft>
              <a:buChar char="•"/>
              <a:defRPr sz="3200" kern="1200">
                <a:solidFill>
                  <a:schemeClr val="tx1"/>
                </a:solidFill>
                <a:latin typeface="Garamond" pitchFamily="18" charset="0"/>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Garamond" pitchFamily="18" charset="0"/>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Garamond" pitchFamily="18" charset="0"/>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Garamond" pitchFamily="18" charset="0"/>
                <a:ea typeface="+mn-ea"/>
                <a:cs typeface="+mn-cs"/>
              </a:defRPr>
            </a:lvl5pPr>
            <a:lvl6pPr marL="25146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6pPr>
            <a:lvl7pPr marL="29718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7pPr>
            <a:lvl8pPr marL="34290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8pPr>
            <a:lvl9pPr marL="3886200" indent="-228600" algn="l" defTabSz="914400" rtl="0" eaLnBrk="0" fontAlgn="base" latinLnBrk="0" hangingPunct="0">
              <a:spcBef>
                <a:spcPct val="20000"/>
              </a:spcBef>
              <a:spcAft>
                <a:spcPct val="0"/>
              </a:spcAft>
              <a:buChar char="»"/>
              <a:defRPr sz="2000" kern="1200">
                <a:solidFill>
                  <a:schemeClr val="tx1"/>
                </a:solidFill>
                <a:latin typeface="Garamond" pitchFamily="18" charset="0"/>
                <a:ea typeface="+mn-ea"/>
                <a:cs typeface="+mn-cs"/>
              </a:defRPr>
            </a:lvl9pPr>
          </a:lstStyle>
          <a:p>
            <a:pPr algn="ctr" eaLnBrk="1" hangingPunct="1">
              <a:spcBef>
                <a:spcPct val="0"/>
              </a:spcBef>
              <a:buFontTx/>
              <a:buNone/>
              <a:defRPr/>
            </a:pPr>
            <a:r>
              <a:rPr lang="en-GB" altLang="en-US" sz="1600" b="1" smtClean="0">
                <a:solidFill>
                  <a:srgbClr val="FFFFFF"/>
                </a:solidFill>
                <a:latin typeface="Calibri" pitchFamily="34" charset="0"/>
              </a:rPr>
              <a:t>Workforce</a:t>
            </a:r>
            <a:r>
              <a:rPr lang="en-GB" altLang="en-US" sz="1600" b="1" smtClean="0">
                <a:solidFill>
                  <a:srgbClr val="000000"/>
                </a:solidFill>
                <a:latin typeface="Calibri" pitchFamily="34" charset="0"/>
              </a:rPr>
              <a:t> </a:t>
            </a:r>
            <a:r>
              <a:rPr lang="en-GB" altLang="en-US" sz="1600" b="1" smtClean="0">
                <a:solidFill>
                  <a:srgbClr val="FFFFFF"/>
                </a:solidFill>
                <a:latin typeface="Calibri" pitchFamily="34" charset="0"/>
              </a:rPr>
              <a:t>Development Team</a:t>
            </a:r>
          </a:p>
        </p:txBody>
      </p:sp>
      <p:sp>
        <p:nvSpPr>
          <p:cNvPr id="6" name="Rectangle 5"/>
          <p:cNvSpPr>
            <a:spLocks noGrp="1" noChangeArrowheads="1"/>
          </p:cNvSpPr>
          <p:nvPr>
            <p:ph type="dt" sz="half" idx="10"/>
          </p:nvPr>
        </p:nvSpPr>
        <p:spPr/>
        <p:txBody>
          <a:bodyPr/>
          <a:lstStyle>
            <a:lvl1pPr>
              <a:defRPr/>
            </a:lvl1pPr>
          </a:lstStyle>
          <a:p>
            <a:pPr>
              <a:defRPr/>
            </a:pPr>
            <a:endParaRPr lang="en-GB" altLang="en-US">
              <a:solidFill>
                <a:srgbClr val="000000"/>
              </a:solidFill>
            </a:endParaRPr>
          </a:p>
        </p:txBody>
      </p:sp>
      <p:sp>
        <p:nvSpPr>
          <p:cNvPr id="7" name="Rectangle 6"/>
          <p:cNvSpPr>
            <a:spLocks noGrp="1" noChangeArrowheads="1"/>
          </p:cNvSpPr>
          <p:nvPr>
            <p:ph type="ftr" sz="quarter" idx="11"/>
          </p:nvPr>
        </p:nvSpPr>
        <p:spPr/>
        <p:txBody>
          <a:bodyPr/>
          <a:lstStyle>
            <a:lvl1pPr>
              <a:defRPr/>
            </a:lvl1pPr>
          </a:lstStyle>
          <a:p>
            <a:pPr>
              <a:defRPr/>
            </a:pPr>
            <a:endParaRPr lang="en-GB" altLang="en-US">
              <a:solidFill>
                <a:srgbClr val="000000"/>
              </a:solidFill>
            </a:endParaRPr>
          </a:p>
        </p:txBody>
      </p:sp>
      <p:sp>
        <p:nvSpPr>
          <p:cNvPr id="8" name="Rectangle 7"/>
          <p:cNvSpPr>
            <a:spLocks noGrp="1" noChangeArrowheads="1"/>
          </p:cNvSpPr>
          <p:nvPr>
            <p:ph type="sldNum" sz="quarter" idx="12"/>
          </p:nvPr>
        </p:nvSpPr>
        <p:spPr/>
        <p:txBody>
          <a:bodyPr/>
          <a:lstStyle>
            <a:lvl1pPr>
              <a:defRPr/>
            </a:lvl1pPr>
          </a:lstStyle>
          <a:p>
            <a:pPr>
              <a:defRPr/>
            </a:pPr>
            <a:fld id="{C1B1A472-F939-4272-8DCD-B7B0A36787A0}" type="slidenum">
              <a:rPr lang="en-GB" altLang="en-US">
                <a:solidFill>
                  <a:srgbClr val="000000"/>
                </a:solidFill>
              </a:rPr>
              <a:pPr>
                <a:defRPr/>
              </a:pPr>
              <a:t>‹#›</a:t>
            </a:fld>
            <a:endParaRPr lang="en-GB" altLang="en-US">
              <a:solidFill>
                <a:srgbClr val="000000"/>
              </a:solidFill>
            </a:endParaRPr>
          </a:p>
        </p:txBody>
      </p:sp>
    </p:spTree>
    <p:extLst>
      <p:ext uri="{BB962C8B-B14F-4D97-AF65-F5344CB8AC3E}">
        <p14:creationId xmlns:p14="http://schemas.microsoft.com/office/powerpoint/2010/main" val="830748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18" Type="http://schemas.openxmlformats.org/officeDocument/2006/relationships/slideLayout" Target="../slideLayouts/slideLayout62.xml"/><Relationship Id="rId3" Type="http://schemas.openxmlformats.org/officeDocument/2006/relationships/slideLayout" Target="../slideLayouts/slideLayout47.xml"/><Relationship Id="rId21" Type="http://schemas.openxmlformats.org/officeDocument/2006/relationships/image" Target="../media/image1.jpeg"/><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slideLayout" Target="../slideLayouts/slideLayout61.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20" Type="http://schemas.openxmlformats.org/officeDocument/2006/relationships/theme" Target="../theme/theme5.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19" Type="http://schemas.openxmlformats.org/officeDocument/2006/relationships/slideLayout" Target="../slideLayouts/slideLayout63.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87AB9F-C8AD-46C7-82D4-898575F0F86A}" type="datetimeFigureOut">
              <a:rPr lang="en-GB" smtClean="0"/>
              <a:t>11/03/2019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8BA3C3-3435-44CD-9BCF-43A6A1017783}" type="slidenum">
              <a:rPr lang="en-GB" smtClean="0"/>
              <a:t>‹#›</a:t>
            </a:fld>
            <a:endParaRPr lang="en-GB"/>
          </a:p>
        </p:txBody>
      </p:sp>
    </p:spTree>
    <p:extLst>
      <p:ext uri="{BB962C8B-B14F-4D97-AF65-F5344CB8AC3E}">
        <p14:creationId xmlns:p14="http://schemas.microsoft.com/office/powerpoint/2010/main" val="844065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818832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3705426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791DAC-DECA-4563-B966-A83E408EE218}" type="datetimeFigureOut">
              <a:rPr lang="en-GB" smtClean="0">
                <a:solidFill>
                  <a:prstClr val="black">
                    <a:tint val="75000"/>
                  </a:prstClr>
                </a:solidFill>
              </a:rPr>
              <a:pPr/>
              <a:t>11/03/2019</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82C764-35B4-42C4-82BD-C06B4FCB640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323426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26627" name="Rectangle 3"/>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295940" name="Rectangle 4"/>
          <p:cNvSpPr>
            <a:spLocks noGrp="1" noChangeArrowheads="1"/>
          </p:cNvSpPr>
          <p:nvPr>
            <p:ph type="dt" sz="half" idx="2"/>
          </p:nvPr>
        </p:nvSpPr>
        <p:spPr bwMode="auto">
          <a:xfrm>
            <a:off x="914400" y="6248400"/>
            <a:ext cx="25400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400">
                <a:latin typeface="Times New Roman" pitchFamily="18" charset="0"/>
                <a:ea typeface="ＭＳ Ｐゴシック" pitchFamily="34" charset="-128"/>
                <a:cs typeface="+mn-cs"/>
              </a:defRPr>
            </a:lvl1pPr>
          </a:lstStyle>
          <a:p>
            <a:pPr fontAlgn="base">
              <a:spcBef>
                <a:spcPct val="0"/>
              </a:spcBef>
              <a:spcAft>
                <a:spcPct val="0"/>
              </a:spcAft>
              <a:defRPr/>
            </a:pPr>
            <a:endParaRPr lang="en-US" altLang="en-US">
              <a:solidFill>
                <a:srgbClr val="000000"/>
              </a:solidFill>
            </a:endParaRPr>
          </a:p>
        </p:txBody>
      </p:sp>
      <p:sp>
        <p:nvSpPr>
          <p:cNvPr id="295941" name="Rectangle 5"/>
          <p:cNvSpPr>
            <a:spLocks noGrp="1" noChangeArrowheads="1"/>
          </p:cNvSpPr>
          <p:nvPr>
            <p:ph type="ftr" sz="quarter" idx="3"/>
          </p:nvPr>
        </p:nvSpPr>
        <p:spPr bwMode="auto">
          <a:xfrm>
            <a:off x="4165600" y="6248400"/>
            <a:ext cx="3860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eaLnBrk="1" hangingPunct="1">
              <a:defRPr sz="1400">
                <a:latin typeface="Times New Roman" pitchFamily="18" charset="0"/>
                <a:ea typeface="ＭＳ Ｐゴシック" pitchFamily="34" charset="-128"/>
                <a:cs typeface="+mn-cs"/>
              </a:defRPr>
            </a:lvl1pPr>
          </a:lstStyle>
          <a:p>
            <a:pPr fontAlgn="base">
              <a:spcBef>
                <a:spcPct val="0"/>
              </a:spcBef>
              <a:spcAft>
                <a:spcPct val="0"/>
              </a:spcAft>
              <a:defRPr/>
            </a:pPr>
            <a:endParaRPr lang="en-US" altLang="en-US">
              <a:solidFill>
                <a:srgbClr val="000000"/>
              </a:solidFill>
            </a:endParaRPr>
          </a:p>
        </p:txBody>
      </p:sp>
      <p:sp>
        <p:nvSpPr>
          <p:cNvPr id="295942" name="Rectangle 6"/>
          <p:cNvSpPr>
            <a:spLocks noGrp="1" noChangeArrowheads="1"/>
          </p:cNvSpPr>
          <p:nvPr>
            <p:ph type="sldNum" sz="quarter" idx="4"/>
          </p:nvPr>
        </p:nvSpPr>
        <p:spPr bwMode="auto">
          <a:xfrm>
            <a:off x="8737600" y="6248400"/>
            <a:ext cx="25400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400">
                <a:latin typeface="Times New Roman" charset="0"/>
              </a:defRPr>
            </a:lvl1pPr>
          </a:lstStyle>
          <a:p>
            <a:pPr fontAlgn="base">
              <a:spcBef>
                <a:spcPct val="0"/>
              </a:spcBef>
              <a:spcAft>
                <a:spcPct val="0"/>
              </a:spcAft>
              <a:defRPr/>
            </a:pPr>
            <a:fld id="{717149FB-3391-9444-BFDC-A3ED8FC4D8A6}" type="slidenum">
              <a:rPr lang="en-GB">
                <a:solidFill>
                  <a:srgbClr val="000000"/>
                </a:solidFill>
                <a:ea typeface="MS PGothic" charset="0"/>
                <a:cs typeface="MS PGothic" charset="0"/>
              </a:rPr>
              <a:pPr fontAlgn="base">
                <a:spcBef>
                  <a:spcPct val="0"/>
                </a:spcBef>
                <a:spcAft>
                  <a:spcPct val="0"/>
                </a:spcAft>
                <a:defRPr/>
              </a:pPr>
              <a:t>‹#›</a:t>
            </a:fld>
            <a:endParaRPr lang="en-GB">
              <a:solidFill>
                <a:srgbClr val="000000"/>
              </a:solidFill>
              <a:ea typeface="MS PGothic" charset="0"/>
              <a:cs typeface="MS PGothic" charset="0"/>
            </a:endParaRPr>
          </a:p>
        </p:txBody>
      </p:sp>
      <p:pic>
        <p:nvPicPr>
          <p:cNvPr id="26631" name="Picture 7" descr="logobottom"/>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0" y="5930900"/>
            <a:ext cx="121920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889745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Lst>
  <p:txStyles>
    <p:titleStyle>
      <a:lvl1pPr algn="l" rtl="0" eaLnBrk="0" fontAlgn="base" hangingPunct="0">
        <a:spcBef>
          <a:spcPct val="0"/>
        </a:spcBef>
        <a:spcAft>
          <a:spcPct val="0"/>
        </a:spcAft>
        <a:defRPr sz="4400">
          <a:solidFill>
            <a:schemeClr val="tx2"/>
          </a:solidFill>
          <a:latin typeface="+mj-lt"/>
          <a:ea typeface="MS PGothic" panose="020B0600070205080204" pitchFamily="34" charset="-128"/>
          <a:cs typeface="MS PGothic" charset="0"/>
        </a:defRPr>
      </a:lvl1pPr>
      <a:lvl2pPr algn="l" rtl="0" eaLnBrk="0" fontAlgn="base" hangingPunct="0">
        <a:spcBef>
          <a:spcPct val="0"/>
        </a:spcBef>
        <a:spcAft>
          <a:spcPct val="0"/>
        </a:spcAft>
        <a:defRPr sz="4400">
          <a:solidFill>
            <a:schemeClr val="tx2"/>
          </a:solidFill>
          <a:latin typeface="Gill Sans MT" pitchFamily="34" charset="0"/>
          <a:ea typeface="MS PGothic" panose="020B0600070205080204" pitchFamily="34" charset="-128"/>
          <a:cs typeface="MS PGothic" charset="0"/>
        </a:defRPr>
      </a:lvl2pPr>
      <a:lvl3pPr algn="l" rtl="0" eaLnBrk="0" fontAlgn="base" hangingPunct="0">
        <a:spcBef>
          <a:spcPct val="0"/>
        </a:spcBef>
        <a:spcAft>
          <a:spcPct val="0"/>
        </a:spcAft>
        <a:defRPr sz="4400">
          <a:solidFill>
            <a:schemeClr val="tx2"/>
          </a:solidFill>
          <a:latin typeface="Gill Sans MT" pitchFamily="34" charset="0"/>
          <a:ea typeface="MS PGothic" panose="020B0600070205080204" pitchFamily="34" charset="-128"/>
          <a:cs typeface="MS PGothic" charset="0"/>
        </a:defRPr>
      </a:lvl3pPr>
      <a:lvl4pPr algn="l" rtl="0" eaLnBrk="0" fontAlgn="base" hangingPunct="0">
        <a:spcBef>
          <a:spcPct val="0"/>
        </a:spcBef>
        <a:spcAft>
          <a:spcPct val="0"/>
        </a:spcAft>
        <a:defRPr sz="4400">
          <a:solidFill>
            <a:schemeClr val="tx2"/>
          </a:solidFill>
          <a:latin typeface="Gill Sans MT" pitchFamily="34" charset="0"/>
          <a:ea typeface="MS PGothic" panose="020B0600070205080204" pitchFamily="34" charset="-128"/>
          <a:cs typeface="MS PGothic" charset="0"/>
        </a:defRPr>
      </a:lvl4pPr>
      <a:lvl5pPr algn="l" rtl="0" eaLnBrk="0" fontAlgn="base" hangingPunct="0">
        <a:spcBef>
          <a:spcPct val="0"/>
        </a:spcBef>
        <a:spcAft>
          <a:spcPct val="0"/>
        </a:spcAft>
        <a:defRPr sz="4400">
          <a:solidFill>
            <a:schemeClr val="tx2"/>
          </a:solidFill>
          <a:latin typeface="Gill Sans MT" pitchFamily="34" charset="0"/>
          <a:ea typeface="MS PGothic" panose="020B0600070205080204" pitchFamily="34" charset="-128"/>
          <a:cs typeface="MS PGothic" charset="0"/>
        </a:defRPr>
      </a:lvl5pPr>
      <a:lvl6pPr marL="457200" algn="l" rtl="0" fontAlgn="base">
        <a:spcBef>
          <a:spcPct val="0"/>
        </a:spcBef>
        <a:spcAft>
          <a:spcPct val="0"/>
        </a:spcAft>
        <a:defRPr sz="4400">
          <a:solidFill>
            <a:schemeClr val="tx2"/>
          </a:solidFill>
          <a:latin typeface="Gill Sans MT" pitchFamily="34" charset="0"/>
        </a:defRPr>
      </a:lvl6pPr>
      <a:lvl7pPr marL="914400" algn="l" rtl="0" fontAlgn="base">
        <a:spcBef>
          <a:spcPct val="0"/>
        </a:spcBef>
        <a:spcAft>
          <a:spcPct val="0"/>
        </a:spcAft>
        <a:defRPr sz="4400">
          <a:solidFill>
            <a:schemeClr val="tx2"/>
          </a:solidFill>
          <a:latin typeface="Gill Sans MT" pitchFamily="34" charset="0"/>
        </a:defRPr>
      </a:lvl7pPr>
      <a:lvl8pPr marL="1371600" algn="l" rtl="0" fontAlgn="base">
        <a:spcBef>
          <a:spcPct val="0"/>
        </a:spcBef>
        <a:spcAft>
          <a:spcPct val="0"/>
        </a:spcAft>
        <a:defRPr sz="4400">
          <a:solidFill>
            <a:schemeClr val="tx2"/>
          </a:solidFill>
          <a:latin typeface="Gill Sans MT" pitchFamily="34" charset="0"/>
        </a:defRPr>
      </a:lvl8pPr>
      <a:lvl9pPr marL="1828800" algn="l" rtl="0" fontAlgn="base">
        <a:spcBef>
          <a:spcPct val="0"/>
        </a:spcBef>
        <a:spcAft>
          <a:spcPct val="0"/>
        </a:spcAft>
        <a:defRPr sz="4400">
          <a:solidFill>
            <a:schemeClr val="tx2"/>
          </a:solidFill>
          <a:latin typeface="Gill Sans MT"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S PGothic" panose="020B0600070205080204" pitchFamily="34" charset="-128"/>
          <a:cs typeface="MS PGothic" charset="0"/>
        </a:defRPr>
      </a:lvl1pPr>
      <a:lvl2pPr marL="742950" indent="-285750" algn="l" rtl="0" eaLnBrk="0" fontAlgn="base" hangingPunct="0">
        <a:spcBef>
          <a:spcPct val="20000"/>
        </a:spcBef>
        <a:spcAft>
          <a:spcPct val="0"/>
        </a:spcAft>
        <a:buChar char="–"/>
        <a:defRPr sz="2800">
          <a:solidFill>
            <a:schemeClr val="tx1"/>
          </a:solidFill>
          <a:latin typeface="+mn-lt"/>
          <a:ea typeface="MS PGothic" panose="020B0600070205080204" pitchFamily="34" charset="-128"/>
          <a:cs typeface="MS PGothic" charset="0"/>
        </a:defRPr>
      </a:lvl2pPr>
      <a:lvl3pPr marL="1143000" indent="-228600" algn="l" rtl="0" eaLnBrk="0" fontAlgn="base" hangingPunct="0">
        <a:spcBef>
          <a:spcPct val="20000"/>
        </a:spcBef>
        <a:spcAft>
          <a:spcPct val="0"/>
        </a:spcAft>
        <a:buChar char="•"/>
        <a:defRPr sz="2400">
          <a:solidFill>
            <a:schemeClr val="tx1"/>
          </a:solidFill>
          <a:latin typeface="+mn-lt"/>
          <a:ea typeface="MS PGothic" panose="020B0600070205080204" pitchFamily="34" charset="-128"/>
          <a:cs typeface="MS PGothic" charset="0"/>
        </a:defRPr>
      </a:lvl3pPr>
      <a:lvl4pPr marL="1600200" indent="-228600" algn="l" rtl="0" eaLnBrk="0" fontAlgn="base" hangingPunct="0">
        <a:spcBef>
          <a:spcPct val="20000"/>
        </a:spcBef>
        <a:spcAft>
          <a:spcPct val="0"/>
        </a:spcAft>
        <a:buChar char="–"/>
        <a:defRPr sz="2000">
          <a:solidFill>
            <a:schemeClr val="tx1"/>
          </a:solidFill>
          <a:latin typeface="+mn-lt"/>
          <a:ea typeface="MS PGothic" panose="020B0600070205080204" pitchFamily="34" charset="-128"/>
          <a:cs typeface="MS PGothic" charset="0"/>
        </a:defRPr>
      </a:lvl4pPr>
      <a:lvl5pPr marL="2057400" indent="-228600" algn="l" rtl="0" eaLnBrk="0" fontAlgn="base" hangingPunct="0">
        <a:spcBef>
          <a:spcPct val="20000"/>
        </a:spcBef>
        <a:spcAft>
          <a:spcPct val="0"/>
        </a:spcAft>
        <a:buChar char="»"/>
        <a:defRPr sz="2000">
          <a:solidFill>
            <a:schemeClr val="tx1"/>
          </a:solidFill>
          <a:latin typeface="+mn-lt"/>
          <a:ea typeface="MS PGothic" panose="020B0600070205080204" pitchFamily="34" charset="-128"/>
          <a:cs typeface="MS PGothic"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40.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0.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0.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8" Type="http://schemas.openxmlformats.org/officeDocument/2006/relationships/image" Target="../media/image19.tif"/><Relationship Id="rId13" Type="http://schemas.openxmlformats.org/officeDocument/2006/relationships/image" Target="../media/image24.tif"/><Relationship Id="rId3" Type="http://schemas.openxmlformats.org/officeDocument/2006/relationships/image" Target="../media/image14.tif"/><Relationship Id="rId7" Type="http://schemas.openxmlformats.org/officeDocument/2006/relationships/image" Target="../media/image18.tif"/><Relationship Id="rId12" Type="http://schemas.openxmlformats.org/officeDocument/2006/relationships/image" Target="../media/image23.tif"/><Relationship Id="rId2" Type="http://schemas.openxmlformats.org/officeDocument/2006/relationships/notesSlide" Target="../notesSlides/notesSlide4.xml"/><Relationship Id="rId1" Type="http://schemas.openxmlformats.org/officeDocument/2006/relationships/slideLayout" Target="../slideLayouts/slideLayout51.xml"/><Relationship Id="rId6" Type="http://schemas.openxmlformats.org/officeDocument/2006/relationships/image" Target="../media/image17.tif"/><Relationship Id="rId11" Type="http://schemas.openxmlformats.org/officeDocument/2006/relationships/image" Target="../media/image22.tif"/><Relationship Id="rId5" Type="http://schemas.openxmlformats.org/officeDocument/2006/relationships/image" Target="../media/image16.tif"/><Relationship Id="rId15" Type="http://schemas.openxmlformats.org/officeDocument/2006/relationships/image" Target="../media/image26.png"/><Relationship Id="rId10" Type="http://schemas.openxmlformats.org/officeDocument/2006/relationships/image" Target="../media/image21.tif"/><Relationship Id="rId4" Type="http://schemas.openxmlformats.org/officeDocument/2006/relationships/image" Target="../media/image15.tif"/><Relationship Id="rId9" Type="http://schemas.openxmlformats.org/officeDocument/2006/relationships/image" Target="../media/image20.tif"/><Relationship Id="rId14" Type="http://schemas.openxmlformats.org/officeDocument/2006/relationships/image" Target="../media/image2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hyperlink" Target="https://www.commonsensemedia.org/" TargetMode="External"/><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24682115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55075" y="43979"/>
            <a:ext cx="9606708" cy="6859190"/>
          </a:xfrm>
          <a:prstGeom prst="rect">
            <a:avLst/>
          </a:prstGeom>
        </p:spPr>
      </p:pic>
    </p:spTree>
    <p:extLst>
      <p:ext uri="{BB962C8B-B14F-4D97-AF65-F5344CB8AC3E}">
        <p14:creationId xmlns:p14="http://schemas.microsoft.com/office/powerpoint/2010/main" val="894234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7883" y="2081605"/>
            <a:ext cx="4540410" cy="400110"/>
          </a:xfrm>
          <a:prstGeom prst="rect">
            <a:avLst/>
          </a:prstGeom>
          <a:noFill/>
        </p:spPr>
        <p:txBody>
          <a:bodyPr wrap="none" rtlCol="0">
            <a:spAutoFit/>
          </a:bodyPr>
          <a:lstStyle/>
          <a:p>
            <a:r>
              <a:rPr lang="en-GB" sz="2000" dirty="0" smtClean="0"/>
              <a:t>Writing across the curriculum is top notch</a:t>
            </a:r>
            <a:endParaRPr lang="en-GB" sz="2000" dirty="0"/>
          </a:p>
        </p:txBody>
      </p:sp>
      <p:sp>
        <p:nvSpPr>
          <p:cNvPr id="6" name="TextBox 5"/>
          <p:cNvSpPr txBox="1"/>
          <p:nvPr/>
        </p:nvSpPr>
        <p:spPr>
          <a:xfrm>
            <a:off x="537884" y="4245543"/>
            <a:ext cx="4540410" cy="707886"/>
          </a:xfrm>
          <a:prstGeom prst="rect">
            <a:avLst/>
          </a:prstGeom>
          <a:noFill/>
        </p:spPr>
        <p:txBody>
          <a:bodyPr wrap="square" rtlCol="0">
            <a:spAutoFit/>
          </a:bodyPr>
          <a:lstStyle/>
          <a:p>
            <a:r>
              <a:rPr lang="en-GB" sz="2000" dirty="0" smtClean="0"/>
              <a:t>Pupils throughout the school make excellent progress in mathematics</a:t>
            </a:r>
            <a:endParaRPr lang="en-GB" sz="2000" dirty="0"/>
          </a:p>
        </p:txBody>
      </p:sp>
      <p:sp>
        <p:nvSpPr>
          <p:cNvPr id="7" name="TextBox 6"/>
          <p:cNvSpPr txBox="1"/>
          <p:nvPr/>
        </p:nvSpPr>
        <p:spPr>
          <a:xfrm>
            <a:off x="4713035" y="5213732"/>
            <a:ext cx="7002043" cy="1323439"/>
          </a:xfrm>
          <a:prstGeom prst="rect">
            <a:avLst/>
          </a:prstGeom>
          <a:noFill/>
        </p:spPr>
        <p:txBody>
          <a:bodyPr wrap="square" rtlCol="0">
            <a:spAutoFit/>
          </a:bodyPr>
          <a:lstStyle/>
          <a:p>
            <a:r>
              <a:rPr lang="en-GB" sz="2000" dirty="0" smtClean="0"/>
              <a:t>Leaders at all levels are ambitious and well informed. They possess a deep and detailed understanding of the school’s strengths and weaknesses, using this to continually improve the school</a:t>
            </a:r>
            <a:endParaRPr lang="en-GB" sz="2000" dirty="0"/>
          </a:p>
        </p:txBody>
      </p:sp>
      <p:sp>
        <p:nvSpPr>
          <p:cNvPr id="8" name="TextBox 7"/>
          <p:cNvSpPr txBox="1"/>
          <p:nvPr/>
        </p:nvSpPr>
        <p:spPr>
          <a:xfrm>
            <a:off x="4803941" y="1133458"/>
            <a:ext cx="6642196" cy="707886"/>
          </a:xfrm>
          <a:prstGeom prst="rect">
            <a:avLst/>
          </a:prstGeom>
          <a:noFill/>
        </p:spPr>
        <p:txBody>
          <a:bodyPr wrap="square" rtlCol="0">
            <a:spAutoFit/>
          </a:bodyPr>
          <a:lstStyle/>
          <a:p>
            <a:r>
              <a:rPr lang="en-GB" sz="2000" dirty="0" smtClean="0"/>
              <a:t>The first-class curriculum contributes greatly to pupils’ personal development. </a:t>
            </a:r>
            <a:endParaRPr lang="en-GB" sz="2000" dirty="0"/>
          </a:p>
        </p:txBody>
      </p:sp>
      <p:sp>
        <p:nvSpPr>
          <p:cNvPr id="9" name="TextBox 8"/>
          <p:cNvSpPr txBox="1"/>
          <p:nvPr/>
        </p:nvSpPr>
        <p:spPr>
          <a:xfrm>
            <a:off x="4713035" y="3064747"/>
            <a:ext cx="7120378" cy="707886"/>
          </a:xfrm>
          <a:prstGeom prst="rect">
            <a:avLst/>
          </a:prstGeom>
          <a:noFill/>
        </p:spPr>
        <p:txBody>
          <a:bodyPr wrap="square" rtlCol="0">
            <a:spAutoFit/>
          </a:bodyPr>
          <a:lstStyle/>
          <a:p>
            <a:r>
              <a:rPr lang="en-GB" sz="2000" dirty="0" smtClean="0"/>
              <a:t>Pupils learn a wide range of subjects and love the variety of activities they undertake</a:t>
            </a:r>
            <a:endParaRPr lang="en-GB" sz="2000" dirty="0"/>
          </a:p>
        </p:txBody>
      </p:sp>
      <p:sp>
        <p:nvSpPr>
          <p:cNvPr id="10" name="TextBox 9"/>
          <p:cNvSpPr txBox="1"/>
          <p:nvPr/>
        </p:nvSpPr>
        <p:spPr>
          <a:xfrm>
            <a:off x="2602769" y="258797"/>
            <a:ext cx="5893665" cy="646331"/>
          </a:xfrm>
          <a:prstGeom prst="rect">
            <a:avLst/>
          </a:prstGeom>
          <a:noFill/>
        </p:spPr>
        <p:txBody>
          <a:bodyPr wrap="none" rtlCol="0">
            <a:spAutoFit/>
          </a:bodyPr>
          <a:lstStyle/>
          <a:p>
            <a:pPr algn="ctr"/>
            <a:r>
              <a:rPr lang="en-GB" sz="3600" dirty="0" smtClean="0"/>
              <a:t>Ofsted and SIAMs still to come</a:t>
            </a:r>
            <a:endParaRPr lang="en-GB" sz="3600" dirty="0"/>
          </a:p>
        </p:txBody>
      </p:sp>
    </p:spTree>
    <p:extLst>
      <p:ext uri="{BB962C8B-B14F-4D97-AF65-F5344CB8AC3E}">
        <p14:creationId xmlns:p14="http://schemas.microsoft.com/office/powerpoint/2010/main" val="17704162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623" y="286439"/>
            <a:ext cx="6544020" cy="6494085"/>
          </a:xfrm>
          <a:prstGeom prst="rect">
            <a:avLst/>
          </a:prstGeom>
          <a:noFill/>
        </p:spPr>
        <p:txBody>
          <a:bodyPr wrap="square" rtlCol="0">
            <a:spAutoFit/>
          </a:bodyPr>
          <a:lstStyle/>
          <a:p>
            <a:pPr marL="285750" indent="-285750">
              <a:buFont typeface="Arial" panose="020B0604020202020204" pitchFamily="34" charset="0"/>
              <a:buChar char="•"/>
            </a:pPr>
            <a:r>
              <a:rPr lang="en-GB" sz="3200" dirty="0">
                <a:solidFill>
                  <a:prstClr val="black"/>
                </a:solidFill>
              </a:rPr>
              <a:t>End of Key Stage SATs results continue to be significantly above both national and county levels</a:t>
            </a:r>
          </a:p>
          <a:p>
            <a:pPr marL="285750" indent="-285750">
              <a:buFont typeface="Arial" panose="020B0604020202020204" pitchFamily="34" charset="0"/>
              <a:buChar char="•"/>
            </a:pPr>
            <a:r>
              <a:rPr lang="en-GB" sz="3200" dirty="0">
                <a:solidFill>
                  <a:prstClr val="black"/>
                </a:solidFill>
              </a:rPr>
              <a:t>Winners of Basingstoke Primary School Sports award for the </a:t>
            </a:r>
            <a:r>
              <a:rPr lang="en-GB" sz="3200" dirty="0" smtClean="0">
                <a:solidFill>
                  <a:prstClr val="black"/>
                </a:solidFill>
              </a:rPr>
              <a:t>sixth time </a:t>
            </a:r>
            <a:r>
              <a:rPr lang="en-GB" sz="3200" dirty="0">
                <a:solidFill>
                  <a:prstClr val="black"/>
                </a:solidFill>
              </a:rPr>
              <a:t>– top of the Basingstoke medals table</a:t>
            </a:r>
          </a:p>
          <a:p>
            <a:pPr marL="285750" indent="-285750">
              <a:buFont typeface="Arial" panose="020B0604020202020204" pitchFamily="34" charset="0"/>
              <a:buChar char="•"/>
            </a:pPr>
            <a:r>
              <a:rPr lang="en-GB" sz="3200" dirty="0">
                <a:solidFill>
                  <a:prstClr val="black"/>
                </a:solidFill>
              </a:rPr>
              <a:t>Music continues to be strength strength – </a:t>
            </a:r>
            <a:r>
              <a:rPr lang="en-GB" sz="3200" dirty="0" smtClean="0">
                <a:solidFill>
                  <a:prstClr val="black"/>
                </a:solidFill>
              </a:rPr>
              <a:t>we have the music mark, were mentioned in the Hampshire Music Services Advent calendar and continue to take part in numerous music events</a:t>
            </a:r>
            <a:endParaRPr lang="en-GB" dirty="0">
              <a:solidFill>
                <a:prstClr val="black"/>
              </a:solidFill>
            </a:endParaRPr>
          </a:p>
        </p:txBody>
      </p:sp>
      <p:pic>
        <p:nvPicPr>
          <p:cNvPr id="4" name="Picture 3"/>
          <p:cNvPicPr>
            <a:picLocks noChangeAspect="1"/>
          </p:cNvPicPr>
          <p:nvPr/>
        </p:nvPicPr>
        <p:blipFill>
          <a:blip r:embed="rId2"/>
          <a:stretch>
            <a:fillRect/>
          </a:stretch>
        </p:blipFill>
        <p:spPr>
          <a:xfrm>
            <a:off x="6776215" y="1421838"/>
            <a:ext cx="5100228" cy="3381451"/>
          </a:xfrm>
          <a:prstGeom prst="rect">
            <a:avLst/>
          </a:prstGeom>
        </p:spPr>
      </p:pic>
    </p:spTree>
    <p:extLst>
      <p:ext uri="{BB962C8B-B14F-4D97-AF65-F5344CB8AC3E}">
        <p14:creationId xmlns:p14="http://schemas.microsoft.com/office/powerpoint/2010/main" val="24092844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extLst>
              <a:ext uri="{28A0092B-C50C-407E-A947-70E740481C1C}">
                <a14:useLocalDpi xmlns:a14="http://schemas.microsoft.com/office/drawing/2010/main" val="0"/>
              </a:ext>
            </a:extLst>
          </a:blip>
          <a:stretch>
            <a:fillRect/>
          </a:stretch>
        </p:blipFill>
        <p:spPr>
          <a:xfrm>
            <a:off x="1450196" y="81888"/>
            <a:ext cx="1769659" cy="3257784"/>
          </a:xfrm>
          <a:prstGeom prst="rect">
            <a:avLst/>
          </a:prstGeom>
        </p:spPr>
      </p:pic>
      <p:sp>
        <p:nvSpPr>
          <p:cNvPr id="3" name="TextBox 2"/>
          <p:cNvSpPr txBox="1"/>
          <p:nvPr/>
        </p:nvSpPr>
        <p:spPr>
          <a:xfrm>
            <a:off x="4585647" y="201741"/>
            <a:ext cx="7165074" cy="6063198"/>
          </a:xfrm>
          <a:prstGeom prst="rect">
            <a:avLst/>
          </a:prstGeom>
          <a:noFill/>
        </p:spPr>
        <p:txBody>
          <a:bodyPr wrap="square" rtlCol="0">
            <a:spAutoFit/>
          </a:bodyPr>
          <a:lstStyle/>
          <a:p>
            <a:pPr algn="ctr"/>
            <a:r>
              <a:rPr lang="en-GB" sz="4400" b="1" u="sng" dirty="0" smtClean="0">
                <a:solidFill>
                  <a:srgbClr val="FF0000"/>
                </a:solidFill>
                <a:latin typeface="Sassoon Primary" pitchFamily="50" charset="0"/>
              </a:rPr>
              <a:t>HeartSmart</a:t>
            </a:r>
          </a:p>
          <a:p>
            <a:pPr algn="ctr"/>
            <a:endParaRPr lang="en-GB" sz="4400" b="1" dirty="0">
              <a:latin typeface="Sassoon Primary" pitchFamily="50" charset="0"/>
            </a:endParaRPr>
          </a:p>
          <a:p>
            <a:pPr algn="ctr"/>
            <a:r>
              <a:rPr lang="en-GB" sz="2500" dirty="0" smtClean="0">
                <a:latin typeface="Sassoon Primary" pitchFamily="50" charset="0"/>
              </a:rPr>
              <a:t>HeartSmart is a new approach that Primary schools use to build character, emotional health and resilience in children. </a:t>
            </a:r>
          </a:p>
          <a:p>
            <a:pPr algn="ctr"/>
            <a:endParaRPr lang="en-GB" sz="2500" dirty="0">
              <a:latin typeface="Sassoon Primary" pitchFamily="50" charset="0"/>
            </a:endParaRPr>
          </a:p>
          <a:p>
            <a:pPr algn="ctr"/>
            <a:r>
              <a:rPr lang="en-GB" sz="2500" dirty="0" smtClean="0">
                <a:latin typeface="Sassoon Primary" pitchFamily="50" charset="0"/>
              </a:rPr>
              <a:t>The exciting programme connects all of our school values, RE, PSHE and wellbeing. </a:t>
            </a:r>
          </a:p>
          <a:p>
            <a:pPr algn="ctr"/>
            <a:endParaRPr lang="en-GB" sz="2500" dirty="0">
              <a:latin typeface="Sassoon Primary" pitchFamily="50" charset="0"/>
            </a:endParaRPr>
          </a:p>
          <a:p>
            <a:pPr algn="ctr"/>
            <a:endParaRPr lang="en-GB" sz="2500" dirty="0">
              <a:latin typeface="Sassoon Primary" pitchFamily="50" charset="0"/>
            </a:endParaRPr>
          </a:p>
          <a:p>
            <a:pPr algn="ctr"/>
            <a:r>
              <a:rPr lang="en-GB" sz="2500" dirty="0" smtClean="0">
                <a:latin typeface="Sassoon Primary" pitchFamily="50" charset="0"/>
              </a:rPr>
              <a:t>Boris, HeartSmart’s very own purpose-built robot, provides a fun, interactive and dynamic way for children to explore each HeartSmart principle. </a:t>
            </a:r>
            <a:endParaRPr lang="en-GB" sz="2500" dirty="0">
              <a:latin typeface="Sassoon Primary" pitchFamily="50" charset="0"/>
            </a:endParaRPr>
          </a:p>
        </p:txBody>
      </p:sp>
      <p:pic>
        <p:nvPicPr>
          <p:cNvPr id="4" name="Picture 3"/>
          <p:cNvPicPr/>
          <p:nvPr/>
        </p:nvPicPr>
        <p:blipFill rotWithShape="1">
          <a:blip r:embed="rId4">
            <a:extLst>
              <a:ext uri="{28A0092B-C50C-407E-A947-70E740481C1C}">
                <a14:useLocalDpi xmlns:a14="http://schemas.microsoft.com/office/drawing/2010/main" val="0"/>
              </a:ext>
            </a:extLst>
          </a:blip>
          <a:srcRect l="35492" t="15669" r="9479" b="8934"/>
          <a:stretch/>
        </p:blipFill>
        <p:spPr bwMode="auto">
          <a:xfrm>
            <a:off x="138998" y="3429530"/>
            <a:ext cx="4446649" cy="331246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310827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9558" y="368490"/>
            <a:ext cx="11204812" cy="6678751"/>
          </a:xfrm>
          <a:prstGeom prst="rect">
            <a:avLst/>
          </a:prstGeom>
          <a:noFill/>
        </p:spPr>
        <p:txBody>
          <a:bodyPr wrap="square" rtlCol="0">
            <a:spAutoFit/>
          </a:bodyPr>
          <a:lstStyle/>
          <a:p>
            <a:pPr algn="ctr"/>
            <a:r>
              <a:rPr lang="en-GB" sz="4000" u="sng" dirty="0" smtClean="0">
                <a:solidFill>
                  <a:srgbClr val="FF0000"/>
                </a:solidFill>
                <a:latin typeface="Sassoon Primary" pitchFamily="50" charset="0"/>
              </a:rPr>
              <a:t>Why HeartSmart at St Mary’s?</a:t>
            </a:r>
          </a:p>
          <a:p>
            <a:pPr algn="ctr"/>
            <a:endParaRPr lang="en-GB" sz="2400" dirty="0">
              <a:latin typeface="Sassoon Primary" pitchFamily="50" charset="0"/>
            </a:endParaRPr>
          </a:p>
          <a:p>
            <a:pPr algn="ctr"/>
            <a:r>
              <a:rPr lang="en-GB" sz="2400" dirty="0">
                <a:latin typeface="Sassoon Primary" pitchFamily="50" charset="0"/>
              </a:rPr>
              <a:t>Our core Christian Value is Love. </a:t>
            </a:r>
            <a:r>
              <a:rPr lang="en-GB" sz="2400" dirty="0" smtClean="0">
                <a:latin typeface="Sassoon Primary" pitchFamily="50" charset="0"/>
              </a:rPr>
              <a:t>The </a:t>
            </a:r>
            <a:r>
              <a:rPr lang="en-GB" sz="2400" dirty="0">
                <a:latin typeface="Sassoon Primary" pitchFamily="50" charset="0"/>
              </a:rPr>
              <a:t>value of ‘love’ underpins everything we do at our school</a:t>
            </a:r>
            <a:r>
              <a:rPr lang="en-GB" sz="2400" dirty="0" smtClean="0">
                <a:latin typeface="Sassoon Primary" pitchFamily="50" charset="0"/>
              </a:rPr>
              <a:t>.</a:t>
            </a:r>
          </a:p>
          <a:p>
            <a:pPr algn="ctr"/>
            <a:endParaRPr lang="en-GB" sz="2400" dirty="0" smtClean="0">
              <a:latin typeface="Sassoon Primary" pitchFamily="50" charset="0"/>
            </a:endParaRPr>
          </a:p>
          <a:p>
            <a:pPr algn="ctr"/>
            <a:r>
              <a:rPr lang="en-GB" sz="2000" i="1" dirty="0">
                <a:latin typeface="Sassoon Primary" pitchFamily="50" charset="0"/>
              </a:rPr>
              <a:t>Love is what holds everything together in perfect unity.</a:t>
            </a:r>
          </a:p>
          <a:p>
            <a:pPr algn="ctr"/>
            <a:r>
              <a:rPr lang="en-GB" sz="2000" i="1" dirty="0">
                <a:latin typeface="Sassoon Primary" pitchFamily="50" charset="0"/>
              </a:rPr>
              <a:t>Colossians </a:t>
            </a:r>
            <a:r>
              <a:rPr lang="en-GB" sz="2000" i="1" dirty="0" smtClean="0">
                <a:latin typeface="Sassoon Primary" pitchFamily="50" charset="0"/>
              </a:rPr>
              <a:t>3:14</a:t>
            </a:r>
          </a:p>
          <a:p>
            <a:pPr algn="ctr"/>
            <a:endParaRPr lang="en-GB" sz="2000" i="1" dirty="0">
              <a:latin typeface="Sassoon Primary" pitchFamily="50" charset="0"/>
            </a:endParaRPr>
          </a:p>
          <a:p>
            <a:pPr algn="ctr"/>
            <a:r>
              <a:rPr lang="en-GB" sz="2000" i="1" dirty="0">
                <a:latin typeface="Sassoon Primary" pitchFamily="50" charset="0"/>
              </a:rPr>
              <a:t>Love your neighbour as yourself.</a:t>
            </a:r>
          </a:p>
          <a:p>
            <a:pPr algn="ctr"/>
            <a:r>
              <a:rPr lang="en-GB" sz="2000" i="1" dirty="0">
                <a:latin typeface="Sassoon Primary" pitchFamily="50" charset="0"/>
              </a:rPr>
              <a:t>Matthew 22:38</a:t>
            </a:r>
          </a:p>
          <a:p>
            <a:pPr algn="ctr"/>
            <a:endParaRPr lang="en-GB" sz="2400" dirty="0" smtClean="0">
              <a:latin typeface="Sassoon Primary" pitchFamily="50" charset="0"/>
            </a:endParaRPr>
          </a:p>
          <a:p>
            <a:pPr algn="ctr"/>
            <a:endParaRPr lang="en-GB" sz="2400" dirty="0">
              <a:latin typeface="Sassoon Primary" pitchFamily="50" charset="0"/>
            </a:endParaRPr>
          </a:p>
          <a:p>
            <a:pPr algn="ctr"/>
            <a:r>
              <a:rPr lang="en-GB" sz="2400" dirty="0" smtClean="0">
                <a:latin typeface="Sassoon Primary" pitchFamily="50" charset="0"/>
              </a:rPr>
              <a:t>HeartSmart </a:t>
            </a:r>
            <a:r>
              <a:rPr lang="en-GB" sz="2400" dirty="0">
                <a:latin typeface="Sassoon Primary" pitchFamily="50" charset="0"/>
              </a:rPr>
              <a:t>is about loving and accepting ourselves as well loving and responding well to others</a:t>
            </a:r>
            <a:r>
              <a:rPr lang="en-GB" sz="2400" dirty="0" smtClean="0">
                <a:latin typeface="Sassoon Primary" pitchFamily="50" charset="0"/>
              </a:rPr>
              <a:t>.</a:t>
            </a:r>
          </a:p>
          <a:p>
            <a:pPr algn="ctr"/>
            <a:endParaRPr lang="en-GB" sz="2400" dirty="0">
              <a:latin typeface="Sassoon Primary" pitchFamily="50" charset="0"/>
            </a:endParaRPr>
          </a:p>
          <a:p>
            <a:pPr algn="ctr"/>
            <a:r>
              <a:rPr lang="en-GB" sz="2400" dirty="0" smtClean="0">
                <a:latin typeface="Sassoon Primary" pitchFamily="50" charset="0"/>
              </a:rPr>
              <a:t>It’s a creative way of enabling children to adopt a growth mindset whilst maintaining a healthy epicentre. </a:t>
            </a:r>
          </a:p>
          <a:p>
            <a:pPr algn="ctr"/>
            <a:endParaRPr lang="en-GB" sz="2400" dirty="0" smtClean="0">
              <a:latin typeface="Sassoon Primary" pitchFamily="50" charset="0"/>
            </a:endParaRPr>
          </a:p>
        </p:txBody>
      </p:sp>
      <p:cxnSp>
        <p:nvCxnSpPr>
          <p:cNvPr id="4" name="Straight Connector 3"/>
          <p:cNvCxnSpPr/>
          <p:nvPr/>
        </p:nvCxnSpPr>
        <p:spPr>
          <a:xfrm>
            <a:off x="1733266" y="2333767"/>
            <a:ext cx="8516203" cy="54591"/>
          </a:xfrm>
          <a:prstGeom prst="line">
            <a:avLst/>
          </a:prstGeom>
          <a:ln/>
        </p:spPr>
        <p:style>
          <a:lnRef idx="1">
            <a:schemeClr val="accent2"/>
          </a:lnRef>
          <a:fillRef idx="0">
            <a:schemeClr val="accent2"/>
          </a:fillRef>
          <a:effectRef idx="0">
            <a:schemeClr val="accent2"/>
          </a:effectRef>
          <a:fontRef idx="minor">
            <a:schemeClr val="tx1"/>
          </a:fontRef>
        </p:style>
      </p:cxnSp>
      <p:cxnSp>
        <p:nvCxnSpPr>
          <p:cNvPr id="7" name="Straight Connector 6"/>
          <p:cNvCxnSpPr/>
          <p:nvPr/>
        </p:nvCxnSpPr>
        <p:spPr>
          <a:xfrm>
            <a:off x="1733266" y="4299044"/>
            <a:ext cx="8516203" cy="54591"/>
          </a:xfrm>
          <a:prstGeom prst="line">
            <a:avLst/>
          </a:prstGeom>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5671786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tretch>
            <a:fillRect/>
          </a:stretch>
        </p:blipFill>
        <p:spPr>
          <a:xfrm>
            <a:off x="508097" y="2107470"/>
            <a:ext cx="1894783" cy="2626460"/>
          </a:xfrm>
          <a:prstGeom prst="rect">
            <a:avLst/>
          </a:prstGeom>
        </p:spPr>
      </p:pic>
      <p:pic>
        <p:nvPicPr>
          <p:cNvPr id="3" name="Picture 2"/>
          <p:cNvPicPr/>
          <p:nvPr/>
        </p:nvPicPr>
        <p:blipFill>
          <a:blip r:embed="rId4">
            <a:extLst>
              <a:ext uri="{28A0092B-C50C-407E-A947-70E740481C1C}">
                <a14:useLocalDpi xmlns:a14="http://schemas.microsoft.com/office/drawing/2010/main" val="0"/>
              </a:ext>
            </a:extLst>
          </a:blip>
          <a:stretch>
            <a:fillRect/>
          </a:stretch>
        </p:blipFill>
        <p:spPr>
          <a:xfrm>
            <a:off x="9943520" y="2107470"/>
            <a:ext cx="1875441" cy="2626460"/>
          </a:xfrm>
          <a:prstGeom prst="rect">
            <a:avLst/>
          </a:prstGeom>
        </p:spPr>
      </p:pic>
      <p:sp>
        <p:nvSpPr>
          <p:cNvPr id="7" name="TextBox 6"/>
          <p:cNvSpPr txBox="1"/>
          <p:nvPr/>
        </p:nvSpPr>
        <p:spPr>
          <a:xfrm>
            <a:off x="1338354" y="327545"/>
            <a:ext cx="9306899" cy="6186309"/>
          </a:xfrm>
          <a:prstGeom prst="rect">
            <a:avLst/>
          </a:prstGeom>
          <a:noFill/>
        </p:spPr>
        <p:txBody>
          <a:bodyPr wrap="square" rtlCol="0">
            <a:spAutoFit/>
          </a:bodyPr>
          <a:lstStyle/>
          <a:p>
            <a:pPr algn="ctr"/>
            <a:r>
              <a:rPr lang="en-GB" sz="3600" u="sng" dirty="0" smtClean="0">
                <a:solidFill>
                  <a:srgbClr val="FF0000"/>
                </a:solidFill>
                <a:latin typeface="Sassoon Primary" pitchFamily="50" charset="0"/>
              </a:rPr>
              <a:t>High Five! </a:t>
            </a:r>
          </a:p>
          <a:p>
            <a:pPr algn="ctr"/>
            <a:r>
              <a:rPr lang="en-GB" sz="2400" dirty="0" smtClean="0">
                <a:latin typeface="Sassoon Primary" pitchFamily="50" charset="0"/>
              </a:rPr>
              <a:t>These </a:t>
            </a:r>
            <a:r>
              <a:rPr lang="en-GB" sz="2400" dirty="0">
                <a:latin typeface="Sassoon Primary" pitchFamily="50" charset="0"/>
              </a:rPr>
              <a:t>five principles help us be smart with our heart, help us love ourselves and others, help us guard our heart and process how we feel. They help us build resilience and active empathy. </a:t>
            </a:r>
            <a:endParaRPr lang="en-GB" sz="2400" dirty="0" smtClean="0">
              <a:latin typeface="Sassoon Primary" pitchFamily="50" charset="0"/>
            </a:endParaRPr>
          </a:p>
          <a:p>
            <a:pPr algn="ctr"/>
            <a:endParaRPr lang="en-GB" sz="2400" dirty="0" smtClean="0">
              <a:latin typeface="Sassoon Primary" pitchFamily="50" charset="0"/>
            </a:endParaRPr>
          </a:p>
          <a:p>
            <a:pPr algn="ctr"/>
            <a:endParaRPr lang="en-GB" sz="2400" dirty="0" smtClean="0">
              <a:latin typeface="Sassoon Primary" pitchFamily="50" charset="0"/>
            </a:endParaRPr>
          </a:p>
          <a:p>
            <a:pPr algn="ctr"/>
            <a:r>
              <a:rPr lang="en-GB" sz="2400" b="1" dirty="0">
                <a:solidFill>
                  <a:srgbClr val="FF0000"/>
                </a:solidFill>
                <a:latin typeface="Sassoon Primary" pitchFamily="50" charset="0"/>
              </a:rPr>
              <a:t>Don’t Forget To Let Love In!</a:t>
            </a:r>
          </a:p>
          <a:p>
            <a:pPr algn="ctr"/>
            <a:r>
              <a:rPr lang="en-GB" sz="2400" dirty="0">
                <a:latin typeface="Sassoon Primary" pitchFamily="50" charset="0"/>
              </a:rPr>
              <a:t>Learning how important, valued and loved we are</a:t>
            </a:r>
            <a:r>
              <a:rPr lang="en-GB" sz="2400" dirty="0" smtClean="0">
                <a:latin typeface="Sassoon Primary" pitchFamily="50" charset="0"/>
              </a:rPr>
              <a:t>.</a:t>
            </a:r>
          </a:p>
          <a:p>
            <a:pPr algn="ctr"/>
            <a:endParaRPr lang="en-GB" sz="2400" dirty="0">
              <a:latin typeface="Sassoon Primary" pitchFamily="50" charset="0"/>
            </a:endParaRPr>
          </a:p>
          <a:p>
            <a:pPr algn="ctr"/>
            <a:endParaRPr lang="en-GB" sz="2400" dirty="0" smtClean="0">
              <a:latin typeface="Sassoon Primary" pitchFamily="50" charset="0"/>
            </a:endParaRPr>
          </a:p>
          <a:p>
            <a:pPr algn="ctr"/>
            <a:endParaRPr lang="en-GB" sz="2400" dirty="0">
              <a:solidFill>
                <a:srgbClr val="FF0000"/>
              </a:solidFill>
              <a:latin typeface="Sassoon Primary" pitchFamily="50" charset="0"/>
            </a:endParaRPr>
          </a:p>
          <a:p>
            <a:pPr algn="ctr"/>
            <a:r>
              <a:rPr lang="en-US" sz="2400" b="1" dirty="0">
                <a:solidFill>
                  <a:srgbClr val="FF0000"/>
                </a:solidFill>
                <a:latin typeface="Sassoon Primary" pitchFamily="50" charset="0"/>
              </a:rPr>
              <a:t>Too Much Selfie Isn’t Healthy!</a:t>
            </a:r>
            <a:endParaRPr lang="en-GB" sz="2400" b="1" dirty="0">
              <a:solidFill>
                <a:srgbClr val="FF0000"/>
              </a:solidFill>
              <a:latin typeface="Sassoon Primary" pitchFamily="50" charset="0"/>
            </a:endParaRPr>
          </a:p>
          <a:p>
            <a:pPr algn="ctr"/>
            <a:r>
              <a:rPr lang="en-US" sz="2400" dirty="0">
                <a:latin typeface="Sassoon Primary" pitchFamily="50" charset="0"/>
              </a:rPr>
              <a:t>Exploring the importance of others and how to love them well.</a:t>
            </a:r>
            <a:endParaRPr lang="en-GB" sz="2400" dirty="0">
              <a:latin typeface="Sassoon Primary" pitchFamily="50" charset="0"/>
            </a:endParaRPr>
          </a:p>
          <a:p>
            <a:pPr algn="ctr"/>
            <a:r>
              <a:rPr lang="en-US" sz="2400" dirty="0">
                <a:latin typeface="Sassoon Primary" pitchFamily="50" charset="0"/>
              </a:rPr>
              <a:t> </a:t>
            </a:r>
            <a:endParaRPr lang="en-GB" sz="2400" dirty="0">
              <a:latin typeface="Sassoon Primary" pitchFamily="50" charset="0"/>
            </a:endParaRPr>
          </a:p>
          <a:p>
            <a:r>
              <a:rPr lang="en-US" sz="2400" dirty="0"/>
              <a:t> </a:t>
            </a:r>
            <a:endParaRPr lang="en-GB" sz="2400" dirty="0"/>
          </a:p>
          <a:p>
            <a:r>
              <a:rPr lang="en-US" sz="2400" dirty="0"/>
              <a:t> </a:t>
            </a:r>
            <a:endParaRPr lang="en-GB" sz="2400" dirty="0">
              <a:latin typeface="Sassoon Primary" pitchFamily="50" charset="0"/>
            </a:endParaRPr>
          </a:p>
        </p:txBody>
      </p:sp>
    </p:spTree>
    <p:extLst>
      <p:ext uri="{BB962C8B-B14F-4D97-AF65-F5344CB8AC3E}">
        <p14:creationId xmlns:p14="http://schemas.microsoft.com/office/powerpoint/2010/main" val="7788566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tretch>
            <a:fillRect/>
          </a:stretch>
        </p:blipFill>
        <p:spPr>
          <a:xfrm>
            <a:off x="137860" y="218364"/>
            <a:ext cx="1540814" cy="2238233"/>
          </a:xfrm>
          <a:prstGeom prst="rect">
            <a:avLst/>
          </a:prstGeom>
        </p:spPr>
      </p:pic>
      <p:pic>
        <p:nvPicPr>
          <p:cNvPr id="3" name="Picture 2"/>
          <p:cNvPicPr/>
          <p:nvPr/>
        </p:nvPicPr>
        <p:blipFill>
          <a:blip r:embed="rId3">
            <a:extLst>
              <a:ext uri="{28A0092B-C50C-407E-A947-70E740481C1C}">
                <a14:useLocalDpi xmlns:a14="http://schemas.microsoft.com/office/drawing/2010/main" val="0"/>
              </a:ext>
            </a:extLst>
          </a:blip>
          <a:stretch>
            <a:fillRect/>
          </a:stretch>
        </p:blipFill>
        <p:spPr>
          <a:xfrm>
            <a:off x="10578411" y="2012959"/>
            <a:ext cx="1513505" cy="2272438"/>
          </a:xfrm>
          <a:prstGeom prst="rect">
            <a:avLst/>
          </a:prstGeom>
        </p:spPr>
      </p:pic>
      <p:pic>
        <p:nvPicPr>
          <p:cNvPr id="4" name="Picture 3"/>
          <p:cNvPicPr/>
          <p:nvPr/>
        </p:nvPicPr>
        <p:blipFill>
          <a:blip r:embed="rId4">
            <a:extLst>
              <a:ext uri="{28A0092B-C50C-407E-A947-70E740481C1C}">
                <a14:useLocalDpi xmlns:a14="http://schemas.microsoft.com/office/drawing/2010/main" val="0"/>
              </a:ext>
            </a:extLst>
          </a:blip>
          <a:stretch>
            <a:fillRect/>
          </a:stretch>
        </p:blipFill>
        <p:spPr>
          <a:xfrm>
            <a:off x="96481" y="4245125"/>
            <a:ext cx="1623572" cy="2251881"/>
          </a:xfrm>
          <a:prstGeom prst="rect">
            <a:avLst/>
          </a:prstGeom>
        </p:spPr>
      </p:pic>
      <p:sp>
        <p:nvSpPr>
          <p:cNvPr id="5" name="TextBox 4"/>
          <p:cNvSpPr txBox="1"/>
          <p:nvPr/>
        </p:nvSpPr>
        <p:spPr>
          <a:xfrm>
            <a:off x="1419366" y="218364"/>
            <a:ext cx="9621673" cy="6278642"/>
          </a:xfrm>
          <a:prstGeom prst="rect">
            <a:avLst/>
          </a:prstGeom>
          <a:noFill/>
        </p:spPr>
        <p:txBody>
          <a:bodyPr wrap="square" rtlCol="0">
            <a:spAutoFit/>
          </a:bodyPr>
          <a:lstStyle/>
          <a:p>
            <a:pPr algn="ctr"/>
            <a:r>
              <a:rPr lang="en-GB" sz="2400" b="1" dirty="0">
                <a:solidFill>
                  <a:srgbClr val="FF0000"/>
                </a:solidFill>
                <a:latin typeface="Sassoon Primary" pitchFamily="50" charset="0"/>
              </a:rPr>
              <a:t>Don’t Rub It In, Rub It Out!</a:t>
            </a:r>
          </a:p>
          <a:p>
            <a:pPr algn="ctr"/>
            <a:r>
              <a:rPr lang="en-GB" sz="2400" dirty="0">
                <a:latin typeface="Sassoon Primary" pitchFamily="50" charset="0"/>
              </a:rPr>
              <a:t>Understanding how to process negative </a:t>
            </a:r>
            <a:r>
              <a:rPr lang="en-GB" sz="2400" dirty="0" smtClean="0">
                <a:latin typeface="Sassoon Primary" pitchFamily="50" charset="0"/>
              </a:rPr>
              <a:t>emotion </a:t>
            </a:r>
            <a:r>
              <a:rPr lang="en-GB" sz="2400" dirty="0">
                <a:latin typeface="Sassoon Primary" pitchFamily="50" charset="0"/>
              </a:rPr>
              <a:t>and choose forgiveness to restore relationships</a:t>
            </a:r>
            <a:r>
              <a:rPr lang="en-GB" sz="2400" dirty="0" smtClean="0">
                <a:latin typeface="Sassoon Primary" pitchFamily="50" charset="0"/>
              </a:rPr>
              <a:t>.</a:t>
            </a:r>
          </a:p>
          <a:p>
            <a:pPr algn="ctr"/>
            <a:endParaRPr lang="en-GB" sz="2400" dirty="0">
              <a:latin typeface="Sassoon Primary" pitchFamily="50" charset="0"/>
            </a:endParaRPr>
          </a:p>
          <a:p>
            <a:pPr algn="ctr"/>
            <a:endParaRPr lang="en-GB" sz="2400" dirty="0">
              <a:latin typeface="Sassoon Primary" pitchFamily="50" charset="0"/>
            </a:endParaRPr>
          </a:p>
          <a:p>
            <a:pPr algn="ctr"/>
            <a:endParaRPr lang="en-GB" sz="2400" dirty="0">
              <a:latin typeface="Sassoon Primary" pitchFamily="50" charset="0"/>
            </a:endParaRPr>
          </a:p>
          <a:p>
            <a:pPr algn="ctr"/>
            <a:r>
              <a:rPr lang="en-GB" sz="2400" b="1" dirty="0">
                <a:solidFill>
                  <a:srgbClr val="FF0000"/>
                </a:solidFill>
                <a:latin typeface="Sassoon Primary" pitchFamily="50" charset="0"/>
              </a:rPr>
              <a:t>Fake Is A Mistake!</a:t>
            </a:r>
          </a:p>
          <a:p>
            <a:pPr algn="ctr"/>
            <a:r>
              <a:rPr lang="en-GB" sz="2400" dirty="0">
                <a:latin typeface="Sassoon Primary" pitchFamily="50" charset="0"/>
              </a:rPr>
              <a:t>Unpacking how to bravely communicate truth and be proud of who we are.</a:t>
            </a:r>
          </a:p>
          <a:p>
            <a:pPr algn="ctr"/>
            <a:endParaRPr lang="en-GB" sz="2400" dirty="0">
              <a:latin typeface="Sassoon Primary" pitchFamily="50" charset="0"/>
            </a:endParaRPr>
          </a:p>
          <a:p>
            <a:pPr algn="ctr"/>
            <a:endParaRPr lang="en-GB" sz="2400" dirty="0" smtClean="0">
              <a:latin typeface="Sassoon Primary" pitchFamily="50" charset="0"/>
            </a:endParaRPr>
          </a:p>
          <a:p>
            <a:pPr algn="ctr"/>
            <a:endParaRPr lang="en-GB" sz="2400" dirty="0">
              <a:latin typeface="Sassoon Primary" pitchFamily="50" charset="0"/>
            </a:endParaRPr>
          </a:p>
          <a:p>
            <a:pPr algn="ctr"/>
            <a:endParaRPr lang="en-GB" sz="2400" dirty="0">
              <a:latin typeface="Sassoon Primary" pitchFamily="50" charset="0"/>
            </a:endParaRPr>
          </a:p>
          <a:p>
            <a:pPr algn="ctr"/>
            <a:r>
              <a:rPr lang="en-GB" sz="2400" b="1" dirty="0">
                <a:solidFill>
                  <a:srgbClr val="FF0000"/>
                </a:solidFill>
                <a:latin typeface="Sassoon Primary" pitchFamily="50" charset="0"/>
              </a:rPr>
              <a:t>‘No Way Through,’ Isn’t True!</a:t>
            </a:r>
          </a:p>
          <a:p>
            <a:pPr algn="ctr"/>
            <a:r>
              <a:rPr lang="en-GB" sz="2400" dirty="0">
                <a:latin typeface="Sassoon Primary" pitchFamily="50" charset="0"/>
              </a:rPr>
              <a:t>Knowing there is a way through every situation, no matter how impossible it may seem</a:t>
            </a:r>
            <a:r>
              <a:rPr lang="en-GB" sz="2000" dirty="0">
                <a:latin typeface="Sassoon Primary" pitchFamily="50" charset="0"/>
              </a:rPr>
              <a:t>. </a:t>
            </a:r>
          </a:p>
          <a:p>
            <a:endParaRPr lang="en-GB" dirty="0"/>
          </a:p>
        </p:txBody>
      </p:sp>
    </p:spTree>
    <p:extLst>
      <p:ext uri="{BB962C8B-B14F-4D97-AF65-F5344CB8AC3E}">
        <p14:creationId xmlns:p14="http://schemas.microsoft.com/office/powerpoint/2010/main" val="36190456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26926" y="213933"/>
            <a:ext cx="7165074" cy="5878532"/>
          </a:xfrm>
          <a:prstGeom prst="rect">
            <a:avLst/>
          </a:prstGeom>
          <a:noFill/>
        </p:spPr>
        <p:txBody>
          <a:bodyPr wrap="square" rtlCol="0">
            <a:spAutoFit/>
          </a:bodyPr>
          <a:lstStyle/>
          <a:p>
            <a:pPr algn="ctr"/>
            <a:r>
              <a:rPr lang="en-GB" sz="4400" b="1" u="sng" dirty="0" smtClean="0">
                <a:solidFill>
                  <a:srgbClr val="FF0000"/>
                </a:solidFill>
                <a:latin typeface="Sassoon Primary" pitchFamily="50" charset="0"/>
              </a:rPr>
              <a:t>Internet Safety</a:t>
            </a:r>
          </a:p>
          <a:p>
            <a:pPr algn="ctr"/>
            <a:endParaRPr lang="en-GB" sz="4400" b="1" u="sng" dirty="0">
              <a:solidFill>
                <a:srgbClr val="FF0000"/>
              </a:solidFill>
              <a:latin typeface="Sassoon Primary" pitchFamily="50" charset="0"/>
            </a:endParaRPr>
          </a:p>
          <a:p>
            <a:r>
              <a:rPr lang="en-GB" sz="2400" dirty="0" smtClean="0">
                <a:latin typeface="Sassoon Primary" pitchFamily="50" charset="0"/>
              </a:rPr>
              <a:t>There is so much to talk about when it comes to Internet Safety! It looks at:</a:t>
            </a:r>
          </a:p>
          <a:p>
            <a:pPr marL="342900" indent="-342900">
              <a:buFont typeface="Arial" panose="020B0604020202020204" pitchFamily="34" charset="0"/>
              <a:buChar char="•"/>
            </a:pPr>
            <a:r>
              <a:rPr lang="en-GB" sz="2400" dirty="0" smtClean="0">
                <a:latin typeface="Sassoon Primary" pitchFamily="50" charset="0"/>
              </a:rPr>
              <a:t>How to be safe</a:t>
            </a:r>
          </a:p>
          <a:p>
            <a:pPr marL="342900" indent="-342900">
              <a:buFont typeface="Arial" panose="020B0604020202020204" pitchFamily="34" charset="0"/>
              <a:buChar char="•"/>
            </a:pPr>
            <a:r>
              <a:rPr lang="en-GB" sz="2400" dirty="0" smtClean="0">
                <a:latin typeface="Sassoon Primary" pitchFamily="50" charset="0"/>
              </a:rPr>
              <a:t>Personal details </a:t>
            </a:r>
          </a:p>
          <a:p>
            <a:pPr marL="342900" indent="-342900">
              <a:buFont typeface="Arial" panose="020B0604020202020204" pitchFamily="34" charset="0"/>
              <a:buChar char="•"/>
            </a:pPr>
            <a:r>
              <a:rPr lang="en-GB" sz="2400" dirty="0" smtClean="0">
                <a:latin typeface="Sassoon Primary" pitchFamily="50" charset="0"/>
              </a:rPr>
              <a:t>Cyber bullying </a:t>
            </a:r>
          </a:p>
          <a:p>
            <a:pPr marL="342900" indent="-342900">
              <a:buFont typeface="Arial" panose="020B0604020202020204" pitchFamily="34" charset="0"/>
              <a:buChar char="•"/>
            </a:pPr>
            <a:r>
              <a:rPr lang="en-GB" sz="2400" dirty="0" smtClean="0">
                <a:latin typeface="Sassoon Primary" pitchFamily="50" charset="0"/>
              </a:rPr>
              <a:t>Gaming </a:t>
            </a:r>
          </a:p>
          <a:p>
            <a:pPr marL="342900" indent="-342900">
              <a:buFont typeface="Arial" panose="020B0604020202020204" pitchFamily="34" charset="0"/>
              <a:buChar char="•"/>
            </a:pPr>
            <a:r>
              <a:rPr lang="en-GB" sz="2400" dirty="0" smtClean="0">
                <a:latin typeface="Sassoon Primary" pitchFamily="50" charset="0"/>
              </a:rPr>
              <a:t>Mobile phone use </a:t>
            </a:r>
          </a:p>
          <a:p>
            <a:pPr marL="342900" indent="-342900">
              <a:buFont typeface="Arial" panose="020B0604020202020204" pitchFamily="34" charset="0"/>
              <a:buChar char="•"/>
            </a:pPr>
            <a:r>
              <a:rPr lang="en-GB" sz="2400" dirty="0" smtClean="0">
                <a:latin typeface="Sassoon Primary" pitchFamily="50" charset="0"/>
              </a:rPr>
              <a:t>Apps</a:t>
            </a:r>
          </a:p>
          <a:p>
            <a:pPr marL="342900" indent="-342900">
              <a:buFont typeface="Arial" panose="020B0604020202020204" pitchFamily="34" charset="0"/>
              <a:buChar char="•"/>
            </a:pPr>
            <a:r>
              <a:rPr lang="en-GB" sz="2400" dirty="0" smtClean="0">
                <a:latin typeface="Sassoon Primary" pitchFamily="50" charset="0"/>
              </a:rPr>
              <a:t>Passwords</a:t>
            </a:r>
          </a:p>
          <a:p>
            <a:pPr marL="342900" indent="-342900">
              <a:buFont typeface="Arial" panose="020B0604020202020204" pitchFamily="34" charset="0"/>
              <a:buChar char="•"/>
            </a:pPr>
            <a:r>
              <a:rPr lang="en-GB" sz="2400" dirty="0" smtClean="0">
                <a:latin typeface="Sassoon Primary" pitchFamily="50" charset="0"/>
              </a:rPr>
              <a:t>Consent/permission </a:t>
            </a:r>
          </a:p>
          <a:p>
            <a:pPr marL="342900" indent="-342900">
              <a:buFont typeface="Arial" panose="020B0604020202020204" pitchFamily="34" charset="0"/>
              <a:buChar char="•"/>
            </a:pPr>
            <a:r>
              <a:rPr lang="en-GB" sz="2400" dirty="0" smtClean="0">
                <a:latin typeface="Sassoon Primary" pitchFamily="50" charset="0"/>
              </a:rPr>
              <a:t>Social media</a:t>
            </a:r>
          </a:p>
          <a:p>
            <a:pPr marL="342900" indent="-342900">
              <a:buFont typeface="Arial" panose="020B0604020202020204" pitchFamily="34" charset="0"/>
              <a:buChar char="•"/>
            </a:pPr>
            <a:r>
              <a:rPr lang="en-GB" sz="2400" dirty="0" smtClean="0">
                <a:latin typeface="Sassoon Primary" pitchFamily="50" charset="0"/>
              </a:rPr>
              <a:t>Pictures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3933"/>
            <a:ext cx="4905375" cy="216217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376108"/>
            <a:ext cx="4552389" cy="4643437"/>
          </a:xfrm>
          <a:prstGeom prst="rect">
            <a:avLst/>
          </a:prstGeom>
        </p:spPr>
      </p:pic>
    </p:spTree>
    <p:extLst>
      <p:ext uri="{BB962C8B-B14F-4D97-AF65-F5344CB8AC3E}">
        <p14:creationId xmlns:p14="http://schemas.microsoft.com/office/powerpoint/2010/main" val="2908589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79" name="pasted-image.tiff" descr="pasted-image.tiff"/>
          <p:cNvPicPr>
            <a:picLocks noChangeAspect="1"/>
          </p:cNvPicPr>
          <p:nvPr/>
        </p:nvPicPr>
        <p:blipFill>
          <a:blip r:embed="rId3">
            <a:extLst/>
          </a:blip>
          <a:stretch>
            <a:fillRect/>
          </a:stretch>
        </p:blipFill>
        <p:spPr>
          <a:xfrm>
            <a:off x="3443913" y="2363948"/>
            <a:ext cx="1127513" cy="1127515"/>
          </a:xfrm>
          <a:prstGeom prst="rect">
            <a:avLst/>
          </a:prstGeom>
          <a:ln w="12700">
            <a:miter lim="400000"/>
          </a:ln>
        </p:spPr>
      </p:pic>
      <p:pic>
        <p:nvPicPr>
          <p:cNvPr id="5180" name="pasted-image.tiff" descr="pasted-image.tiff"/>
          <p:cNvPicPr>
            <a:picLocks noChangeAspect="1"/>
          </p:cNvPicPr>
          <p:nvPr/>
        </p:nvPicPr>
        <p:blipFill>
          <a:blip r:embed="rId4">
            <a:extLst/>
          </a:blip>
          <a:stretch>
            <a:fillRect/>
          </a:stretch>
        </p:blipFill>
        <p:spPr>
          <a:xfrm>
            <a:off x="3443913" y="3526742"/>
            <a:ext cx="1127513" cy="1127515"/>
          </a:xfrm>
          <a:prstGeom prst="rect">
            <a:avLst/>
          </a:prstGeom>
          <a:ln w="12700">
            <a:miter lim="400000"/>
          </a:ln>
        </p:spPr>
      </p:pic>
      <p:pic>
        <p:nvPicPr>
          <p:cNvPr id="5181" name="pasted-image.tiff" descr="pasted-image.tiff"/>
          <p:cNvPicPr>
            <a:picLocks noChangeAspect="1"/>
          </p:cNvPicPr>
          <p:nvPr/>
        </p:nvPicPr>
        <p:blipFill>
          <a:blip r:embed="rId5">
            <a:extLst/>
          </a:blip>
          <a:stretch>
            <a:fillRect/>
          </a:stretch>
        </p:blipFill>
        <p:spPr>
          <a:xfrm>
            <a:off x="3443913" y="4645841"/>
            <a:ext cx="1127513" cy="1127515"/>
          </a:xfrm>
          <a:prstGeom prst="rect">
            <a:avLst/>
          </a:prstGeom>
          <a:ln w="12700">
            <a:miter lim="400000"/>
          </a:ln>
        </p:spPr>
      </p:pic>
      <p:pic>
        <p:nvPicPr>
          <p:cNvPr id="5182" name="pasted-image.tiff" descr="pasted-image.tiff"/>
          <p:cNvPicPr>
            <a:picLocks noChangeAspect="1"/>
          </p:cNvPicPr>
          <p:nvPr/>
        </p:nvPicPr>
        <p:blipFill>
          <a:blip r:embed="rId6">
            <a:extLst/>
          </a:blip>
          <a:stretch>
            <a:fillRect/>
          </a:stretch>
        </p:blipFill>
        <p:spPr>
          <a:xfrm>
            <a:off x="6109224" y="1218119"/>
            <a:ext cx="1127513" cy="1127515"/>
          </a:xfrm>
          <a:prstGeom prst="rect">
            <a:avLst/>
          </a:prstGeom>
          <a:ln w="12700">
            <a:miter lim="400000"/>
          </a:ln>
        </p:spPr>
      </p:pic>
      <p:sp>
        <p:nvSpPr>
          <p:cNvPr id="5183" name="The Internet and Social Networking"/>
          <p:cNvSpPr txBox="1"/>
          <p:nvPr/>
        </p:nvSpPr>
        <p:spPr>
          <a:xfrm>
            <a:off x="1755469" y="88800"/>
            <a:ext cx="5794149" cy="533798"/>
          </a:xfrm>
          <a:prstGeom prst="rect">
            <a:avLst/>
          </a:prstGeom>
          <a:ln w="12700">
            <a:miter lim="400000"/>
          </a:ln>
          <a:extLst>
            <a:ext uri="{C572A759-6A51-4108-AA02-DFA0A04FC94B}">
              <ma14:wrappingTextBoxFlag xmlns="" xmlns:ma14="http://schemas.microsoft.com/office/mac/drawingml/2011/main" val="1"/>
            </a:ext>
          </a:extLst>
        </p:spPr>
        <p:txBody>
          <a:bodyPr wrap="none" lIns="35718" tIns="35718" rIns="35718" bIns="35718" anchor="ctr">
            <a:spAutoFit/>
          </a:bodyPr>
          <a:lstStyle>
            <a:lvl1pPr defTabSz="642937">
              <a:defRPr sz="3000" b="1">
                <a:solidFill>
                  <a:srgbClr val="262699"/>
                </a:solidFill>
                <a:latin typeface="Calibri"/>
                <a:ea typeface="Calibri"/>
                <a:cs typeface="Calibri"/>
                <a:sym typeface="Calibri"/>
              </a:defRPr>
            </a:lvl1pPr>
          </a:lstStyle>
          <a:p>
            <a:pPr fontAlgn="base">
              <a:spcBef>
                <a:spcPct val="0"/>
              </a:spcBef>
              <a:spcAft>
                <a:spcPct val="0"/>
              </a:spcAft>
            </a:pPr>
            <a:r>
              <a:t>The Internet and Social Networking </a:t>
            </a:r>
          </a:p>
        </p:txBody>
      </p:sp>
      <p:pic>
        <p:nvPicPr>
          <p:cNvPr id="5184" name="pasted-image.tiff" descr="pasted-image.tiff"/>
          <p:cNvPicPr>
            <a:picLocks noChangeAspect="1"/>
          </p:cNvPicPr>
          <p:nvPr/>
        </p:nvPicPr>
        <p:blipFill>
          <a:blip r:embed="rId7">
            <a:extLst/>
          </a:blip>
          <a:stretch>
            <a:fillRect/>
          </a:stretch>
        </p:blipFill>
        <p:spPr>
          <a:xfrm>
            <a:off x="6097010" y="2274688"/>
            <a:ext cx="1173146" cy="1173146"/>
          </a:xfrm>
          <a:prstGeom prst="rect">
            <a:avLst/>
          </a:prstGeom>
          <a:ln w="12700">
            <a:miter lim="400000"/>
          </a:ln>
        </p:spPr>
      </p:pic>
      <p:pic>
        <p:nvPicPr>
          <p:cNvPr id="5185" name="pasted-image.tiff" descr="pasted-image.tiff"/>
          <p:cNvPicPr>
            <a:picLocks noChangeAspect="1"/>
          </p:cNvPicPr>
          <p:nvPr/>
        </p:nvPicPr>
        <p:blipFill>
          <a:blip r:embed="rId8">
            <a:extLst/>
          </a:blip>
          <a:stretch>
            <a:fillRect/>
          </a:stretch>
        </p:blipFill>
        <p:spPr>
          <a:xfrm>
            <a:off x="6097010" y="3496790"/>
            <a:ext cx="1173146" cy="1173146"/>
          </a:xfrm>
          <a:prstGeom prst="rect">
            <a:avLst/>
          </a:prstGeom>
          <a:ln w="12700">
            <a:miter lim="400000"/>
          </a:ln>
        </p:spPr>
      </p:pic>
      <p:pic>
        <p:nvPicPr>
          <p:cNvPr id="5186" name="pasted-image.tiff" descr="pasted-image.tiff"/>
          <p:cNvPicPr>
            <a:picLocks noChangeAspect="1"/>
          </p:cNvPicPr>
          <p:nvPr/>
        </p:nvPicPr>
        <p:blipFill>
          <a:blip r:embed="rId9">
            <a:extLst/>
          </a:blip>
          <a:stretch>
            <a:fillRect/>
          </a:stretch>
        </p:blipFill>
        <p:spPr>
          <a:xfrm>
            <a:off x="6021691" y="4558307"/>
            <a:ext cx="1454525" cy="1454525"/>
          </a:xfrm>
          <a:prstGeom prst="rect">
            <a:avLst/>
          </a:prstGeom>
          <a:ln w="12700">
            <a:miter lim="400000"/>
          </a:ln>
        </p:spPr>
      </p:pic>
      <p:pic>
        <p:nvPicPr>
          <p:cNvPr id="5187" name="pasted-image.tiff" descr="pasted-image.tiff"/>
          <p:cNvPicPr>
            <a:picLocks noChangeAspect="1"/>
          </p:cNvPicPr>
          <p:nvPr/>
        </p:nvPicPr>
        <p:blipFill>
          <a:blip r:embed="rId10">
            <a:extLst/>
          </a:blip>
          <a:stretch>
            <a:fillRect/>
          </a:stretch>
        </p:blipFill>
        <p:spPr>
          <a:xfrm>
            <a:off x="8806160" y="1228614"/>
            <a:ext cx="1173146" cy="1173146"/>
          </a:xfrm>
          <a:prstGeom prst="rect">
            <a:avLst/>
          </a:prstGeom>
          <a:ln w="12700">
            <a:miter lim="400000"/>
          </a:ln>
        </p:spPr>
      </p:pic>
      <p:pic>
        <p:nvPicPr>
          <p:cNvPr id="5188" name="pasted-image.tiff" descr="pasted-image.tiff"/>
          <p:cNvPicPr>
            <a:picLocks noChangeAspect="1"/>
          </p:cNvPicPr>
          <p:nvPr/>
        </p:nvPicPr>
        <p:blipFill>
          <a:blip r:embed="rId11">
            <a:extLst/>
          </a:blip>
          <a:stretch>
            <a:fillRect/>
          </a:stretch>
        </p:blipFill>
        <p:spPr>
          <a:xfrm>
            <a:off x="8774536" y="2320109"/>
            <a:ext cx="1291289" cy="1291289"/>
          </a:xfrm>
          <a:prstGeom prst="rect">
            <a:avLst/>
          </a:prstGeom>
          <a:ln w="12700">
            <a:miter lim="400000"/>
          </a:ln>
        </p:spPr>
      </p:pic>
      <p:sp>
        <p:nvSpPr>
          <p:cNvPr id="5189" name="6"/>
          <p:cNvSpPr txBox="1"/>
          <p:nvPr/>
        </p:nvSpPr>
        <p:spPr>
          <a:xfrm>
            <a:off x="4864353" y="2616272"/>
            <a:ext cx="1309219" cy="749242"/>
          </a:xfrm>
          <a:prstGeom prst="rect">
            <a:avLst/>
          </a:prstGeom>
          <a:ln w="12700">
            <a:miter lim="400000"/>
          </a:ln>
          <a:extLst>
            <a:ext uri="{C572A759-6A51-4108-AA02-DFA0A04FC94B}">
              <ma14:wrappingTextBoxFlag xmlns="" xmlns:ma14="http://schemas.microsoft.com/office/mac/drawingml/2011/main" val="1"/>
            </a:ext>
          </a:extLst>
        </p:spPr>
        <p:txBody>
          <a:bodyPr wrap="square"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a:solidFill>
                  <a:srgbClr val="000000"/>
                </a:solidFill>
              </a:rPr>
              <a:t>6</a:t>
            </a:r>
          </a:p>
        </p:txBody>
      </p:sp>
      <p:sp>
        <p:nvSpPr>
          <p:cNvPr id="5190" name="7"/>
          <p:cNvSpPr txBox="1"/>
          <p:nvPr/>
        </p:nvSpPr>
        <p:spPr>
          <a:xfrm>
            <a:off x="4864353" y="3692053"/>
            <a:ext cx="1309219" cy="749242"/>
          </a:xfrm>
          <a:prstGeom prst="rect">
            <a:avLst/>
          </a:prstGeom>
          <a:ln w="12700">
            <a:miter lim="400000"/>
          </a:ln>
          <a:extLst>
            <a:ext uri="{C572A759-6A51-4108-AA02-DFA0A04FC94B}">
              <ma14:wrappingTextBoxFlag xmlns="" xmlns:ma14="http://schemas.microsoft.com/office/mac/drawingml/2011/main" val="1"/>
            </a:ext>
          </a:extLst>
        </p:spPr>
        <p:txBody>
          <a:bodyPr wrap="square"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a:solidFill>
                  <a:srgbClr val="000000"/>
                </a:solidFill>
              </a:rPr>
              <a:t>7</a:t>
            </a:r>
          </a:p>
        </p:txBody>
      </p:sp>
      <p:sp>
        <p:nvSpPr>
          <p:cNvPr id="5191" name="8"/>
          <p:cNvSpPr txBox="1"/>
          <p:nvPr/>
        </p:nvSpPr>
        <p:spPr>
          <a:xfrm>
            <a:off x="4864353" y="4898165"/>
            <a:ext cx="1309219" cy="749242"/>
          </a:xfrm>
          <a:prstGeom prst="rect">
            <a:avLst/>
          </a:prstGeom>
          <a:ln w="12700">
            <a:miter lim="400000"/>
          </a:ln>
          <a:extLst>
            <a:ext uri="{C572A759-6A51-4108-AA02-DFA0A04FC94B}">
              <ma14:wrappingTextBoxFlag xmlns="" xmlns:ma14="http://schemas.microsoft.com/office/mac/drawingml/2011/main" val="1"/>
            </a:ext>
          </a:extLst>
        </p:spPr>
        <p:txBody>
          <a:bodyPr wrap="square"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a:solidFill>
                  <a:srgbClr val="000000"/>
                </a:solidFill>
              </a:rPr>
              <a:t>8</a:t>
            </a:r>
          </a:p>
        </p:txBody>
      </p:sp>
      <p:sp>
        <p:nvSpPr>
          <p:cNvPr id="5192" name="9"/>
          <p:cNvSpPr txBox="1"/>
          <p:nvPr/>
        </p:nvSpPr>
        <p:spPr>
          <a:xfrm>
            <a:off x="7729664" y="1493153"/>
            <a:ext cx="1309219" cy="749242"/>
          </a:xfrm>
          <a:prstGeom prst="rect">
            <a:avLst/>
          </a:prstGeom>
          <a:ln w="12700">
            <a:miter lim="400000"/>
          </a:ln>
          <a:extLst>
            <a:ext uri="{C572A759-6A51-4108-AA02-DFA0A04FC94B}">
              <ma14:wrappingTextBoxFlag xmlns="" xmlns:ma14="http://schemas.microsoft.com/office/mac/drawingml/2011/main" val="1"/>
            </a:ext>
          </a:extLst>
        </p:spPr>
        <p:txBody>
          <a:bodyPr wrap="square"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a:solidFill>
                  <a:srgbClr val="000000"/>
                </a:solidFill>
              </a:rPr>
              <a:t>9</a:t>
            </a:r>
          </a:p>
        </p:txBody>
      </p:sp>
      <p:sp>
        <p:nvSpPr>
          <p:cNvPr id="5193" name="10"/>
          <p:cNvSpPr txBox="1"/>
          <p:nvPr/>
        </p:nvSpPr>
        <p:spPr>
          <a:xfrm>
            <a:off x="7729664" y="2717152"/>
            <a:ext cx="1309219" cy="749242"/>
          </a:xfrm>
          <a:prstGeom prst="rect">
            <a:avLst/>
          </a:prstGeom>
          <a:ln w="12700">
            <a:miter lim="400000"/>
          </a:ln>
          <a:extLst>
            <a:ext uri="{C572A759-6A51-4108-AA02-DFA0A04FC94B}">
              <ma14:wrappingTextBoxFlag xmlns="" xmlns:ma14="http://schemas.microsoft.com/office/mac/drawingml/2011/main" val="1"/>
            </a:ext>
          </a:extLst>
        </p:spPr>
        <p:txBody>
          <a:bodyPr wrap="square"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a:solidFill>
                  <a:srgbClr val="000000"/>
                </a:solidFill>
              </a:rPr>
              <a:t>10</a:t>
            </a:r>
          </a:p>
        </p:txBody>
      </p:sp>
      <p:sp>
        <p:nvSpPr>
          <p:cNvPr id="5194" name="5"/>
          <p:cNvSpPr txBox="1"/>
          <p:nvPr/>
        </p:nvSpPr>
        <p:spPr>
          <a:xfrm>
            <a:off x="4864353" y="1470443"/>
            <a:ext cx="1309219" cy="749242"/>
          </a:xfrm>
          <a:prstGeom prst="rect">
            <a:avLst/>
          </a:prstGeom>
          <a:ln w="12700">
            <a:miter lim="400000"/>
          </a:ln>
          <a:extLst>
            <a:ext uri="{C572A759-6A51-4108-AA02-DFA0A04FC94B}">
              <ma14:wrappingTextBoxFlag xmlns="" xmlns:ma14="http://schemas.microsoft.com/office/mac/drawingml/2011/main" val="1"/>
            </a:ext>
          </a:extLst>
        </p:spPr>
        <p:txBody>
          <a:bodyPr wrap="square"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a:solidFill>
                  <a:srgbClr val="000000"/>
                </a:solidFill>
              </a:rPr>
              <a:t>5</a:t>
            </a:r>
          </a:p>
        </p:txBody>
      </p:sp>
      <p:sp>
        <p:nvSpPr>
          <p:cNvPr id="5195" name="4"/>
          <p:cNvSpPr txBox="1"/>
          <p:nvPr/>
        </p:nvSpPr>
        <p:spPr>
          <a:xfrm>
            <a:off x="2242404" y="4898165"/>
            <a:ext cx="1309218" cy="749242"/>
          </a:xfrm>
          <a:prstGeom prst="rect">
            <a:avLst/>
          </a:prstGeom>
          <a:ln w="12700">
            <a:miter lim="400000"/>
          </a:ln>
          <a:extLst>
            <a:ext uri="{C572A759-6A51-4108-AA02-DFA0A04FC94B}">
              <ma14:wrappingTextBoxFlag xmlns="" xmlns:ma14="http://schemas.microsoft.com/office/mac/drawingml/2011/main" val="1"/>
            </a:ext>
          </a:extLst>
        </p:spPr>
        <p:txBody>
          <a:bodyPr wrap="square"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a:solidFill>
                  <a:srgbClr val="000000"/>
                </a:solidFill>
              </a:rPr>
              <a:t>4</a:t>
            </a:r>
          </a:p>
        </p:txBody>
      </p:sp>
      <p:sp>
        <p:nvSpPr>
          <p:cNvPr id="5196" name="3"/>
          <p:cNvSpPr txBox="1"/>
          <p:nvPr/>
        </p:nvSpPr>
        <p:spPr>
          <a:xfrm>
            <a:off x="2242404" y="3779066"/>
            <a:ext cx="1309218" cy="749242"/>
          </a:xfrm>
          <a:prstGeom prst="rect">
            <a:avLst/>
          </a:prstGeom>
          <a:ln w="12700">
            <a:miter lim="400000"/>
          </a:ln>
          <a:extLst>
            <a:ext uri="{C572A759-6A51-4108-AA02-DFA0A04FC94B}">
              <ma14:wrappingTextBoxFlag xmlns="" xmlns:ma14="http://schemas.microsoft.com/office/mac/drawingml/2011/main" val="1"/>
            </a:ext>
          </a:extLst>
        </p:spPr>
        <p:txBody>
          <a:bodyPr wrap="square"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a:solidFill>
                  <a:srgbClr val="000000"/>
                </a:solidFill>
              </a:rPr>
              <a:t>3</a:t>
            </a:r>
          </a:p>
        </p:txBody>
      </p:sp>
      <p:sp>
        <p:nvSpPr>
          <p:cNvPr id="5197" name="2"/>
          <p:cNvSpPr txBox="1"/>
          <p:nvPr/>
        </p:nvSpPr>
        <p:spPr>
          <a:xfrm>
            <a:off x="2242404" y="2695304"/>
            <a:ext cx="1309218" cy="749242"/>
          </a:xfrm>
          <a:prstGeom prst="rect">
            <a:avLst/>
          </a:prstGeom>
          <a:ln w="12700">
            <a:miter lim="400000"/>
          </a:ln>
          <a:extLst>
            <a:ext uri="{C572A759-6A51-4108-AA02-DFA0A04FC94B}">
              <ma14:wrappingTextBoxFlag xmlns="" xmlns:ma14="http://schemas.microsoft.com/office/mac/drawingml/2011/main" val="1"/>
            </a:ext>
          </a:extLst>
        </p:spPr>
        <p:txBody>
          <a:bodyPr wrap="square"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a:solidFill>
                  <a:srgbClr val="000000"/>
                </a:solidFill>
              </a:rPr>
              <a:t>2</a:t>
            </a:r>
          </a:p>
        </p:txBody>
      </p:sp>
      <p:sp>
        <p:nvSpPr>
          <p:cNvPr id="5198" name="1"/>
          <p:cNvSpPr txBox="1"/>
          <p:nvPr/>
        </p:nvSpPr>
        <p:spPr>
          <a:xfrm>
            <a:off x="2242404" y="1470443"/>
            <a:ext cx="1309218" cy="749242"/>
          </a:xfrm>
          <a:prstGeom prst="rect">
            <a:avLst/>
          </a:prstGeom>
          <a:ln w="12700">
            <a:miter lim="400000"/>
          </a:ln>
          <a:extLst>
            <a:ext uri="{C572A759-6A51-4108-AA02-DFA0A04FC94B}">
              <ma14:wrappingTextBoxFlag xmlns="" xmlns:ma14="http://schemas.microsoft.com/office/mac/drawingml/2011/main" val="1"/>
            </a:ext>
          </a:extLst>
        </p:spPr>
        <p:txBody>
          <a:bodyPr wrap="square"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a:solidFill>
                  <a:srgbClr val="000000"/>
                </a:solidFill>
              </a:rPr>
              <a:t>1</a:t>
            </a:r>
          </a:p>
        </p:txBody>
      </p:sp>
      <p:pic>
        <p:nvPicPr>
          <p:cNvPr id="5199" name="pasted-image.tiff" descr="pasted-image.tiff"/>
          <p:cNvPicPr>
            <a:picLocks noChangeAspect="1"/>
          </p:cNvPicPr>
          <p:nvPr/>
        </p:nvPicPr>
        <p:blipFill>
          <a:blip r:embed="rId12">
            <a:extLst/>
          </a:blip>
          <a:stretch>
            <a:fillRect/>
          </a:stretch>
        </p:blipFill>
        <p:spPr>
          <a:xfrm>
            <a:off x="8772735" y="3482901"/>
            <a:ext cx="1231410" cy="1225029"/>
          </a:xfrm>
          <a:prstGeom prst="rect">
            <a:avLst/>
          </a:prstGeom>
          <a:ln w="12700">
            <a:miter lim="400000"/>
          </a:ln>
        </p:spPr>
      </p:pic>
      <p:pic>
        <p:nvPicPr>
          <p:cNvPr id="5200" name="pasted-image.tiff" descr="pasted-image.tiff"/>
          <p:cNvPicPr>
            <a:picLocks noChangeAspect="1"/>
          </p:cNvPicPr>
          <p:nvPr/>
        </p:nvPicPr>
        <p:blipFill>
          <a:blip r:embed="rId13">
            <a:extLst/>
          </a:blip>
          <a:stretch>
            <a:fillRect/>
          </a:stretch>
        </p:blipFill>
        <p:spPr>
          <a:xfrm>
            <a:off x="8806160" y="4649251"/>
            <a:ext cx="1173146" cy="1173146"/>
          </a:xfrm>
          <a:prstGeom prst="rect">
            <a:avLst/>
          </a:prstGeom>
          <a:ln w="12700">
            <a:miter lim="400000"/>
          </a:ln>
        </p:spPr>
      </p:pic>
      <p:sp>
        <p:nvSpPr>
          <p:cNvPr id="5201" name="11"/>
          <p:cNvSpPr txBox="1"/>
          <p:nvPr/>
        </p:nvSpPr>
        <p:spPr>
          <a:xfrm>
            <a:off x="7729664" y="3779066"/>
            <a:ext cx="1309219" cy="749242"/>
          </a:xfrm>
          <a:prstGeom prst="rect">
            <a:avLst/>
          </a:prstGeom>
          <a:ln w="12700">
            <a:miter lim="400000"/>
          </a:ln>
          <a:extLst>
            <a:ext uri="{C572A759-6A51-4108-AA02-DFA0A04FC94B}">
              <ma14:wrappingTextBoxFlag xmlns="" xmlns:ma14="http://schemas.microsoft.com/office/mac/drawingml/2011/main" val="1"/>
            </a:ext>
          </a:extLst>
        </p:spPr>
        <p:txBody>
          <a:bodyPr wrap="square"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a:solidFill>
                  <a:srgbClr val="000000"/>
                </a:solidFill>
              </a:rPr>
              <a:t>11</a:t>
            </a:r>
          </a:p>
        </p:txBody>
      </p:sp>
      <p:sp>
        <p:nvSpPr>
          <p:cNvPr id="5202" name="12"/>
          <p:cNvSpPr txBox="1"/>
          <p:nvPr/>
        </p:nvSpPr>
        <p:spPr>
          <a:xfrm>
            <a:off x="7921211" y="4861203"/>
            <a:ext cx="851524" cy="749242"/>
          </a:xfrm>
          <a:prstGeom prst="rect">
            <a:avLst/>
          </a:prstGeom>
          <a:ln w="12700">
            <a:miter lim="400000"/>
          </a:ln>
          <a:extLst>
            <a:ext uri="{C572A759-6A51-4108-AA02-DFA0A04FC94B}">
              <ma14:wrappingTextBoxFlag xmlns="" xmlns:ma14="http://schemas.microsoft.com/office/mac/drawingml/2011/main" val="1"/>
            </a:ext>
          </a:extLst>
        </p:spPr>
        <p:txBody>
          <a:bodyPr lIns="35718" tIns="35718" rIns="35718" bIns="35718" anchor="ctr">
            <a:spAutoFit/>
          </a:bodyPr>
          <a:lstStyle>
            <a:lvl1pPr algn="ctr" defTabSz="410765">
              <a:defRPr>
                <a:latin typeface="Trebuchet MS"/>
                <a:ea typeface="Trebuchet MS"/>
                <a:cs typeface="Trebuchet MS"/>
                <a:sym typeface="Trebuchet MS"/>
              </a:defRPr>
            </a:lvl1pPr>
          </a:lstStyle>
          <a:p>
            <a:pPr fontAlgn="base">
              <a:spcBef>
                <a:spcPct val="0"/>
              </a:spcBef>
              <a:spcAft>
                <a:spcPct val="0"/>
              </a:spcAft>
            </a:pPr>
            <a:r>
              <a:rPr sz="4400" dirty="0">
                <a:solidFill>
                  <a:srgbClr val="000000"/>
                </a:solidFill>
              </a:rPr>
              <a:t>12</a:t>
            </a:r>
          </a:p>
        </p:txBody>
      </p:sp>
      <p:sp>
        <p:nvSpPr>
          <p:cNvPr id="2" name="AutoShape 2" descr="Image result for musically app"/>
          <p:cNvSpPr>
            <a:spLocks noChangeAspect="1" noChangeArrowheads="1"/>
          </p:cNvSpPr>
          <p:nvPr/>
        </p:nvSpPr>
        <p:spPr bwMode="auto">
          <a:xfrm>
            <a:off x="15240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4400">
              <a:solidFill>
                <a:srgbClr val="000000"/>
              </a:solidFill>
              <a:latin typeface="Gill Sans MT" pitchFamily="34" charset="0"/>
            </a:endParaRPr>
          </a:p>
        </p:txBody>
      </p:sp>
      <p:pic>
        <p:nvPicPr>
          <p:cNvPr id="1027" name="Picture 3"/>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466493" y="1196831"/>
            <a:ext cx="914874" cy="9148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0" name="Picture 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608168" y="6021288"/>
            <a:ext cx="2736850" cy="77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5884409"/>
            <a:ext cx="12192000" cy="9735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855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rtlCol="0">
            <a:normAutofit lnSpcReduction="10000"/>
          </a:bodyPr>
          <a:lstStyle/>
          <a:p>
            <a:pPr fontAlgn="auto">
              <a:lnSpc>
                <a:spcPct val="85000"/>
              </a:lnSpc>
              <a:spcAft>
                <a:spcPts val="0"/>
              </a:spcAft>
              <a:buNone/>
              <a:defRPr/>
            </a:pPr>
            <a:r>
              <a:rPr lang="en-US" sz="3500" b="1" dirty="0" smtClean="0">
                <a:solidFill>
                  <a:srgbClr val="0070C0"/>
                </a:solidFill>
                <a:latin typeface="Calibri" panose="020F0502020204030204" pitchFamily="34" charset="0"/>
              </a:rPr>
              <a:t>S</a:t>
            </a:r>
            <a:r>
              <a:rPr lang="en-US" sz="3500" b="1" dirty="0" smtClean="0">
                <a:solidFill>
                  <a:schemeClr val="tx1"/>
                </a:solidFill>
                <a:latin typeface="Calibri" panose="020F0502020204030204" pitchFamily="34" charset="0"/>
              </a:rPr>
              <a:t>afe</a:t>
            </a:r>
            <a:r>
              <a:rPr lang="en-US" sz="3500" dirty="0" smtClean="0">
                <a:solidFill>
                  <a:schemeClr val="tx1"/>
                </a:solidFill>
                <a:latin typeface="Calibri" panose="020F0502020204030204" pitchFamily="34" charset="0"/>
              </a:rPr>
              <a:t> </a:t>
            </a:r>
            <a:r>
              <a:rPr lang="en-US" sz="3500" dirty="0">
                <a:solidFill>
                  <a:schemeClr val="tx1"/>
                </a:solidFill>
                <a:latin typeface="Calibri" panose="020F0502020204030204" pitchFamily="34" charset="0"/>
              </a:rPr>
              <a:t>– Be careful, do not give out your full</a:t>
            </a:r>
            <a:br>
              <a:rPr lang="en-US" sz="3500" dirty="0">
                <a:solidFill>
                  <a:schemeClr val="tx1"/>
                </a:solidFill>
                <a:latin typeface="Calibri" panose="020F0502020204030204" pitchFamily="34" charset="0"/>
              </a:rPr>
            </a:br>
            <a:r>
              <a:rPr lang="en-US" sz="3500" dirty="0">
                <a:solidFill>
                  <a:schemeClr val="tx1"/>
                </a:solidFill>
                <a:latin typeface="Calibri" panose="020F0502020204030204" pitchFamily="34" charset="0"/>
              </a:rPr>
              <a:t>name, address, phone number, school name, Date of </a:t>
            </a:r>
            <a:r>
              <a:rPr lang="en-US" sz="3500" dirty="0" smtClean="0">
                <a:solidFill>
                  <a:schemeClr val="tx1"/>
                </a:solidFill>
                <a:latin typeface="Calibri" panose="020F0502020204030204" pitchFamily="34" charset="0"/>
              </a:rPr>
              <a:t>Birth, password or photos with location information</a:t>
            </a:r>
            <a:endParaRPr lang="en-US" sz="3500" dirty="0">
              <a:solidFill>
                <a:schemeClr val="tx1"/>
              </a:solidFill>
              <a:latin typeface="Calibri" panose="020F0502020204030204" pitchFamily="34" charset="0"/>
            </a:endParaRPr>
          </a:p>
          <a:p>
            <a:pPr fontAlgn="auto">
              <a:lnSpc>
                <a:spcPct val="85000"/>
              </a:lnSpc>
              <a:spcAft>
                <a:spcPts val="0"/>
              </a:spcAft>
              <a:buNone/>
              <a:defRPr/>
            </a:pPr>
            <a:r>
              <a:rPr lang="en-US" sz="3500" b="1" dirty="0" smtClean="0">
                <a:solidFill>
                  <a:srgbClr val="0070C0"/>
                </a:solidFill>
                <a:latin typeface="Calibri" panose="020F0502020204030204" pitchFamily="34" charset="0"/>
              </a:rPr>
              <a:t>M</a:t>
            </a:r>
            <a:r>
              <a:rPr lang="en-US" sz="3500" b="1" dirty="0" smtClean="0">
                <a:solidFill>
                  <a:schemeClr val="tx1"/>
                </a:solidFill>
                <a:latin typeface="Calibri" panose="020F0502020204030204" pitchFamily="34" charset="0"/>
              </a:rPr>
              <a:t>eeting</a:t>
            </a:r>
            <a:r>
              <a:rPr lang="en-US" sz="3500" dirty="0" smtClean="0">
                <a:solidFill>
                  <a:schemeClr val="tx1"/>
                </a:solidFill>
                <a:latin typeface="Calibri" panose="020F0502020204030204" pitchFamily="34" charset="0"/>
              </a:rPr>
              <a:t> </a:t>
            </a:r>
            <a:r>
              <a:rPr lang="en-US" sz="3500" dirty="0">
                <a:solidFill>
                  <a:schemeClr val="tx1"/>
                </a:solidFill>
                <a:latin typeface="Calibri" panose="020F0502020204030204" pitchFamily="34" charset="0"/>
              </a:rPr>
              <a:t>– People online can be dangerous </a:t>
            </a:r>
          </a:p>
          <a:p>
            <a:pPr fontAlgn="auto">
              <a:lnSpc>
                <a:spcPct val="85000"/>
              </a:lnSpc>
              <a:spcAft>
                <a:spcPts val="0"/>
              </a:spcAft>
              <a:buNone/>
              <a:defRPr/>
            </a:pPr>
            <a:r>
              <a:rPr lang="en-US" sz="3500" b="1" dirty="0" smtClean="0">
                <a:solidFill>
                  <a:srgbClr val="0070C0"/>
                </a:solidFill>
                <a:latin typeface="Calibri" panose="020F0502020204030204" pitchFamily="34" charset="0"/>
              </a:rPr>
              <a:t>A</a:t>
            </a:r>
            <a:r>
              <a:rPr lang="en-US" sz="3500" b="1" dirty="0" smtClean="0">
                <a:solidFill>
                  <a:schemeClr val="tx1"/>
                </a:solidFill>
                <a:latin typeface="Calibri" panose="020F0502020204030204" pitchFamily="34" charset="0"/>
              </a:rPr>
              <a:t>ccepting</a:t>
            </a:r>
            <a:r>
              <a:rPr lang="en-US" sz="3500" dirty="0" smtClean="0">
                <a:solidFill>
                  <a:schemeClr val="tx1"/>
                </a:solidFill>
                <a:latin typeface="Calibri" panose="020F0502020204030204" pitchFamily="34" charset="0"/>
              </a:rPr>
              <a:t> </a:t>
            </a:r>
            <a:r>
              <a:rPr lang="en-US" sz="3500" dirty="0">
                <a:solidFill>
                  <a:schemeClr val="tx1"/>
                </a:solidFill>
                <a:latin typeface="Calibri" panose="020F0502020204030204" pitchFamily="34" charset="0"/>
              </a:rPr>
              <a:t>– Attachments can lead to cyber attacks</a:t>
            </a:r>
          </a:p>
          <a:p>
            <a:pPr fontAlgn="auto">
              <a:lnSpc>
                <a:spcPct val="85000"/>
              </a:lnSpc>
              <a:spcAft>
                <a:spcPts val="0"/>
              </a:spcAft>
              <a:buNone/>
              <a:defRPr/>
            </a:pPr>
            <a:r>
              <a:rPr lang="en-US" sz="3500" b="1" dirty="0" smtClean="0">
                <a:solidFill>
                  <a:srgbClr val="0070C0"/>
                </a:solidFill>
                <a:latin typeface="Calibri" panose="020F0502020204030204" pitchFamily="34" charset="0"/>
              </a:rPr>
              <a:t>R</a:t>
            </a:r>
            <a:r>
              <a:rPr lang="en-US" sz="3500" b="1" dirty="0" smtClean="0">
                <a:solidFill>
                  <a:schemeClr val="tx1"/>
                </a:solidFill>
                <a:latin typeface="Calibri" panose="020F0502020204030204" pitchFamily="34" charset="0"/>
              </a:rPr>
              <a:t>emember</a:t>
            </a:r>
            <a:r>
              <a:rPr lang="en-US" sz="3500" dirty="0" smtClean="0">
                <a:solidFill>
                  <a:schemeClr val="tx1"/>
                </a:solidFill>
                <a:latin typeface="Calibri" panose="020F0502020204030204" pitchFamily="34" charset="0"/>
              </a:rPr>
              <a:t> </a:t>
            </a:r>
            <a:r>
              <a:rPr lang="en-US" sz="3500" dirty="0">
                <a:solidFill>
                  <a:schemeClr val="tx1"/>
                </a:solidFill>
                <a:latin typeface="Calibri" panose="020F0502020204030204" pitchFamily="34" charset="0"/>
              </a:rPr>
              <a:t>– It’s easier </a:t>
            </a:r>
            <a:r>
              <a:rPr lang="en-US" sz="3500" dirty="0" smtClean="0">
                <a:solidFill>
                  <a:schemeClr val="tx1"/>
                </a:solidFill>
                <a:latin typeface="Calibri" panose="020F0502020204030204" pitchFamily="34" charset="0"/>
              </a:rPr>
              <a:t>to write and put something online without thinking.</a:t>
            </a:r>
            <a:endParaRPr lang="en-US" sz="3500" dirty="0">
              <a:solidFill>
                <a:schemeClr val="tx1"/>
              </a:solidFill>
              <a:latin typeface="Calibri" panose="020F0502020204030204" pitchFamily="34" charset="0"/>
            </a:endParaRPr>
          </a:p>
          <a:p>
            <a:pPr fontAlgn="auto">
              <a:lnSpc>
                <a:spcPct val="85000"/>
              </a:lnSpc>
              <a:spcAft>
                <a:spcPts val="0"/>
              </a:spcAft>
              <a:buNone/>
              <a:defRPr/>
            </a:pPr>
            <a:r>
              <a:rPr lang="en-US" sz="3500" b="1" dirty="0" smtClean="0">
                <a:solidFill>
                  <a:srgbClr val="0070C0"/>
                </a:solidFill>
                <a:latin typeface="Calibri" panose="020F0502020204030204" pitchFamily="34" charset="0"/>
              </a:rPr>
              <a:t>T</a:t>
            </a:r>
            <a:r>
              <a:rPr lang="en-US" sz="3500" b="1" dirty="0" smtClean="0">
                <a:solidFill>
                  <a:schemeClr val="tx1"/>
                </a:solidFill>
                <a:latin typeface="Calibri" panose="020F0502020204030204" pitchFamily="34" charset="0"/>
              </a:rPr>
              <a:t>ell</a:t>
            </a:r>
            <a:r>
              <a:rPr lang="en-US" sz="3500" dirty="0" smtClean="0">
                <a:solidFill>
                  <a:schemeClr val="tx1"/>
                </a:solidFill>
                <a:latin typeface="Calibri" panose="020F0502020204030204" pitchFamily="34" charset="0"/>
              </a:rPr>
              <a:t> </a:t>
            </a:r>
            <a:r>
              <a:rPr lang="en-US" sz="3500" dirty="0">
                <a:solidFill>
                  <a:schemeClr val="tx1"/>
                </a:solidFill>
                <a:latin typeface="Calibri" panose="020F0502020204030204" pitchFamily="34" charset="0"/>
              </a:rPr>
              <a:t>– Your </a:t>
            </a:r>
            <a:r>
              <a:rPr lang="en-US" sz="3500" dirty="0" smtClean="0">
                <a:solidFill>
                  <a:schemeClr val="tx1"/>
                </a:solidFill>
                <a:latin typeface="Calibri" panose="020F0502020204030204" pitchFamily="34" charset="0"/>
              </a:rPr>
              <a:t>parents, </a:t>
            </a:r>
            <a:r>
              <a:rPr lang="en-US" sz="3500" dirty="0" err="1">
                <a:solidFill>
                  <a:schemeClr val="tx1"/>
                </a:solidFill>
                <a:latin typeface="Calibri" panose="020F0502020204030204" pitchFamily="34" charset="0"/>
              </a:rPr>
              <a:t>carer</a:t>
            </a:r>
            <a:r>
              <a:rPr lang="en-US" sz="3500" dirty="0">
                <a:solidFill>
                  <a:schemeClr val="tx1"/>
                </a:solidFill>
                <a:latin typeface="Calibri" panose="020F0502020204030204" pitchFamily="34" charset="0"/>
              </a:rPr>
              <a:t> or teacher if someone makes you uncomfortable</a:t>
            </a:r>
          </a:p>
          <a:p>
            <a:pPr fontAlgn="auto">
              <a:spcAft>
                <a:spcPts val="0"/>
              </a:spcAft>
              <a:defRPr/>
            </a:pPr>
            <a:endParaRPr lang="en-GB" dirty="0">
              <a:solidFill>
                <a:schemeClr val="accent5">
                  <a:lumMod val="50000"/>
                </a:schemeClr>
              </a:solidFill>
            </a:endParaRPr>
          </a:p>
        </p:txBody>
      </p:sp>
      <p:sp>
        <p:nvSpPr>
          <p:cNvPr id="5" name="TextBox 4"/>
          <p:cNvSpPr txBox="1"/>
          <p:nvPr/>
        </p:nvSpPr>
        <p:spPr>
          <a:xfrm>
            <a:off x="609600" y="145143"/>
            <a:ext cx="10726057" cy="923330"/>
          </a:xfrm>
          <a:prstGeom prst="rect">
            <a:avLst/>
          </a:prstGeom>
          <a:noFill/>
        </p:spPr>
        <p:txBody>
          <a:bodyPr wrap="square" rtlCol="0">
            <a:spAutoFit/>
          </a:bodyPr>
          <a:lstStyle/>
          <a:p>
            <a:pPr algn="ctr"/>
            <a:r>
              <a:rPr lang="en-GB" sz="5400" dirty="0" smtClean="0">
                <a:solidFill>
                  <a:srgbClr val="0070C0"/>
                </a:solidFill>
                <a:latin typeface="Calibri" panose="020F0502020204030204" pitchFamily="34" charset="0"/>
              </a:rPr>
              <a:t>Being SMART online</a:t>
            </a:r>
            <a:endParaRPr lang="en-GB" sz="54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16373985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07958"/>
            <a:ext cx="11032958" cy="5069305"/>
          </a:xfrm>
        </p:spPr>
        <p:txBody>
          <a:bodyPr>
            <a:normAutofit/>
          </a:bodyPr>
          <a:lstStyle/>
          <a:p>
            <a:r>
              <a:rPr lang="en-GB" sz="2800" dirty="0" smtClean="0"/>
              <a:t>There is an age limit on games and social media, normally 13 and upwards however, if these aren’t </a:t>
            </a:r>
            <a:r>
              <a:rPr lang="en-GB" sz="2800" dirty="0" smtClean="0"/>
              <a:t>followed at your discretion, </a:t>
            </a:r>
            <a:r>
              <a:rPr lang="en-GB" sz="2800" dirty="0" smtClean="0"/>
              <a:t>then play it with them and have that discussion with them.</a:t>
            </a:r>
          </a:p>
          <a:p>
            <a:pPr marL="0" indent="0">
              <a:buNone/>
            </a:pPr>
            <a:endParaRPr lang="en-GB" sz="2800" dirty="0"/>
          </a:p>
          <a:p>
            <a:r>
              <a:rPr lang="en-GB" sz="2800" dirty="0" smtClean="0"/>
              <a:t>Difficult with peers and gaming in this current age. </a:t>
            </a:r>
          </a:p>
          <a:p>
            <a:endParaRPr lang="en-GB" sz="2800" dirty="0"/>
          </a:p>
          <a:p>
            <a:r>
              <a:rPr lang="en-GB" sz="2800" dirty="0" smtClean="0"/>
              <a:t>They will hear about it and speak about it in the playground. </a:t>
            </a:r>
          </a:p>
          <a:p>
            <a:pPr marL="0" indent="0">
              <a:buNone/>
            </a:pPr>
            <a:endParaRPr lang="en-GB" sz="2800" dirty="0" smtClean="0"/>
          </a:p>
          <a:p>
            <a:r>
              <a:rPr lang="en-GB" dirty="0" smtClean="0"/>
              <a:t>See </a:t>
            </a:r>
            <a:r>
              <a:rPr lang="en-GB" dirty="0"/>
              <a:t>this website for a guide on age limits from books to apps to games. </a:t>
            </a:r>
            <a:r>
              <a:rPr lang="en-GB" u="sng" dirty="0">
                <a:hlinkClick r:id="rId2"/>
              </a:rPr>
              <a:t>https://www.commonsensemedia.org/</a:t>
            </a:r>
            <a:r>
              <a:rPr lang="en-GB" dirty="0"/>
              <a:t> </a:t>
            </a:r>
          </a:p>
          <a:p>
            <a:endParaRPr lang="en-GB" sz="2800" dirty="0" smtClean="0"/>
          </a:p>
          <a:p>
            <a:endParaRPr lang="en-GB" sz="2800" dirty="0"/>
          </a:p>
          <a:p>
            <a:endParaRPr lang="en-GB" sz="2800" dirty="0" smtClean="0"/>
          </a:p>
          <a:p>
            <a:endParaRPr lang="en-GB" sz="2800" dirty="0"/>
          </a:p>
          <a:p>
            <a:endParaRPr lang="en-GB" sz="2800" dirty="0"/>
          </a:p>
        </p:txBody>
      </p:sp>
      <p:sp>
        <p:nvSpPr>
          <p:cNvPr id="4" name="TextBox 3"/>
          <p:cNvSpPr txBox="1"/>
          <p:nvPr/>
        </p:nvSpPr>
        <p:spPr>
          <a:xfrm>
            <a:off x="609600" y="362857"/>
            <a:ext cx="10711543" cy="1015663"/>
          </a:xfrm>
          <a:prstGeom prst="rect">
            <a:avLst/>
          </a:prstGeom>
          <a:noFill/>
        </p:spPr>
        <p:txBody>
          <a:bodyPr wrap="square" rtlCol="0">
            <a:spAutoFit/>
          </a:bodyPr>
          <a:lstStyle/>
          <a:p>
            <a:pPr algn="ctr"/>
            <a:r>
              <a:rPr lang="en-GB" sz="6000" b="1" u="sng" dirty="0" smtClean="0">
                <a:solidFill>
                  <a:srgbClr val="0070C0"/>
                </a:solidFill>
              </a:rPr>
              <a:t>Talking about the Internet </a:t>
            </a:r>
            <a:endParaRPr lang="en-GB" sz="6000" b="1" u="sng" dirty="0">
              <a:solidFill>
                <a:srgbClr val="0070C0"/>
              </a:solidFill>
            </a:endParaRPr>
          </a:p>
        </p:txBody>
      </p:sp>
    </p:spTree>
    <p:extLst>
      <p:ext uri="{BB962C8B-B14F-4D97-AF65-F5344CB8AC3E}">
        <p14:creationId xmlns:p14="http://schemas.microsoft.com/office/powerpoint/2010/main" val="1179392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19050" y="14287"/>
            <a:ext cx="12153900" cy="6829425"/>
          </a:xfrm>
          <a:prstGeom prst="rect">
            <a:avLst/>
          </a:prstGeom>
        </p:spPr>
      </p:pic>
    </p:spTree>
    <p:extLst>
      <p:ext uri="{BB962C8B-B14F-4D97-AF65-F5344CB8AC3E}">
        <p14:creationId xmlns:p14="http://schemas.microsoft.com/office/powerpoint/2010/main" val="30805482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285750" y="585787"/>
            <a:ext cx="11620500" cy="5686425"/>
          </a:xfrm>
          <a:prstGeom prst="rect">
            <a:avLst/>
          </a:prstGeom>
        </p:spPr>
      </p:pic>
    </p:spTree>
    <p:extLst>
      <p:ext uri="{BB962C8B-B14F-4D97-AF65-F5344CB8AC3E}">
        <p14:creationId xmlns:p14="http://schemas.microsoft.com/office/powerpoint/2010/main" val="7469141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3_whitepp">
  <a:themeElements>
    <a:clrScheme name="whitepp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whitepp">
      <a:majorFont>
        <a:latin typeface="Gill Sans MT"/>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hitepp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whitepp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whitepp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whitepp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whitepp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whitepp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whitepp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TotalTime>
  <Words>675</Words>
  <Application>Microsoft Office PowerPoint</Application>
  <PresentationFormat>Widescreen</PresentationFormat>
  <Paragraphs>153</Paragraphs>
  <Slides>14</Slides>
  <Notes>7</Notes>
  <HiddenSlides>0</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14</vt:i4>
      </vt:variant>
    </vt:vector>
  </HeadingPairs>
  <TitlesOfParts>
    <vt:vector size="29" baseType="lpstr">
      <vt:lpstr>ＭＳ Ｐゴシック</vt:lpstr>
      <vt:lpstr>ＭＳ Ｐゴシック</vt:lpstr>
      <vt:lpstr>Arial</vt:lpstr>
      <vt:lpstr>Calibri</vt:lpstr>
      <vt:lpstr>Calibri Light</vt:lpstr>
      <vt:lpstr>Garamond</vt:lpstr>
      <vt:lpstr>Gill Sans MT</vt:lpstr>
      <vt:lpstr>Sassoon Primary</vt:lpstr>
      <vt:lpstr>Times New Roman</vt:lpstr>
      <vt:lpstr>Trebuchet MS</vt:lpstr>
      <vt:lpstr>Office Theme</vt:lpstr>
      <vt:lpstr>1_Office Theme</vt:lpstr>
      <vt:lpstr>2_Office Theme</vt:lpstr>
      <vt:lpstr>3_Office Theme</vt:lpstr>
      <vt:lpstr>13_whitepp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Mary's Junior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cwelch</dc:creator>
  <cp:lastModifiedBy>agibbs</cp:lastModifiedBy>
  <cp:revision>20</cp:revision>
  <cp:lastPrinted>2019-03-10T10:07:18Z</cp:lastPrinted>
  <dcterms:created xsi:type="dcterms:W3CDTF">2019-03-06T13:21:48Z</dcterms:created>
  <dcterms:modified xsi:type="dcterms:W3CDTF">2019-03-11T21:59:01Z</dcterms:modified>
</cp:coreProperties>
</file>