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
  </p:notesMasterIdLst>
  <p:handoutMasterIdLst>
    <p:handoutMasterId r:id="rId8"/>
  </p:handoutMasterIdLst>
  <p:sldIdLst>
    <p:sldId id="261" r:id="rId3"/>
    <p:sldId id="258" r:id="rId4"/>
    <p:sldId id="257" r:id="rId5"/>
    <p:sldId id="259" r:id="rId6"/>
  </p:sldIdLst>
  <p:sldSz cx="9144000" cy="6858000" type="screen4x3"/>
  <p:notesSz cx="6669088"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122"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3" Type="http://schemas.openxmlformats.org/officeDocument/2006/relationships/slide" Target="slides/slide1.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heme" Target="theme/theme1.xml"/><Relationship Id="rId5" Type="http://schemas.openxmlformats.org/officeDocument/2006/relationships/slide" Target="slides/slide3.xml"/><Relationship Id="rId1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250" cy="49847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8250" y="0"/>
            <a:ext cx="2889250" cy="498475"/>
          </a:xfrm>
          <a:prstGeom prst="rect">
            <a:avLst/>
          </a:prstGeom>
        </p:spPr>
        <p:txBody>
          <a:bodyPr vert="horz" lIns="91440" tIns="45720" rIns="91440" bIns="45720" rtlCol="0"/>
          <a:lstStyle>
            <a:lvl1pPr algn="r">
              <a:defRPr sz="1200"/>
            </a:lvl1pPr>
          </a:lstStyle>
          <a:p>
            <a:fld id="{658A5270-92E8-4985-9F88-05F11301B6D9}" type="datetimeFigureOut">
              <a:rPr lang="en-GB" smtClean="0"/>
              <a:t>15/07/2020</a:t>
            </a:fld>
            <a:endParaRPr lang="en-GB"/>
          </a:p>
        </p:txBody>
      </p:sp>
      <p:sp>
        <p:nvSpPr>
          <p:cNvPr id="4" name="Footer Placeholder 3"/>
          <p:cNvSpPr>
            <a:spLocks noGrp="1"/>
          </p:cNvSpPr>
          <p:nvPr>
            <p:ph type="ftr" sz="quarter" idx="2"/>
          </p:nvPr>
        </p:nvSpPr>
        <p:spPr>
          <a:xfrm>
            <a:off x="0" y="9429750"/>
            <a:ext cx="2889250" cy="49847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8250" y="9429750"/>
            <a:ext cx="2889250" cy="498475"/>
          </a:xfrm>
          <a:prstGeom prst="rect">
            <a:avLst/>
          </a:prstGeom>
        </p:spPr>
        <p:txBody>
          <a:bodyPr vert="horz" lIns="91440" tIns="45720" rIns="91440" bIns="45720" rtlCol="0" anchor="b"/>
          <a:lstStyle>
            <a:lvl1pPr algn="r">
              <a:defRPr sz="1200"/>
            </a:lvl1pPr>
          </a:lstStyle>
          <a:p>
            <a:fld id="{C87BDFF8-1B19-4C31-AA44-D65DC23F0E9E}" type="slidenum">
              <a:rPr lang="en-GB" smtClean="0"/>
              <a:t>‹#›</a:t>
            </a:fld>
            <a:endParaRPr lang="en-GB"/>
          </a:p>
        </p:txBody>
      </p:sp>
    </p:spTree>
    <p:extLst>
      <p:ext uri="{BB962C8B-B14F-4D97-AF65-F5344CB8AC3E}">
        <p14:creationId xmlns:p14="http://schemas.microsoft.com/office/powerpoint/2010/main" val="4429527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250" cy="49847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8250" y="0"/>
            <a:ext cx="2889250" cy="498475"/>
          </a:xfrm>
          <a:prstGeom prst="rect">
            <a:avLst/>
          </a:prstGeom>
        </p:spPr>
        <p:txBody>
          <a:bodyPr vert="horz" lIns="91440" tIns="45720" rIns="91440" bIns="45720" rtlCol="0"/>
          <a:lstStyle>
            <a:lvl1pPr algn="r">
              <a:defRPr sz="1200"/>
            </a:lvl1pPr>
          </a:lstStyle>
          <a:p>
            <a:fld id="{009753F4-5DAF-4D12-BA17-5D56EFF690D2}" type="datetimeFigureOut">
              <a:rPr lang="en-GB" smtClean="0"/>
              <a:t>15/07/2020</a:t>
            </a:fld>
            <a:endParaRPr lang="en-GB"/>
          </a:p>
        </p:txBody>
      </p:sp>
      <p:sp>
        <p:nvSpPr>
          <p:cNvPr id="4" name="Slide Image Placeholder 3"/>
          <p:cNvSpPr>
            <a:spLocks noGrp="1" noRot="1" noChangeAspect="1"/>
          </p:cNvSpPr>
          <p:nvPr>
            <p:ph type="sldImg" idx="2"/>
          </p:nvPr>
        </p:nvSpPr>
        <p:spPr>
          <a:xfrm>
            <a:off x="1101725" y="1241425"/>
            <a:ext cx="4465638"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750" y="4778375"/>
            <a:ext cx="5335588" cy="3908425"/>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9750"/>
            <a:ext cx="2889250" cy="49847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8250" y="9429750"/>
            <a:ext cx="2889250" cy="498475"/>
          </a:xfrm>
          <a:prstGeom prst="rect">
            <a:avLst/>
          </a:prstGeom>
        </p:spPr>
        <p:txBody>
          <a:bodyPr vert="horz" lIns="91440" tIns="45720" rIns="91440" bIns="45720" rtlCol="0" anchor="b"/>
          <a:lstStyle>
            <a:lvl1pPr algn="r">
              <a:defRPr sz="1200"/>
            </a:lvl1pPr>
          </a:lstStyle>
          <a:p>
            <a:fld id="{5865B47D-58B6-4E4A-96E3-28CBFC8BBA5B}" type="slidenum">
              <a:rPr lang="en-GB" smtClean="0"/>
              <a:t>‹#›</a:t>
            </a:fld>
            <a:endParaRPr lang="en-GB"/>
          </a:p>
        </p:txBody>
      </p:sp>
    </p:spTree>
    <p:extLst>
      <p:ext uri="{BB962C8B-B14F-4D97-AF65-F5344CB8AC3E}">
        <p14:creationId xmlns:p14="http://schemas.microsoft.com/office/powerpoint/2010/main" val="4262203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Follow the link for the song – One more Step. Listen to the song – reflect on the lyrics as well as this first slide</a:t>
            </a:r>
            <a:endParaRPr lang="en-GB" dirty="0"/>
          </a:p>
        </p:txBody>
      </p:sp>
      <p:sp>
        <p:nvSpPr>
          <p:cNvPr id="4" name="Slide Number Placeholder 3"/>
          <p:cNvSpPr>
            <a:spLocks noGrp="1"/>
          </p:cNvSpPr>
          <p:nvPr>
            <p:ph type="sldNum" sz="quarter" idx="10"/>
          </p:nvPr>
        </p:nvSpPr>
        <p:spPr/>
        <p:txBody>
          <a:bodyPr/>
          <a:lstStyle/>
          <a:p>
            <a:fld id="{5865B47D-58B6-4E4A-96E3-28CBFC8BBA5B}" type="slidenum">
              <a:rPr lang="en-GB" smtClean="0"/>
              <a:t>1</a:t>
            </a:fld>
            <a:endParaRPr lang="en-GB"/>
          </a:p>
        </p:txBody>
      </p:sp>
    </p:spTree>
    <p:extLst>
      <p:ext uri="{BB962C8B-B14F-4D97-AF65-F5344CB8AC3E}">
        <p14:creationId xmlns:p14="http://schemas.microsoft.com/office/powerpoint/2010/main" val="1734792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Think about the story – the goats had outgrown their field, like you have now outgrown your current year group or school. We all get anxious about new things – what we perceive as the unknown. These can get in the way of us moving on – like the troll did in the story. However we can find ways to overcome these and look forward to knew things with a sense of excitement. </a:t>
            </a:r>
            <a:endParaRPr lang="en-GB" dirty="0"/>
          </a:p>
        </p:txBody>
      </p:sp>
      <p:sp>
        <p:nvSpPr>
          <p:cNvPr id="4" name="Slide Number Placeholder 3"/>
          <p:cNvSpPr>
            <a:spLocks noGrp="1"/>
          </p:cNvSpPr>
          <p:nvPr>
            <p:ph type="sldNum" sz="quarter" idx="10"/>
          </p:nvPr>
        </p:nvSpPr>
        <p:spPr/>
        <p:txBody>
          <a:bodyPr/>
          <a:lstStyle/>
          <a:p>
            <a:fld id="{5865B47D-58B6-4E4A-96E3-28CBFC8BBA5B}" type="slidenum">
              <a:rPr lang="en-GB" smtClean="0"/>
              <a:t>2</a:t>
            </a:fld>
            <a:endParaRPr lang="en-GB"/>
          </a:p>
        </p:txBody>
      </p:sp>
    </p:spTree>
    <p:extLst>
      <p:ext uri="{BB962C8B-B14F-4D97-AF65-F5344CB8AC3E}">
        <p14:creationId xmlns:p14="http://schemas.microsoft.com/office/powerpoint/2010/main" val="4470725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How does the poem make you feel? How are you feeling about crossing your bridge? How can we help each other with our understandable anxieties?</a:t>
            </a:r>
            <a:endParaRPr lang="en-GB" dirty="0"/>
          </a:p>
        </p:txBody>
      </p:sp>
      <p:sp>
        <p:nvSpPr>
          <p:cNvPr id="4" name="Slide Number Placeholder 3"/>
          <p:cNvSpPr>
            <a:spLocks noGrp="1"/>
          </p:cNvSpPr>
          <p:nvPr>
            <p:ph type="sldNum" sz="quarter" idx="10"/>
          </p:nvPr>
        </p:nvSpPr>
        <p:spPr/>
        <p:txBody>
          <a:bodyPr/>
          <a:lstStyle/>
          <a:p>
            <a:fld id="{5865B47D-58B6-4E4A-96E3-28CBFC8BBA5B}" type="slidenum">
              <a:rPr lang="en-GB" smtClean="0"/>
              <a:t>3</a:t>
            </a:fld>
            <a:endParaRPr lang="en-GB"/>
          </a:p>
        </p:txBody>
      </p:sp>
    </p:spTree>
    <p:extLst>
      <p:ext uri="{BB962C8B-B14F-4D97-AF65-F5344CB8AC3E}">
        <p14:creationId xmlns:p14="http://schemas.microsoft.com/office/powerpoint/2010/main" val="39217134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E3B15A5-AB55-4EED-A942-53ECAE153E20}" type="datetimeFigureOut">
              <a:rPr lang="en-GB" smtClean="0"/>
              <a:t>15/07/2020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9F3AF2-C6FF-4247-B0AE-FFAC2764C476}" type="slidenum">
              <a:rPr lang="en-GB" smtClean="0"/>
              <a:t>‹#›</a:t>
            </a:fld>
            <a:endParaRPr lang="en-GB"/>
          </a:p>
        </p:txBody>
      </p:sp>
    </p:spTree>
    <p:extLst>
      <p:ext uri="{BB962C8B-B14F-4D97-AF65-F5344CB8AC3E}">
        <p14:creationId xmlns:p14="http://schemas.microsoft.com/office/powerpoint/2010/main" val="32604084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E3B15A5-AB55-4EED-A942-53ECAE153E20}" type="datetimeFigureOut">
              <a:rPr lang="en-GB" smtClean="0"/>
              <a:t>15/07/2020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9F3AF2-C6FF-4247-B0AE-FFAC2764C476}" type="slidenum">
              <a:rPr lang="en-GB" smtClean="0"/>
              <a:t>‹#›</a:t>
            </a:fld>
            <a:endParaRPr lang="en-GB"/>
          </a:p>
        </p:txBody>
      </p:sp>
    </p:spTree>
    <p:extLst>
      <p:ext uri="{BB962C8B-B14F-4D97-AF65-F5344CB8AC3E}">
        <p14:creationId xmlns:p14="http://schemas.microsoft.com/office/powerpoint/2010/main" val="31145734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E3B15A5-AB55-4EED-A942-53ECAE153E20}" type="datetimeFigureOut">
              <a:rPr lang="en-GB" smtClean="0"/>
              <a:t>15/07/2020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9F3AF2-C6FF-4247-B0AE-FFAC2764C476}" type="slidenum">
              <a:rPr lang="en-GB" smtClean="0"/>
              <a:t>‹#›</a:t>
            </a:fld>
            <a:endParaRPr lang="en-GB"/>
          </a:p>
        </p:txBody>
      </p:sp>
    </p:spTree>
    <p:extLst>
      <p:ext uri="{BB962C8B-B14F-4D97-AF65-F5344CB8AC3E}">
        <p14:creationId xmlns:p14="http://schemas.microsoft.com/office/powerpoint/2010/main" val="25355740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E3B15A5-AB55-4EED-A942-53ECAE153E20}" type="datetimeFigureOut">
              <a:rPr lang="en-GB" smtClean="0"/>
              <a:t>15/07/2020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29F3AF2-C6FF-4247-B0AE-FFAC2764C476}" type="slidenum">
              <a:rPr lang="en-GB" smtClean="0"/>
              <a:t>‹#›</a:t>
            </a:fld>
            <a:endParaRPr lang="en-GB"/>
          </a:p>
        </p:txBody>
      </p:sp>
    </p:spTree>
    <p:extLst>
      <p:ext uri="{BB962C8B-B14F-4D97-AF65-F5344CB8AC3E}">
        <p14:creationId xmlns:p14="http://schemas.microsoft.com/office/powerpoint/2010/main" val="19186679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E3B15A5-AB55-4EED-A942-53ECAE153E20}" type="datetimeFigureOut">
              <a:rPr lang="en-GB" smtClean="0"/>
              <a:t>15/07/2020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29F3AF2-C6FF-4247-B0AE-FFAC2764C476}" type="slidenum">
              <a:rPr lang="en-GB" smtClean="0"/>
              <a:t>‹#›</a:t>
            </a:fld>
            <a:endParaRPr lang="en-GB"/>
          </a:p>
        </p:txBody>
      </p:sp>
    </p:spTree>
    <p:extLst>
      <p:ext uri="{BB962C8B-B14F-4D97-AF65-F5344CB8AC3E}">
        <p14:creationId xmlns:p14="http://schemas.microsoft.com/office/powerpoint/2010/main" val="28286980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E3B15A5-AB55-4EED-A942-53ECAE153E20}" type="datetimeFigureOut">
              <a:rPr lang="en-GB" smtClean="0"/>
              <a:t>15/07/2020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29F3AF2-C6FF-4247-B0AE-FFAC2764C476}" type="slidenum">
              <a:rPr lang="en-GB" smtClean="0"/>
              <a:t>‹#›</a:t>
            </a:fld>
            <a:endParaRPr lang="en-GB"/>
          </a:p>
        </p:txBody>
      </p:sp>
    </p:spTree>
    <p:extLst>
      <p:ext uri="{BB962C8B-B14F-4D97-AF65-F5344CB8AC3E}">
        <p14:creationId xmlns:p14="http://schemas.microsoft.com/office/powerpoint/2010/main" val="1475695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3B15A5-AB55-4EED-A942-53ECAE153E20}" type="datetimeFigureOut">
              <a:rPr lang="en-GB" smtClean="0"/>
              <a:t>15/07/2020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29F3AF2-C6FF-4247-B0AE-FFAC2764C476}" type="slidenum">
              <a:rPr lang="en-GB" smtClean="0"/>
              <a:t>‹#›</a:t>
            </a:fld>
            <a:endParaRPr lang="en-GB"/>
          </a:p>
        </p:txBody>
      </p:sp>
    </p:spTree>
    <p:extLst>
      <p:ext uri="{BB962C8B-B14F-4D97-AF65-F5344CB8AC3E}">
        <p14:creationId xmlns:p14="http://schemas.microsoft.com/office/powerpoint/2010/main" val="20065377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E3B15A5-AB55-4EED-A942-53ECAE153E20}" type="datetimeFigureOut">
              <a:rPr lang="en-GB" smtClean="0"/>
              <a:t>15/07/2020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29F3AF2-C6FF-4247-B0AE-FFAC2764C476}" type="slidenum">
              <a:rPr lang="en-GB" smtClean="0"/>
              <a:t>‹#›</a:t>
            </a:fld>
            <a:endParaRPr lang="en-GB"/>
          </a:p>
        </p:txBody>
      </p:sp>
    </p:spTree>
    <p:extLst>
      <p:ext uri="{BB962C8B-B14F-4D97-AF65-F5344CB8AC3E}">
        <p14:creationId xmlns:p14="http://schemas.microsoft.com/office/powerpoint/2010/main" val="12132045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E3B15A5-AB55-4EED-A942-53ECAE153E20}" type="datetimeFigureOut">
              <a:rPr lang="en-GB" smtClean="0"/>
              <a:t>15/07/2020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29F3AF2-C6FF-4247-B0AE-FFAC2764C476}" type="slidenum">
              <a:rPr lang="en-GB" smtClean="0"/>
              <a:t>‹#›</a:t>
            </a:fld>
            <a:endParaRPr lang="en-GB"/>
          </a:p>
        </p:txBody>
      </p:sp>
    </p:spTree>
    <p:extLst>
      <p:ext uri="{BB962C8B-B14F-4D97-AF65-F5344CB8AC3E}">
        <p14:creationId xmlns:p14="http://schemas.microsoft.com/office/powerpoint/2010/main" val="4253825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E3B15A5-AB55-4EED-A942-53ECAE153E20}" type="datetimeFigureOut">
              <a:rPr lang="en-GB" smtClean="0"/>
              <a:t>15/07/2020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9F3AF2-C6FF-4247-B0AE-FFAC2764C476}" type="slidenum">
              <a:rPr lang="en-GB" smtClean="0"/>
              <a:t>‹#›</a:t>
            </a:fld>
            <a:endParaRPr lang="en-GB"/>
          </a:p>
        </p:txBody>
      </p:sp>
    </p:spTree>
    <p:extLst>
      <p:ext uri="{BB962C8B-B14F-4D97-AF65-F5344CB8AC3E}">
        <p14:creationId xmlns:p14="http://schemas.microsoft.com/office/powerpoint/2010/main" val="3770301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E3B15A5-AB55-4EED-A942-53ECAE153E20}" type="datetimeFigureOut">
              <a:rPr lang="en-GB" smtClean="0"/>
              <a:t>15/07/2020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9F3AF2-C6FF-4247-B0AE-FFAC2764C476}" type="slidenum">
              <a:rPr lang="en-GB" smtClean="0"/>
              <a:t>‹#›</a:t>
            </a:fld>
            <a:endParaRPr lang="en-GB"/>
          </a:p>
        </p:txBody>
      </p:sp>
    </p:spTree>
    <p:extLst>
      <p:ext uri="{BB962C8B-B14F-4D97-AF65-F5344CB8AC3E}">
        <p14:creationId xmlns:p14="http://schemas.microsoft.com/office/powerpoint/2010/main" val="42409683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10E4963-4760-44CA-9FE5-2B726D700631}" type="datetimeFigureOut">
              <a:rPr lang="en-GB" smtClean="0">
                <a:solidFill>
                  <a:prstClr val="black">
                    <a:tint val="75000"/>
                  </a:prstClr>
                </a:solidFill>
              </a:rPr>
              <a:pPr/>
              <a:t>15/07/2020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345174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10E4963-4760-44CA-9FE5-2B726D700631}" type="datetimeFigureOut">
              <a:rPr lang="en-GB" smtClean="0">
                <a:solidFill>
                  <a:prstClr val="black">
                    <a:tint val="75000"/>
                  </a:prstClr>
                </a:solidFill>
              </a:rPr>
              <a:pPr/>
              <a:t>15/07/2020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3590372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3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10E4963-4760-44CA-9FE5-2B726D700631}" type="datetimeFigureOut">
              <a:rPr lang="en-GB" smtClean="0">
                <a:solidFill>
                  <a:prstClr val="black">
                    <a:tint val="75000"/>
                  </a:prstClr>
                </a:solidFill>
              </a:rPr>
              <a:pPr/>
              <a:t>15/07/2020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5494173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2"/>
            <a:ext cx="40386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2"/>
            <a:ext cx="40386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10E4963-4760-44CA-9FE5-2B726D700631}" type="datetimeFigureOut">
              <a:rPr lang="en-GB" smtClean="0">
                <a:solidFill>
                  <a:prstClr val="black">
                    <a:tint val="75000"/>
                  </a:prstClr>
                </a:solidFill>
              </a:rPr>
              <a:pPr/>
              <a:t>15/07/2020</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0466947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10E4963-4760-44CA-9FE5-2B726D700631}" type="datetimeFigureOut">
              <a:rPr lang="en-GB" smtClean="0">
                <a:solidFill>
                  <a:prstClr val="black">
                    <a:tint val="75000"/>
                  </a:prstClr>
                </a:solidFill>
              </a:rPr>
              <a:pPr/>
              <a:t>15/07/2020</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389896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10E4963-4760-44CA-9FE5-2B726D700631}" type="datetimeFigureOut">
              <a:rPr lang="en-GB" smtClean="0">
                <a:solidFill>
                  <a:prstClr val="black">
                    <a:tint val="75000"/>
                  </a:prstClr>
                </a:solidFill>
              </a:rPr>
              <a:pPr/>
              <a:t>15/07/2020</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271758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10E4963-4760-44CA-9FE5-2B726D700631}" type="datetimeFigureOut">
              <a:rPr lang="en-GB" smtClean="0">
                <a:solidFill>
                  <a:prstClr val="black">
                    <a:tint val="75000"/>
                  </a:prstClr>
                </a:solidFill>
              </a:rPr>
              <a:pPr/>
              <a:t>15/07/2020</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1115609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1500" b="1"/>
            </a:lvl1pPr>
          </a:lstStyle>
          <a:p>
            <a:r>
              <a:rPr lang="en-US" smtClean="0"/>
              <a:t>Click to edit Master title style</a:t>
            </a:r>
            <a:endParaRPr lang="en-GB"/>
          </a:p>
        </p:txBody>
      </p:sp>
      <p:sp>
        <p:nvSpPr>
          <p:cNvPr id="3" name="Content Placeholder 2"/>
          <p:cNvSpPr>
            <a:spLocks noGrp="1"/>
          </p:cNvSpPr>
          <p:nvPr>
            <p:ph idx="1"/>
          </p:nvPr>
        </p:nvSpPr>
        <p:spPr>
          <a:xfrm>
            <a:off x="3575050" y="273052"/>
            <a:ext cx="5111750"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1" y="1435102"/>
            <a:ext cx="3008313" cy="46910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10E4963-4760-44CA-9FE5-2B726D700631}" type="datetimeFigureOut">
              <a:rPr lang="en-GB" smtClean="0">
                <a:solidFill>
                  <a:prstClr val="black">
                    <a:tint val="75000"/>
                  </a:prstClr>
                </a:solidFill>
              </a:rPr>
              <a:pPr/>
              <a:t>15/07/2020</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08271139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15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10E4963-4760-44CA-9FE5-2B726D700631}" type="datetimeFigureOut">
              <a:rPr lang="en-GB" smtClean="0">
                <a:solidFill>
                  <a:prstClr val="black">
                    <a:tint val="75000"/>
                  </a:prstClr>
                </a:solidFill>
              </a:rPr>
              <a:pPr/>
              <a:t>15/07/2020</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1081805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10E4963-4760-44CA-9FE5-2B726D700631}" type="datetimeFigureOut">
              <a:rPr lang="en-GB" smtClean="0">
                <a:solidFill>
                  <a:prstClr val="black">
                    <a:tint val="75000"/>
                  </a:prstClr>
                </a:solidFill>
              </a:rPr>
              <a:pPr/>
              <a:t>15/07/2020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5517462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10E4963-4760-44CA-9FE5-2B726D700631}" type="datetimeFigureOut">
              <a:rPr lang="en-GB" smtClean="0">
                <a:solidFill>
                  <a:prstClr val="black">
                    <a:tint val="75000"/>
                  </a:prstClr>
                </a:solidFill>
              </a:rPr>
              <a:pPr/>
              <a:t>15/07/2020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679904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E3B15A5-AB55-4EED-A942-53ECAE153E20}" type="datetimeFigureOut">
              <a:rPr lang="en-GB" smtClean="0"/>
              <a:t>15/07/2020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29F3AF2-C6FF-4247-B0AE-FFAC2764C476}" type="slidenum">
              <a:rPr lang="en-GB" smtClean="0"/>
              <a:t>‹#›</a:t>
            </a:fld>
            <a:endParaRPr lang="en-GB"/>
          </a:p>
        </p:txBody>
      </p:sp>
    </p:spTree>
    <p:extLst>
      <p:ext uri="{BB962C8B-B14F-4D97-AF65-F5344CB8AC3E}">
        <p14:creationId xmlns:p14="http://schemas.microsoft.com/office/powerpoint/2010/main" val="6103391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tx2">
                <a:lumMod val="7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510E4963-4760-44CA-9FE5-2B726D700631}" type="datetimeFigureOut">
              <a:rPr lang="en-GB" smtClean="0">
                <a:solidFill>
                  <a:prstClr val="black">
                    <a:tint val="75000"/>
                  </a:prstClr>
                </a:solidFill>
              </a:rPr>
              <a:pPr/>
              <a:t>15/07/2020</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2"/>
            <a:ext cx="28956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5061998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6858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8.xml"/><Relationship Id="rId5" Type="http://schemas.openxmlformats.org/officeDocument/2006/relationships/hyperlink" Target="https://www.youtube.com/watch?v=7PXV3dwaeNU" TargetMode="Externa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hyperlink" Target="https://www.youtube.com/watch?v=f4kdZTnizG4" TargetMode="Externa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7SxSnjL3nZ0"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00043" y="753048"/>
            <a:ext cx="3179140" cy="1177245"/>
          </a:xfrm>
          <a:prstGeom prst="rect">
            <a:avLst/>
          </a:prstGeom>
          <a:noFill/>
        </p:spPr>
        <p:txBody>
          <a:bodyPr wrap="none" lIns="68580" tIns="34290" rIns="68580" bIns="34290">
            <a:spAutoFit/>
          </a:bodyPr>
          <a:lstStyle/>
          <a:p>
            <a:pPr algn="ctr" defTabSz="685800"/>
            <a:r>
              <a:rPr lang="en-US" sz="7200" b="1" spc="38" dirty="0">
                <a:ln w="0"/>
                <a:solidFill>
                  <a:srgbClr val="EEECE1"/>
                </a:solidFill>
                <a:effectLst>
                  <a:innerShdw blurRad="63500" dist="50800" dir="13500000">
                    <a:srgbClr val="000000">
                      <a:alpha val="50000"/>
                    </a:srgbClr>
                  </a:innerShdw>
                </a:effectLst>
                <a:latin typeface="Calibri"/>
              </a:rPr>
              <a:t>Respect</a:t>
            </a:r>
            <a:endParaRPr lang="en-US" sz="8625" b="1" spc="38" dirty="0">
              <a:ln w="0"/>
              <a:solidFill>
                <a:srgbClr val="EEECE1"/>
              </a:solidFill>
              <a:effectLst>
                <a:innerShdw blurRad="63500" dist="50800" dir="13500000">
                  <a:srgbClr val="000000">
                    <a:alpha val="50000"/>
                  </a:srgbClr>
                </a:innerShdw>
              </a:effectLst>
              <a:latin typeface="Calibri"/>
            </a:endParaRPr>
          </a:p>
        </p:txBody>
      </p:sp>
      <p:sp>
        <p:nvSpPr>
          <p:cNvPr id="3" name="Rectangle 2"/>
          <p:cNvSpPr/>
          <p:nvPr/>
        </p:nvSpPr>
        <p:spPr>
          <a:xfrm>
            <a:off x="1610286" y="4870870"/>
            <a:ext cx="5862918" cy="1015663"/>
          </a:xfrm>
          <a:prstGeom prst="rect">
            <a:avLst/>
          </a:prstGeom>
        </p:spPr>
        <p:txBody>
          <a:bodyPr wrap="square">
            <a:spAutoFit/>
          </a:bodyPr>
          <a:lstStyle/>
          <a:p>
            <a:pPr defTabSz="685800"/>
            <a:r>
              <a:rPr lang="en-GB" sz="1500" b="1" dirty="0">
                <a:solidFill>
                  <a:srgbClr val="1F497D">
                    <a:lumMod val="75000"/>
                  </a:srgbClr>
                </a:solidFill>
                <a:latin typeface="Arial" panose="020B0604020202020204" pitchFamily="34" charset="0"/>
                <a:ea typeface="Times New Roman" panose="02020603050405020304" pitchFamily="18" charset="0"/>
                <a:cs typeface="Arial" panose="020B0604020202020204" pitchFamily="34" charset="0"/>
              </a:rPr>
              <a:t>Bible reference: Ephesians 2:10</a:t>
            </a:r>
          </a:p>
          <a:p>
            <a:pPr defTabSz="685800"/>
            <a:endParaRPr lang="en-GB" sz="1500" b="1" dirty="0">
              <a:solidFill>
                <a:srgbClr val="1F497D">
                  <a:lumMod val="75000"/>
                </a:srgbClr>
              </a:solidFill>
              <a:latin typeface="Arial" panose="020B0604020202020204" pitchFamily="34" charset="0"/>
              <a:ea typeface="Times New Roman" panose="02020603050405020304" pitchFamily="18" charset="0"/>
              <a:cs typeface="Arial" panose="020B0604020202020204" pitchFamily="34" charset="0"/>
            </a:endParaRPr>
          </a:p>
          <a:p>
            <a:pPr defTabSz="685800"/>
            <a:r>
              <a:rPr lang="en-GB" sz="1500" b="1" dirty="0">
                <a:solidFill>
                  <a:srgbClr val="1F497D">
                    <a:lumMod val="75000"/>
                  </a:srgbClr>
                </a:solidFill>
                <a:latin typeface="Arial" panose="020B0604020202020204" pitchFamily="34" charset="0"/>
                <a:ea typeface="Times New Roman" panose="02020603050405020304" pitchFamily="18" charset="0"/>
                <a:cs typeface="Arial" panose="020B0604020202020204" pitchFamily="34" charset="0"/>
              </a:rPr>
              <a:t>UNCRC: Article 31- Every child has the right to relax, play and take part in a wide range of cultural and artistic activities</a:t>
            </a:r>
            <a:endParaRPr lang="en-GB" sz="1500" b="1" dirty="0">
              <a:solidFill>
                <a:srgbClr val="1F497D">
                  <a:lumMod val="75000"/>
                </a:srgbClr>
              </a:solidFill>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3"/>
          <a:stretch>
            <a:fillRect/>
          </a:stretch>
        </p:blipFill>
        <p:spPr>
          <a:xfrm>
            <a:off x="1610287" y="1930293"/>
            <a:ext cx="1765736" cy="2270232"/>
          </a:xfrm>
          <a:prstGeom prst="rect">
            <a:avLst/>
          </a:prstGeom>
        </p:spPr>
      </p:pic>
      <p:pic>
        <p:nvPicPr>
          <p:cNvPr id="5" name="Picture 4"/>
          <p:cNvPicPr>
            <a:picLocks noChangeAspect="1"/>
          </p:cNvPicPr>
          <p:nvPr/>
        </p:nvPicPr>
        <p:blipFill>
          <a:blip r:embed="rId4"/>
          <a:stretch>
            <a:fillRect/>
          </a:stretch>
        </p:blipFill>
        <p:spPr>
          <a:xfrm>
            <a:off x="4508439" y="2155149"/>
            <a:ext cx="2739853" cy="2045376"/>
          </a:xfrm>
          <a:prstGeom prst="rect">
            <a:avLst/>
          </a:prstGeom>
        </p:spPr>
      </p:pic>
      <p:sp>
        <p:nvSpPr>
          <p:cNvPr id="6" name="TextBox 5"/>
          <p:cNvSpPr txBox="1"/>
          <p:nvPr/>
        </p:nvSpPr>
        <p:spPr>
          <a:xfrm>
            <a:off x="1115616" y="6309320"/>
            <a:ext cx="7200800" cy="369332"/>
          </a:xfrm>
          <a:prstGeom prst="rect">
            <a:avLst/>
          </a:prstGeom>
          <a:noFill/>
        </p:spPr>
        <p:txBody>
          <a:bodyPr wrap="square" rtlCol="0">
            <a:spAutoFit/>
          </a:bodyPr>
          <a:lstStyle/>
          <a:p>
            <a:pPr algn="ctr"/>
            <a:r>
              <a:rPr lang="en-GB" dirty="0">
                <a:hlinkClick r:id="rId5"/>
              </a:rPr>
              <a:t>https://www.youtube.com/watch?v=7PXV3dwaeNU</a:t>
            </a:r>
            <a:endParaRPr lang="en-GB" dirty="0"/>
          </a:p>
        </p:txBody>
      </p:sp>
    </p:spTree>
    <p:extLst>
      <p:ext uri="{BB962C8B-B14F-4D97-AF65-F5344CB8AC3E}">
        <p14:creationId xmlns:p14="http://schemas.microsoft.com/office/powerpoint/2010/main" val="13206477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548680"/>
            <a:ext cx="5173166" cy="28969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83968" y="3140968"/>
            <a:ext cx="4309788" cy="32281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323528" y="4740251"/>
            <a:ext cx="3240360" cy="646331"/>
          </a:xfrm>
          <a:prstGeom prst="rect">
            <a:avLst/>
          </a:prstGeom>
        </p:spPr>
        <p:txBody>
          <a:bodyPr wrap="square">
            <a:spAutoFit/>
          </a:bodyPr>
          <a:lstStyle/>
          <a:p>
            <a:r>
              <a:rPr lang="en-GB" dirty="0">
                <a:hlinkClick r:id="rId5"/>
              </a:rPr>
              <a:t>https://www.youtube.com/watch?v=f4kdZTnizG4</a:t>
            </a:r>
            <a:endParaRPr lang="en-GB" dirty="0"/>
          </a:p>
        </p:txBody>
      </p:sp>
      <p:sp>
        <p:nvSpPr>
          <p:cNvPr id="3" name="TextBox 2"/>
          <p:cNvSpPr txBox="1"/>
          <p:nvPr/>
        </p:nvSpPr>
        <p:spPr>
          <a:xfrm>
            <a:off x="5796136" y="764704"/>
            <a:ext cx="3070055" cy="1938992"/>
          </a:xfrm>
          <a:prstGeom prst="rect">
            <a:avLst/>
          </a:prstGeom>
          <a:noFill/>
        </p:spPr>
        <p:txBody>
          <a:bodyPr wrap="square" rtlCol="0">
            <a:spAutoFit/>
          </a:bodyPr>
          <a:lstStyle/>
          <a:p>
            <a:r>
              <a:rPr lang="en-GB" sz="2400" dirty="0" smtClean="0"/>
              <a:t>You will remember this story from when you were young. Let’s now think about it in terms of our own lives.</a:t>
            </a:r>
            <a:endParaRPr lang="en-GB" sz="2400" dirty="0"/>
          </a:p>
        </p:txBody>
      </p:sp>
    </p:spTree>
    <p:extLst>
      <p:ext uri="{BB962C8B-B14F-4D97-AF65-F5344CB8AC3E}">
        <p14:creationId xmlns:p14="http://schemas.microsoft.com/office/powerpoint/2010/main" val="124196357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41082" y="117693"/>
            <a:ext cx="4572000" cy="6740307"/>
          </a:xfrm>
          <a:prstGeom prst="rect">
            <a:avLst/>
          </a:prstGeom>
        </p:spPr>
        <p:txBody>
          <a:bodyPr>
            <a:spAutoFit/>
          </a:bodyPr>
          <a:lstStyle/>
          <a:p>
            <a:r>
              <a:rPr lang="en-GB" sz="2400" dirty="0" smtClean="0">
                <a:latin typeface="Arial" panose="020B0604020202020204" pitchFamily="34" charset="0"/>
                <a:cs typeface="Arial" panose="020B0604020202020204" pitchFamily="34" charset="0"/>
              </a:rPr>
              <a:t>Crossing The Bridge</a:t>
            </a:r>
          </a:p>
          <a:p>
            <a:r>
              <a:rPr lang="en-GB" sz="2400" dirty="0" smtClean="0">
                <a:latin typeface="Arial" panose="020B0604020202020204" pitchFamily="34" charset="0"/>
                <a:cs typeface="Arial" panose="020B0604020202020204" pitchFamily="34" charset="0"/>
              </a:rPr>
              <a:t>I cross the bridge and leave behind</a:t>
            </a:r>
          </a:p>
          <a:p>
            <a:r>
              <a:rPr lang="en-GB" sz="2400" dirty="0" smtClean="0">
                <a:latin typeface="Arial" panose="020B0604020202020204" pitchFamily="34" charset="0"/>
                <a:cs typeface="Arial" panose="020B0604020202020204" pitchFamily="34" charset="0"/>
              </a:rPr>
              <a:t>The world so well I know,</a:t>
            </a:r>
          </a:p>
          <a:p>
            <a:r>
              <a:rPr lang="en-GB" sz="2400" dirty="0" smtClean="0">
                <a:latin typeface="Arial" panose="020B0604020202020204" pitchFamily="34" charset="0"/>
                <a:cs typeface="Arial" panose="020B0604020202020204" pitchFamily="34" charset="0"/>
              </a:rPr>
              <a:t>A place without surprises,</a:t>
            </a:r>
          </a:p>
          <a:p>
            <a:r>
              <a:rPr lang="en-GB" sz="2400" dirty="0" smtClean="0">
                <a:latin typeface="Arial" panose="020B0604020202020204" pitchFamily="34" charset="0"/>
                <a:cs typeface="Arial" panose="020B0604020202020204" pitchFamily="34" charset="0"/>
              </a:rPr>
              <a:t>Quite ordinary and dull.</a:t>
            </a:r>
          </a:p>
          <a:p>
            <a:endParaRPr lang="en-GB" sz="2400" dirty="0" smtClean="0">
              <a:latin typeface="Arial" panose="020B0604020202020204" pitchFamily="34" charset="0"/>
              <a:cs typeface="Arial" panose="020B0604020202020204" pitchFamily="34" charset="0"/>
            </a:endParaRPr>
          </a:p>
          <a:p>
            <a:r>
              <a:rPr lang="en-GB" sz="2400" dirty="0" smtClean="0">
                <a:latin typeface="Arial" panose="020B0604020202020204" pitchFamily="34" charset="0"/>
                <a:cs typeface="Arial" panose="020B0604020202020204" pitchFamily="34" charset="0"/>
              </a:rPr>
              <a:t>Across the bridge, what lies there.</a:t>
            </a:r>
          </a:p>
          <a:p>
            <a:r>
              <a:rPr lang="en-GB" sz="2400" dirty="0" smtClean="0">
                <a:latin typeface="Arial" panose="020B0604020202020204" pitchFamily="34" charset="0"/>
                <a:cs typeface="Arial" panose="020B0604020202020204" pitchFamily="34" charset="0"/>
              </a:rPr>
              <a:t>If only that I knew.</a:t>
            </a:r>
          </a:p>
          <a:p>
            <a:r>
              <a:rPr lang="en-GB" sz="2400" dirty="0" smtClean="0">
                <a:latin typeface="Arial" panose="020B0604020202020204" pitchFamily="34" charset="0"/>
                <a:cs typeface="Arial" panose="020B0604020202020204" pitchFamily="34" charset="0"/>
              </a:rPr>
              <a:t>A land of possibilities,</a:t>
            </a:r>
          </a:p>
          <a:p>
            <a:r>
              <a:rPr lang="en-GB" sz="2400" dirty="0" smtClean="0">
                <a:latin typeface="Arial" panose="020B0604020202020204" pitchFamily="34" charset="0"/>
                <a:cs typeface="Arial" panose="020B0604020202020204" pitchFamily="34" charset="0"/>
              </a:rPr>
              <a:t>Where all my dreams come true?</a:t>
            </a:r>
          </a:p>
          <a:p>
            <a:endParaRPr lang="en-GB" sz="2400" dirty="0" smtClean="0">
              <a:latin typeface="Arial" panose="020B0604020202020204" pitchFamily="34" charset="0"/>
              <a:cs typeface="Arial" panose="020B0604020202020204" pitchFamily="34" charset="0"/>
            </a:endParaRPr>
          </a:p>
          <a:p>
            <a:r>
              <a:rPr lang="en-GB" sz="2400" dirty="0" smtClean="0">
                <a:latin typeface="Arial" panose="020B0604020202020204" pitchFamily="34" charset="0"/>
                <a:cs typeface="Arial" panose="020B0604020202020204" pitchFamily="34" charset="0"/>
              </a:rPr>
              <a:t>Every bridge I cross in life</a:t>
            </a:r>
          </a:p>
          <a:p>
            <a:r>
              <a:rPr lang="en-GB" sz="2400" dirty="0" smtClean="0">
                <a:latin typeface="Arial" panose="020B0604020202020204" pitchFamily="34" charset="0"/>
                <a:cs typeface="Arial" panose="020B0604020202020204" pitchFamily="34" charset="0"/>
              </a:rPr>
              <a:t>Will take me to new ground.</a:t>
            </a:r>
          </a:p>
          <a:p>
            <a:r>
              <a:rPr lang="en-GB" sz="2400" dirty="0" smtClean="0">
                <a:latin typeface="Arial" panose="020B0604020202020204" pitchFamily="34" charset="0"/>
                <a:cs typeface="Arial" panose="020B0604020202020204" pitchFamily="34" charset="0"/>
              </a:rPr>
              <a:t>Old things will be left behind,</a:t>
            </a:r>
          </a:p>
          <a:p>
            <a:r>
              <a:rPr lang="en-GB" sz="2400" dirty="0" smtClean="0">
                <a:latin typeface="Arial" panose="020B0604020202020204" pitchFamily="34" charset="0"/>
                <a:cs typeface="Arial" panose="020B0604020202020204" pitchFamily="34" charset="0"/>
              </a:rPr>
              <a:t>But new things will be found.</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6721" y="949804"/>
            <a:ext cx="3528392" cy="47105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781677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9801" y="404664"/>
            <a:ext cx="4752528" cy="5632311"/>
          </a:xfrm>
          <a:prstGeom prst="rect">
            <a:avLst/>
          </a:prstGeom>
        </p:spPr>
        <p:txBody>
          <a:bodyPr wrap="square">
            <a:spAutoFit/>
          </a:bodyPr>
          <a:lstStyle/>
          <a:p>
            <a:r>
              <a:rPr lang="en-GB" sz="2400" dirty="0" smtClean="0">
                <a:latin typeface="Arial" panose="020B0604020202020204" pitchFamily="34" charset="0"/>
                <a:cs typeface="Arial" panose="020B0604020202020204" pitchFamily="34" charset="0"/>
              </a:rPr>
              <a:t>For many of you this week will be the end of your time with us at St Mary’s and for all of us it is a time of change as the school year comes to an end. Not only is it an end, but also the beginning of something new. Try to remember that as you face big changes you are not alone. We will be thinking of you (and God will be will be with you). There are good things waiting for you just around the corner. So step out with confidence and take new opportunities in your stride.</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415217"/>
            <a:ext cx="3240360" cy="5661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1115616" y="6254857"/>
            <a:ext cx="6552728" cy="646331"/>
          </a:xfrm>
          <a:prstGeom prst="rect">
            <a:avLst/>
          </a:prstGeom>
        </p:spPr>
        <p:txBody>
          <a:bodyPr wrap="square">
            <a:spAutoFit/>
          </a:bodyPr>
          <a:lstStyle/>
          <a:p>
            <a:r>
              <a:rPr lang="en-GB" dirty="0" smtClean="0">
                <a:hlinkClick r:id="rId3"/>
              </a:rPr>
              <a:t>https://www.youtube.com/watch?v=7SxSnjL3nZ0</a:t>
            </a:r>
            <a:endParaRPr lang="en-GB" dirty="0" smtClean="0"/>
          </a:p>
          <a:p>
            <a:endParaRPr lang="en-GB" dirty="0"/>
          </a:p>
        </p:txBody>
      </p:sp>
    </p:spTree>
    <p:extLst>
      <p:ext uri="{BB962C8B-B14F-4D97-AF65-F5344CB8AC3E}">
        <p14:creationId xmlns:p14="http://schemas.microsoft.com/office/powerpoint/2010/main" val="27578399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TotalTime>
  <Words>386</Words>
  <Application>Microsoft Office PowerPoint</Application>
  <PresentationFormat>On-screen Show (4:3)</PresentationFormat>
  <Paragraphs>30</Paragraphs>
  <Slides>4</Slides>
  <Notes>3</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4</vt:i4>
      </vt:variant>
    </vt:vector>
  </HeadingPairs>
  <TitlesOfParts>
    <vt:vector size="9" baseType="lpstr">
      <vt:lpstr>Arial</vt:lpstr>
      <vt:lpstr>Calibri</vt:lpstr>
      <vt:lpstr>Times New Roman</vt:lpstr>
      <vt:lpstr>Office Theme</vt:lpstr>
      <vt:lpstr>2_Office Theme</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dc:creator>
  <cp:lastModifiedBy>cwelch</cp:lastModifiedBy>
  <cp:revision>12</cp:revision>
  <cp:lastPrinted>2018-07-16T06:48:35Z</cp:lastPrinted>
  <dcterms:created xsi:type="dcterms:W3CDTF">2018-07-14T18:33:09Z</dcterms:created>
  <dcterms:modified xsi:type="dcterms:W3CDTF">2020-07-15T14:14:27Z</dcterms:modified>
</cp:coreProperties>
</file>