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2"/>
  </p:notesMasterIdLst>
  <p:sldIdLst>
    <p:sldId id="257" r:id="rId3"/>
    <p:sldId id="258" r:id="rId4"/>
    <p:sldId id="275"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59" r:id="rId19"/>
    <p:sldId id="260" r:id="rId20"/>
    <p:sldId id="26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94660"/>
  </p:normalViewPr>
  <p:slideViewPr>
    <p:cSldViewPr snapToGrid="0">
      <p:cViewPr varScale="1">
        <p:scale>
          <a:sx n="86" d="100"/>
          <a:sy n="86" d="100"/>
        </p:scale>
        <p:origin x="6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7C26D6-CACA-41C3-9E64-0A07C44BDDEA}" type="datetimeFigureOut">
              <a:rPr lang="en-GB" smtClean="0"/>
              <a:t>29/06/2020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96DC3F-E8FA-47B7-ACCC-BB92DFA61972}" type="slidenum">
              <a:rPr lang="en-GB" smtClean="0"/>
              <a:t>‹#›</a:t>
            </a:fld>
            <a:endParaRPr lang="en-GB" dirty="0"/>
          </a:p>
        </p:txBody>
      </p:sp>
    </p:spTree>
    <p:extLst>
      <p:ext uri="{BB962C8B-B14F-4D97-AF65-F5344CB8AC3E}">
        <p14:creationId xmlns:p14="http://schemas.microsoft.com/office/powerpoint/2010/main" val="1905052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606498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98919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43018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98937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040445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640648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25090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714252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904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81123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06524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294050E4-6584-4298-BDF3-4A5FA8398EF3}" type="datetimeFigureOut">
              <a:rPr lang="en-GB"/>
              <a:pPr>
                <a:defRPr/>
              </a:pPr>
              <a:t>29/06/2020</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E49D8F90-0F85-4B09-BA45-3437B1E155DA}" type="slidenum">
              <a:rPr lang="en-GB"/>
              <a:pPr>
                <a:defRPr/>
              </a:pPr>
              <a:t>‹#›</a:t>
            </a:fld>
            <a:endParaRPr lang="en-GB" dirty="0"/>
          </a:p>
        </p:txBody>
      </p:sp>
    </p:spTree>
    <p:extLst>
      <p:ext uri="{BB962C8B-B14F-4D97-AF65-F5344CB8AC3E}">
        <p14:creationId xmlns:p14="http://schemas.microsoft.com/office/powerpoint/2010/main" val="2772769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221ADDA-3B1C-4C17-972A-E5688A1068F2}" type="datetimeFigureOut">
              <a:rPr lang="en-GB"/>
              <a:pPr>
                <a:defRPr/>
              </a:pPr>
              <a:t>29/06/2020</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650A88CB-AA1E-47DB-9C3F-FE482528B725}" type="slidenum">
              <a:rPr lang="en-GB"/>
              <a:pPr>
                <a:defRPr/>
              </a:pPr>
              <a:t>‹#›</a:t>
            </a:fld>
            <a:endParaRPr lang="en-GB" dirty="0"/>
          </a:p>
        </p:txBody>
      </p:sp>
    </p:spTree>
    <p:extLst>
      <p:ext uri="{BB962C8B-B14F-4D97-AF65-F5344CB8AC3E}">
        <p14:creationId xmlns:p14="http://schemas.microsoft.com/office/powerpoint/2010/main" val="19426149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64FEA68-7995-4E97-A0FE-6BFDDDAB08EC}" type="datetimeFigureOut">
              <a:rPr lang="en-GB"/>
              <a:pPr>
                <a:defRPr/>
              </a:pPr>
              <a:t>29/06/2020</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6FBA5B2A-8C9D-44AA-B838-3F5DBCB005E2}" type="slidenum">
              <a:rPr lang="en-GB"/>
              <a:pPr>
                <a:defRPr/>
              </a:pPr>
              <a:t>‹#›</a:t>
            </a:fld>
            <a:endParaRPr lang="en-GB" dirty="0"/>
          </a:p>
        </p:txBody>
      </p:sp>
    </p:spTree>
    <p:extLst>
      <p:ext uri="{BB962C8B-B14F-4D97-AF65-F5344CB8AC3E}">
        <p14:creationId xmlns:p14="http://schemas.microsoft.com/office/powerpoint/2010/main" val="20035636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623E767C-8F78-498E-BEB5-A2CF5D6ABF94}" type="datetimeFigureOut">
              <a:rPr lang="en-GB"/>
              <a:pPr>
                <a:defRPr/>
              </a:pPr>
              <a:t>29/06/2020</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9764FD8B-CAC2-45E6-ABE5-8A0A0CB2F7B7}" type="slidenum">
              <a:rPr lang="en-GB"/>
              <a:pPr>
                <a:defRPr/>
              </a:pPr>
              <a:t>‹#›</a:t>
            </a:fld>
            <a:endParaRPr lang="en-GB" dirty="0"/>
          </a:p>
        </p:txBody>
      </p:sp>
    </p:spTree>
    <p:extLst>
      <p:ext uri="{BB962C8B-B14F-4D97-AF65-F5344CB8AC3E}">
        <p14:creationId xmlns:p14="http://schemas.microsoft.com/office/powerpoint/2010/main" val="22340394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0C1B52F8-8163-4F6A-8B38-9B3BD26243AE}" type="datetimeFigureOut">
              <a:rPr lang="en-GB"/>
              <a:pPr>
                <a:defRPr/>
              </a:pPr>
              <a:t>29/06/2020</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ACAA316F-FC02-4B1E-82A2-1EAC4C1FD1EA}" type="slidenum">
              <a:rPr lang="en-GB"/>
              <a:pPr>
                <a:defRPr/>
              </a:pPr>
              <a:t>‹#›</a:t>
            </a:fld>
            <a:endParaRPr lang="en-GB" dirty="0"/>
          </a:p>
        </p:txBody>
      </p:sp>
    </p:spTree>
    <p:extLst>
      <p:ext uri="{BB962C8B-B14F-4D97-AF65-F5344CB8AC3E}">
        <p14:creationId xmlns:p14="http://schemas.microsoft.com/office/powerpoint/2010/main" val="42854859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1ECED2E9-8BF2-4CEB-A7F8-9F7A18588331}" type="datetimeFigureOut">
              <a:rPr lang="en-GB"/>
              <a:pPr>
                <a:defRPr/>
              </a:pPr>
              <a:t>29/06/2020</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CDE774DE-1AAB-47CF-8818-CA220E5305B8}" type="slidenum">
              <a:rPr lang="en-GB"/>
              <a:pPr>
                <a:defRPr/>
              </a:pPr>
              <a:t>‹#›</a:t>
            </a:fld>
            <a:endParaRPr lang="en-GB" dirty="0"/>
          </a:p>
        </p:txBody>
      </p:sp>
    </p:spTree>
    <p:extLst>
      <p:ext uri="{BB962C8B-B14F-4D97-AF65-F5344CB8AC3E}">
        <p14:creationId xmlns:p14="http://schemas.microsoft.com/office/powerpoint/2010/main" val="30594434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74D880E-E532-496C-8E32-1C30A2356B8D}" type="datetimeFigureOut">
              <a:rPr lang="en-GB"/>
              <a:pPr>
                <a:defRPr/>
              </a:pPr>
              <a:t>29/06/2020</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1714A667-892B-4EA7-B6FE-F17E7ACCE3DD}" type="slidenum">
              <a:rPr lang="en-GB"/>
              <a:pPr>
                <a:defRPr/>
              </a:pPr>
              <a:t>‹#›</a:t>
            </a:fld>
            <a:endParaRPr lang="en-GB" dirty="0"/>
          </a:p>
        </p:txBody>
      </p:sp>
    </p:spTree>
    <p:extLst>
      <p:ext uri="{BB962C8B-B14F-4D97-AF65-F5344CB8AC3E}">
        <p14:creationId xmlns:p14="http://schemas.microsoft.com/office/powerpoint/2010/main" val="32997341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E59F479-207C-4EDE-9635-CEA8014C4883}" type="datetimeFigureOut">
              <a:rPr lang="en-GB"/>
              <a:pPr>
                <a:defRPr/>
              </a:pPr>
              <a:t>29/06/2020</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67690F71-A4C1-466F-BEAB-0756199328D3}" type="slidenum">
              <a:rPr lang="en-GB"/>
              <a:pPr>
                <a:defRPr/>
              </a:pPr>
              <a:t>‹#›</a:t>
            </a:fld>
            <a:endParaRPr lang="en-GB" dirty="0"/>
          </a:p>
        </p:txBody>
      </p:sp>
    </p:spTree>
    <p:extLst>
      <p:ext uri="{BB962C8B-B14F-4D97-AF65-F5344CB8AC3E}">
        <p14:creationId xmlns:p14="http://schemas.microsoft.com/office/powerpoint/2010/main" val="26445973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F447187-29DF-4650-8C08-3CAFE982A043}" type="datetimeFigureOut">
              <a:rPr lang="en-GB"/>
              <a:pPr>
                <a:defRPr/>
              </a:pPr>
              <a:t>29/06/2020</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E9276C95-4AB6-4BAB-89DE-EBDD4E33DDC5}" type="slidenum">
              <a:rPr lang="en-GB"/>
              <a:pPr>
                <a:defRPr/>
              </a:pPr>
              <a:t>‹#›</a:t>
            </a:fld>
            <a:endParaRPr lang="en-GB" dirty="0"/>
          </a:p>
        </p:txBody>
      </p:sp>
    </p:spTree>
    <p:extLst>
      <p:ext uri="{BB962C8B-B14F-4D97-AF65-F5344CB8AC3E}">
        <p14:creationId xmlns:p14="http://schemas.microsoft.com/office/powerpoint/2010/main" val="42220999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71ABB4D-7EBA-4D95-B935-F610866F8CC2}" type="datetimeFigureOut">
              <a:rPr lang="en-GB"/>
              <a:pPr>
                <a:defRPr/>
              </a:pPr>
              <a:t>29/06/2020</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3486CD36-F313-4F99-8FB6-134798D246D8}" type="slidenum">
              <a:rPr lang="en-GB"/>
              <a:pPr>
                <a:defRPr/>
              </a:pPr>
              <a:t>‹#›</a:t>
            </a:fld>
            <a:endParaRPr lang="en-GB" dirty="0"/>
          </a:p>
        </p:txBody>
      </p:sp>
    </p:spTree>
    <p:extLst>
      <p:ext uri="{BB962C8B-B14F-4D97-AF65-F5344CB8AC3E}">
        <p14:creationId xmlns:p14="http://schemas.microsoft.com/office/powerpoint/2010/main" val="22025500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AB369949-563D-4628-BF93-7ABFB47F6198}" type="datetimeFigureOut">
              <a:rPr lang="en-GB"/>
              <a:pPr>
                <a:defRPr/>
              </a:pPr>
              <a:t>29/06/2020</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3A195C9E-D733-4BD1-BE6A-430054F35AF7}" type="slidenum">
              <a:rPr lang="en-GB"/>
              <a:pPr>
                <a:defRPr/>
              </a:pPr>
              <a:t>‹#›</a:t>
            </a:fld>
            <a:endParaRPr lang="en-GB" dirty="0"/>
          </a:p>
        </p:txBody>
      </p:sp>
    </p:spTree>
    <p:extLst>
      <p:ext uri="{BB962C8B-B14F-4D97-AF65-F5344CB8AC3E}">
        <p14:creationId xmlns:p14="http://schemas.microsoft.com/office/powerpoint/2010/main" val="4012098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0E4963-4760-44CA-9FE5-2B726D700631}" type="datetimeFigureOut">
              <a:rPr lang="en-GB" smtClean="0">
                <a:solidFill>
                  <a:prstClr val="black">
                    <a:tint val="75000"/>
                  </a:prstClr>
                </a:solidFill>
              </a:rPr>
              <a:pPr/>
              <a:t>29/06/2020</a:t>
            </a:fld>
            <a:endParaRPr lang="en-GB"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2CC74F-0B2F-46C6-824C-636065BA6FFB}"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748493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9774BD8A-843A-469E-BE0D-0BEF6FD72936}" type="datetimeFigureOut">
              <a:rPr lang="en-GB"/>
              <a:pPr>
                <a:defRPr/>
              </a:pPr>
              <a:t>29/06/2020</a:t>
            </a:fld>
            <a:endParaRPr lang="en-GB" dirty="0"/>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dirty="0"/>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A21F8316-4820-4130-B572-6FC86C793F43}" type="slidenum">
              <a:rPr lang="en-GB"/>
              <a:pPr>
                <a:defRPr/>
              </a:pPr>
              <a:t>‹#›</a:t>
            </a:fld>
            <a:endParaRPr lang="en-GB" dirty="0"/>
          </a:p>
        </p:txBody>
      </p:sp>
    </p:spTree>
    <p:extLst>
      <p:ext uri="{BB962C8B-B14F-4D97-AF65-F5344CB8AC3E}">
        <p14:creationId xmlns:p14="http://schemas.microsoft.com/office/powerpoint/2010/main" val="42663866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e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8000">
              <a:schemeClr val="accent1">
                <a:lumMod val="45000"/>
                <a:lumOff val="55000"/>
              </a:schemeClr>
            </a:gs>
            <a:gs pos="0">
              <a:srgbClr val="FFFF00"/>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1575382" y="4782304"/>
            <a:ext cx="8718176" cy="1614801"/>
          </a:xfrm>
          <a:prstGeom prst="rect">
            <a:avLst/>
          </a:prstGeom>
        </p:spPr>
        <p:txBody>
          <a:bodyPr wrap="square">
            <a:spAutoFit/>
          </a:bodyPr>
          <a:lstStyle/>
          <a:p>
            <a:pPr lvl="0" algn="ctr">
              <a:lnSpc>
                <a:spcPct val="107000"/>
              </a:lnSpc>
              <a:spcAft>
                <a:spcPts val="800"/>
              </a:spcAft>
              <a:defRPr/>
            </a:pPr>
            <a:r>
              <a:rPr kumimoji="0" lang="en-GB" sz="2000" b="1" i="0" u="none" strike="noStrike" kern="1200" cap="none" spc="0" normalizeH="0" baseline="0" noProof="0" dirty="0" smtClean="0">
                <a:ln>
                  <a:noFill/>
                </a:ln>
                <a:solidFill>
                  <a:schemeClr val="tx2"/>
                </a:solidFill>
                <a:effectLst/>
                <a:uLnTx/>
                <a:uFillTx/>
                <a:latin typeface="+mj-lt"/>
                <a:cs typeface="Arial" panose="020B0604020202020204" pitchFamily="34" charset="0"/>
              </a:rPr>
              <a:t>Bible </a:t>
            </a:r>
            <a:r>
              <a:rPr kumimoji="0" lang="en-GB" sz="2000" b="1" i="0" u="none" strike="noStrike" kern="1200" cap="none" spc="0" normalizeH="0" baseline="0" noProof="0" dirty="0" smtClean="0">
                <a:ln>
                  <a:noFill/>
                </a:ln>
                <a:solidFill>
                  <a:schemeClr val="tx2"/>
                </a:solidFill>
                <a:effectLst/>
                <a:uLnTx/>
                <a:uFillTx/>
                <a:latin typeface="+mj-lt"/>
                <a:cs typeface="Arial" panose="020B0604020202020204" pitchFamily="34" charset="0"/>
              </a:rPr>
              <a:t>Reference</a:t>
            </a:r>
            <a:r>
              <a:rPr lang="en-GB" sz="2000" b="1" dirty="0" smtClean="0">
                <a:solidFill>
                  <a:schemeClr val="tx2"/>
                </a:solidFill>
                <a:latin typeface="+mj-lt"/>
                <a:cs typeface="Arial" panose="020B0604020202020204" pitchFamily="34" charset="0"/>
              </a:rPr>
              <a:t>: Matthew 25:14–30</a:t>
            </a:r>
          </a:p>
          <a:p>
            <a:pPr lvl="0" algn="ctr">
              <a:lnSpc>
                <a:spcPct val="107000"/>
              </a:lnSpc>
              <a:spcAft>
                <a:spcPts val="800"/>
              </a:spcAft>
              <a:defRPr/>
            </a:pPr>
            <a:endParaRPr lang="en-GB" sz="2000" b="1" dirty="0" smtClean="0">
              <a:solidFill>
                <a:schemeClr val="tx2"/>
              </a:solidFill>
              <a:latin typeface="+mj-lt"/>
              <a:cs typeface="Arial" panose="020B0604020202020204" pitchFamily="34" charset="0"/>
            </a:endParaRPr>
          </a:p>
          <a:p>
            <a:pPr lvl="0" algn="ctr">
              <a:lnSpc>
                <a:spcPct val="107000"/>
              </a:lnSpc>
              <a:spcAft>
                <a:spcPts val="800"/>
              </a:spcAft>
              <a:defRPr/>
            </a:pPr>
            <a:r>
              <a:rPr lang="en-GB" sz="2000" b="1" dirty="0">
                <a:solidFill>
                  <a:schemeClr val="tx2"/>
                </a:solidFill>
                <a:latin typeface="+mj-lt"/>
                <a:cs typeface="Arial" panose="020B0604020202020204" pitchFamily="34" charset="0"/>
              </a:rPr>
              <a:t>Article </a:t>
            </a:r>
            <a:r>
              <a:rPr lang="en-GB" sz="2000" b="1" dirty="0" smtClean="0">
                <a:solidFill>
                  <a:schemeClr val="tx2"/>
                </a:solidFill>
                <a:latin typeface="+mj-lt"/>
                <a:cs typeface="Arial" panose="020B0604020202020204" pitchFamily="34" charset="0"/>
              </a:rPr>
              <a:t>31: Every </a:t>
            </a:r>
            <a:r>
              <a:rPr lang="en-GB" sz="2000" b="1" dirty="0">
                <a:solidFill>
                  <a:schemeClr val="tx2"/>
                </a:solidFill>
                <a:latin typeface="+mj-lt"/>
                <a:cs typeface="Arial" panose="020B0604020202020204" pitchFamily="34" charset="0"/>
              </a:rPr>
              <a:t>child has the right to relax, play and take part in a wide range of cultural and artistic activities.</a:t>
            </a:r>
            <a:endParaRPr kumimoji="0" lang="en-GB" sz="2000" b="1" i="0" u="none" strike="noStrike" kern="1200" cap="none" spc="0" normalizeH="0" baseline="0" noProof="0" dirty="0">
              <a:ln>
                <a:noFill/>
              </a:ln>
              <a:solidFill>
                <a:schemeClr val="tx2"/>
              </a:solidFill>
              <a:effectLst/>
              <a:uLnTx/>
              <a:uFillTx/>
              <a:latin typeface="+mj-lt"/>
              <a:ea typeface="Calibri" panose="020F0502020204030204" pitchFamily="34" charset="0"/>
              <a:cs typeface="Arial" panose="020B0604020202020204" pitchFamily="34" charset="0"/>
            </a:endParaRPr>
          </a:p>
        </p:txBody>
      </p:sp>
      <p:sp>
        <p:nvSpPr>
          <p:cNvPr id="3" name="Rectangle 2"/>
          <p:cNvSpPr/>
          <p:nvPr/>
        </p:nvSpPr>
        <p:spPr>
          <a:xfrm>
            <a:off x="3114973" y="151510"/>
            <a:ext cx="6362063" cy="132343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0" b="1" i="0" u="none" strike="noStrike" kern="1200" cap="none" spc="0" normalizeH="0" baseline="0" noProof="0" dirty="0" smtClean="0">
                <a:ln w="10160">
                  <a:solidFill>
                    <a:srgbClr val="4BACC6"/>
                  </a:solidFill>
                  <a:prstDash val="solid"/>
                </a:ln>
                <a:solidFill>
                  <a:schemeClr val="accent1">
                    <a:lumMod val="75000"/>
                  </a:schemeClr>
                </a:solidFill>
                <a:effectLst>
                  <a:outerShdw blurRad="38100" dist="22860" dir="5400000" algn="tl" rotWithShape="0">
                    <a:srgbClr val="000000">
                      <a:alpha val="30000"/>
                    </a:srgbClr>
                  </a:outerShdw>
                </a:effectLst>
                <a:uLnTx/>
                <a:uFillTx/>
                <a:latin typeface="Calibri"/>
                <a:ea typeface="+mn-ea"/>
                <a:cs typeface="+mn-cs"/>
              </a:rPr>
              <a:t>Responsibility</a:t>
            </a:r>
            <a:r>
              <a:rPr kumimoji="0" lang="en-US" sz="8000" b="1" i="0" u="none" strike="noStrike" kern="1200" cap="none" spc="0" normalizeH="0" noProof="0" dirty="0" smtClean="0">
                <a:ln w="10160">
                  <a:solidFill>
                    <a:srgbClr val="4BACC6"/>
                  </a:solidFill>
                  <a:prstDash val="solid"/>
                </a:ln>
                <a:solidFill>
                  <a:srgbClr val="FFFFFF"/>
                </a:solidFill>
                <a:effectLst>
                  <a:outerShdw blurRad="38100" dist="22860" dir="5400000" algn="tl" rotWithShape="0">
                    <a:srgbClr val="000000">
                      <a:alpha val="30000"/>
                    </a:srgbClr>
                  </a:outerShdw>
                </a:effectLst>
                <a:uLnTx/>
                <a:uFillTx/>
                <a:latin typeface="Calibri"/>
                <a:ea typeface="+mn-ea"/>
                <a:cs typeface="+mn-cs"/>
              </a:rPr>
              <a:t> </a:t>
            </a:r>
            <a:endParaRPr kumimoji="0" lang="en-US" sz="8000" b="1" i="0" u="none" strike="noStrike" kern="1200" cap="none" spc="0" normalizeH="0" baseline="0" noProof="0" dirty="0">
              <a:ln w="10160">
                <a:solidFill>
                  <a:srgbClr val="4BACC6"/>
                </a:solidFill>
                <a:prstDash val="solid"/>
              </a:ln>
              <a:solidFill>
                <a:srgbClr val="FFFFFF"/>
              </a:solidFill>
              <a:effectLst>
                <a:outerShdw blurRad="38100" dist="22860" dir="5400000" algn="tl" rotWithShape="0">
                  <a:srgbClr val="000000">
                    <a:alpha val="30000"/>
                  </a:srgbClr>
                </a:outerShdw>
              </a:effectLst>
              <a:uLnTx/>
              <a:uFillTx/>
              <a:latin typeface="Calibri"/>
              <a:ea typeface="+mn-ea"/>
              <a:cs typeface="+mn-cs"/>
            </a:endParaRPr>
          </a:p>
        </p:txBody>
      </p:sp>
      <p:pic>
        <p:nvPicPr>
          <p:cNvPr id="4" name="Picture 3"/>
          <p:cNvPicPr>
            <a:picLocks noChangeAspect="1"/>
          </p:cNvPicPr>
          <p:nvPr/>
        </p:nvPicPr>
        <p:blipFill>
          <a:blip r:embed="rId2"/>
          <a:stretch>
            <a:fillRect/>
          </a:stretch>
        </p:blipFill>
        <p:spPr>
          <a:xfrm>
            <a:off x="2473702" y="1609869"/>
            <a:ext cx="2745870" cy="3037515"/>
          </a:xfrm>
          <a:prstGeom prst="rect">
            <a:avLst/>
          </a:prstGeom>
        </p:spPr>
      </p:pic>
      <p:pic>
        <p:nvPicPr>
          <p:cNvPr id="7" name="Picture 6"/>
          <p:cNvPicPr>
            <a:picLocks noChangeAspect="1"/>
          </p:cNvPicPr>
          <p:nvPr/>
        </p:nvPicPr>
        <p:blipFill>
          <a:blip r:embed="rId3"/>
          <a:stretch>
            <a:fillRect/>
          </a:stretch>
        </p:blipFill>
        <p:spPr>
          <a:xfrm>
            <a:off x="6296004" y="1653136"/>
            <a:ext cx="3449548" cy="2950980"/>
          </a:xfrm>
          <a:prstGeom prst="rect">
            <a:avLst/>
          </a:prstGeom>
        </p:spPr>
      </p:pic>
    </p:spTree>
    <p:extLst>
      <p:ext uri="{BB962C8B-B14F-4D97-AF65-F5344CB8AC3E}">
        <p14:creationId xmlns:p14="http://schemas.microsoft.com/office/powerpoint/2010/main" val="3509403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8000">
              <a:schemeClr val="accent1">
                <a:lumMod val="45000"/>
                <a:lumOff val="55000"/>
              </a:schemeClr>
            </a:gs>
            <a:gs pos="0">
              <a:srgbClr val="FFFF00"/>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5" name="TextBox 4"/>
          <p:cNvSpPr txBox="1"/>
          <p:nvPr/>
        </p:nvSpPr>
        <p:spPr>
          <a:xfrm>
            <a:off x="1661532" y="211873"/>
            <a:ext cx="8831766" cy="1569660"/>
          </a:xfrm>
          <a:prstGeom prst="rect">
            <a:avLst/>
          </a:prstGeom>
          <a:noFill/>
        </p:spPr>
        <p:txBody>
          <a:bodyPr wrap="square" rtlCol="0">
            <a:spAutoFit/>
          </a:bodyPr>
          <a:lstStyle/>
          <a:p>
            <a:pPr algn="ctr"/>
            <a:r>
              <a:rPr lang="en-GB" sz="4800" b="1" dirty="0" smtClean="0"/>
              <a:t>Do we always use the gifts we have been given responsibly?</a:t>
            </a:r>
            <a:endParaRPr lang="en-GB" sz="4800" b="1" dirty="0"/>
          </a:p>
        </p:txBody>
      </p:sp>
      <p:sp>
        <p:nvSpPr>
          <p:cNvPr id="6" name="TextBox 5"/>
          <p:cNvSpPr txBox="1"/>
          <p:nvPr/>
        </p:nvSpPr>
        <p:spPr>
          <a:xfrm>
            <a:off x="1416204" y="2274849"/>
            <a:ext cx="9746165" cy="4339650"/>
          </a:xfrm>
          <a:prstGeom prst="rect">
            <a:avLst/>
          </a:prstGeom>
          <a:noFill/>
        </p:spPr>
        <p:txBody>
          <a:bodyPr wrap="square" rtlCol="0">
            <a:spAutoFit/>
          </a:bodyPr>
          <a:lstStyle/>
          <a:p>
            <a:pPr algn="ctr"/>
            <a:r>
              <a:rPr lang="en-GB" sz="3600" b="1" dirty="0" smtClean="0"/>
              <a:t>What are you good at?</a:t>
            </a:r>
          </a:p>
          <a:p>
            <a:endParaRPr lang="en-GB" sz="2400" dirty="0" smtClean="0"/>
          </a:p>
          <a:p>
            <a:r>
              <a:rPr lang="en-GB" sz="2400" dirty="0" smtClean="0"/>
              <a:t>Talk with someone else about the things you are good at. </a:t>
            </a:r>
          </a:p>
          <a:p>
            <a:endParaRPr lang="en-GB" sz="2400" dirty="0" smtClean="0"/>
          </a:p>
          <a:p>
            <a:r>
              <a:rPr lang="en-GB" sz="2400" dirty="0" smtClean="0"/>
              <a:t>What does your friend or someone in your family think is your gift?</a:t>
            </a:r>
          </a:p>
          <a:p>
            <a:endParaRPr lang="en-GB" sz="2400" dirty="0"/>
          </a:p>
          <a:p>
            <a:r>
              <a:rPr lang="en-GB" sz="2400" dirty="0" smtClean="0"/>
              <a:t>Do you have a sporting talent? A talent for music?  Science? Kindness? Making friends? Drawing?</a:t>
            </a:r>
          </a:p>
          <a:p>
            <a:endParaRPr lang="en-GB" sz="2400" dirty="0"/>
          </a:p>
          <a:p>
            <a:pPr algn="ctr"/>
            <a:r>
              <a:rPr lang="en-GB" sz="4800" b="1" dirty="0" smtClean="0"/>
              <a:t>Everyone</a:t>
            </a:r>
            <a:r>
              <a:rPr lang="en-GB" sz="2400" dirty="0" smtClean="0"/>
              <a:t> is good at something.</a:t>
            </a:r>
            <a:endParaRPr lang="en-GB" sz="2400" dirty="0"/>
          </a:p>
        </p:txBody>
      </p:sp>
    </p:spTree>
    <p:extLst>
      <p:ext uri="{BB962C8B-B14F-4D97-AF65-F5344CB8AC3E}">
        <p14:creationId xmlns:p14="http://schemas.microsoft.com/office/powerpoint/2010/main" val="14012913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8000">
              <a:schemeClr val="accent1">
                <a:lumMod val="45000"/>
                <a:lumOff val="55000"/>
              </a:schemeClr>
            </a:gs>
            <a:gs pos="0">
              <a:srgbClr val="FFFF00"/>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TextBox 3"/>
          <p:cNvSpPr txBox="1"/>
          <p:nvPr/>
        </p:nvSpPr>
        <p:spPr>
          <a:xfrm>
            <a:off x="635619" y="423745"/>
            <a:ext cx="11062009" cy="2862322"/>
          </a:xfrm>
          <a:prstGeom prst="rect">
            <a:avLst/>
          </a:prstGeom>
          <a:noFill/>
        </p:spPr>
        <p:txBody>
          <a:bodyPr wrap="square" rtlCol="0">
            <a:spAutoFit/>
          </a:bodyPr>
          <a:lstStyle/>
          <a:p>
            <a:r>
              <a:rPr lang="en-GB" sz="2400" dirty="0" smtClean="0"/>
              <a:t>Share the following slides with your class or family. They tell the "Parable </a:t>
            </a:r>
            <a:r>
              <a:rPr lang="en-GB" sz="2400" dirty="0"/>
              <a:t>of the Talents", </a:t>
            </a:r>
            <a:r>
              <a:rPr lang="en-GB" sz="2400" dirty="0" smtClean="0"/>
              <a:t>from </a:t>
            </a:r>
            <a:r>
              <a:rPr lang="en-GB" sz="2400" dirty="0"/>
              <a:t>Matthew </a:t>
            </a:r>
            <a:r>
              <a:rPr lang="en-GB" sz="2400" dirty="0" smtClean="0"/>
              <a:t>25:14–30.  </a:t>
            </a:r>
          </a:p>
          <a:p>
            <a:endParaRPr lang="en-GB" sz="2400" dirty="0"/>
          </a:p>
          <a:p>
            <a:r>
              <a:rPr lang="en-GB" sz="2400" dirty="0" smtClean="0"/>
              <a:t>It tells of a </a:t>
            </a:r>
            <a:r>
              <a:rPr lang="en-GB" sz="2400" dirty="0"/>
              <a:t>master who was leaving his house to travel, and, before leaving, entrusted his property to his </a:t>
            </a:r>
            <a:r>
              <a:rPr lang="en-GB" sz="2400" dirty="0" smtClean="0"/>
              <a:t>servants.   The </a:t>
            </a:r>
            <a:r>
              <a:rPr lang="en-GB" sz="2400" dirty="0"/>
              <a:t>property entrusted to the three servants was worth 8 talents, </a:t>
            </a:r>
            <a:r>
              <a:rPr lang="en-GB" sz="2400" dirty="0" smtClean="0"/>
              <a:t>a ‘talent’ </a:t>
            </a:r>
            <a:r>
              <a:rPr lang="en-GB" sz="2400" dirty="0"/>
              <a:t>was a significant amount of money.</a:t>
            </a:r>
          </a:p>
          <a:p>
            <a:endParaRPr lang="en-GB" dirty="0" smtClean="0"/>
          </a:p>
          <a:p>
            <a:r>
              <a:rPr lang="en-GB" dirty="0" smtClean="0"/>
              <a:t> </a:t>
            </a:r>
            <a:endParaRPr lang="en-GB" dirty="0"/>
          </a:p>
        </p:txBody>
      </p:sp>
      <p:pic>
        <p:nvPicPr>
          <p:cNvPr id="5" name="Picture 4"/>
          <p:cNvPicPr>
            <a:picLocks noChangeAspect="1"/>
          </p:cNvPicPr>
          <p:nvPr/>
        </p:nvPicPr>
        <p:blipFill>
          <a:blip r:embed="rId2"/>
          <a:stretch>
            <a:fillRect/>
          </a:stretch>
        </p:blipFill>
        <p:spPr>
          <a:xfrm>
            <a:off x="334536" y="2945028"/>
            <a:ext cx="3579540" cy="2684655"/>
          </a:xfrm>
          <a:prstGeom prst="rect">
            <a:avLst/>
          </a:prstGeom>
        </p:spPr>
      </p:pic>
      <p:pic>
        <p:nvPicPr>
          <p:cNvPr id="6" name="Picture 5"/>
          <p:cNvPicPr>
            <a:picLocks noChangeAspect="1"/>
          </p:cNvPicPr>
          <p:nvPr/>
        </p:nvPicPr>
        <p:blipFill rotWithShape="1">
          <a:blip r:embed="rId3"/>
          <a:srcRect b="21427"/>
          <a:stretch/>
        </p:blipFill>
        <p:spPr>
          <a:xfrm>
            <a:off x="4390204" y="2945028"/>
            <a:ext cx="3041028" cy="3361473"/>
          </a:xfrm>
          <a:prstGeom prst="rect">
            <a:avLst/>
          </a:prstGeom>
        </p:spPr>
      </p:pic>
      <p:pic>
        <p:nvPicPr>
          <p:cNvPr id="7" name="Picture 6"/>
          <p:cNvPicPr>
            <a:picLocks noChangeAspect="1"/>
          </p:cNvPicPr>
          <p:nvPr/>
        </p:nvPicPr>
        <p:blipFill>
          <a:blip r:embed="rId4"/>
          <a:stretch>
            <a:fillRect/>
          </a:stretch>
        </p:blipFill>
        <p:spPr>
          <a:xfrm>
            <a:off x="7818150" y="2945028"/>
            <a:ext cx="4091351" cy="2523000"/>
          </a:xfrm>
          <a:prstGeom prst="rect">
            <a:avLst/>
          </a:prstGeom>
        </p:spPr>
      </p:pic>
    </p:spTree>
    <p:extLst>
      <p:ext uri="{BB962C8B-B14F-4D97-AF65-F5344CB8AC3E}">
        <p14:creationId xmlns:p14="http://schemas.microsoft.com/office/powerpoint/2010/main" val="23037742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050"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p:cNvPicPr>
          <p:nvPr/>
        </p:nvPicPr>
        <p:blipFill>
          <a:blip r:embed="rId4"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5802313" y="126150"/>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Box 10"/>
          <p:cNvSpPr txBox="1">
            <a:spLocks noChangeArrowheads="1"/>
          </p:cNvSpPr>
          <p:nvPr/>
        </p:nvSpPr>
        <p:spPr bwMode="auto">
          <a:xfrm>
            <a:off x="1876425" y="609601"/>
            <a:ext cx="81486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0" fontAlgn="base" hangingPunct="0">
              <a:spcBef>
                <a:spcPct val="0"/>
              </a:spcBef>
              <a:spcAft>
                <a:spcPct val="0"/>
              </a:spcAft>
              <a:defRPr/>
            </a:pPr>
            <a:r>
              <a:rPr lang="en-GB" altLang="en-US" sz="4400" dirty="0">
                <a:ln>
                  <a:solidFill>
                    <a:prstClr val="black"/>
                  </a:solidFill>
                </a:ln>
                <a:solidFill>
                  <a:prstClr val="black"/>
                </a:solidFill>
                <a:effectLst>
                  <a:glow rad="101600">
                    <a:prstClr val="white">
                      <a:alpha val="60000"/>
                    </a:prstClr>
                  </a:glow>
                </a:effectLst>
                <a:latin typeface="HVD Bodedo" panose="02000605000000020003" pitchFamily="2" charset="0"/>
              </a:rPr>
              <a:t>The Talents Parable</a:t>
            </a:r>
          </a:p>
        </p:txBody>
      </p:sp>
    </p:spTree>
    <p:extLst>
      <p:ext uri="{BB962C8B-B14F-4D97-AF65-F5344CB8AC3E}">
        <p14:creationId xmlns:p14="http://schemas.microsoft.com/office/powerpoint/2010/main" val="19878344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641475" y="115889"/>
            <a:ext cx="8902700" cy="120808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3076"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Box 2"/>
          <p:cNvSpPr txBox="1">
            <a:spLocks noChangeArrowheads="1"/>
          </p:cNvSpPr>
          <p:nvPr/>
        </p:nvSpPr>
        <p:spPr bwMode="auto">
          <a:xfrm>
            <a:off x="1641475" y="182564"/>
            <a:ext cx="89027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1600" dirty="0">
                <a:solidFill>
                  <a:prstClr val="black"/>
                </a:solidFill>
                <a:latin typeface="Sassoon Infant Rg" pitchFamily="50" charset="0"/>
              </a:rPr>
              <a:t>A man decided to go on a long trip, so he called his servants and asked them to take care of his house, his stuff and his money. The man decided to give one servant five talents of money, to another he gave two talents and to the last servant he gave one talent. He gave each servant a large amount he thought they could handle, or according to their ability.</a:t>
            </a:r>
          </a:p>
        </p:txBody>
      </p:sp>
    </p:spTree>
    <p:extLst>
      <p:ext uri="{BB962C8B-B14F-4D97-AF65-F5344CB8AC3E}">
        <p14:creationId xmlns:p14="http://schemas.microsoft.com/office/powerpoint/2010/main" val="26644707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9"/>
            <a:ext cx="8902700" cy="120808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4100"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Box 5"/>
          <p:cNvSpPr txBox="1">
            <a:spLocks noChangeArrowheads="1"/>
          </p:cNvSpPr>
          <p:nvPr/>
        </p:nvSpPr>
        <p:spPr bwMode="auto">
          <a:xfrm>
            <a:off x="1790700" y="258764"/>
            <a:ext cx="8610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1800" dirty="0">
                <a:solidFill>
                  <a:prstClr val="black"/>
                </a:solidFill>
                <a:latin typeface="Sassoon Infant Rg" pitchFamily="50" charset="0"/>
              </a:rPr>
              <a:t>The man left on his trip and the servants each did something with the money that they received. The man with the five talents went right away and used his money and got</a:t>
            </a:r>
          </a:p>
          <a:p>
            <a:pPr algn="ctr" eaLnBrk="0" fontAlgn="base" hangingPunct="0">
              <a:lnSpc>
                <a:spcPct val="100000"/>
              </a:lnSpc>
              <a:spcBef>
                <a:spcPct val="0"/>
              </a:spcBef>
              <a:spcAft>
                <a:spcPct val="0"/>
              </a:spcAft>
              <a:buNone/>
            </a:pPr>
            <a:r>
              <a:rPr lang="en-GB" altLang="en-US" sz="1800" dirty="0">
                <a:solidFill>
                  <a:prstClr val="black"/>
                </a:solidFill>
                <a:latin typeface="Sassoon Infant Rg" pitchFamily="50" charset="0"/>
              </a:rPr>
              <a:t>five more!</a:t>
            </a:r>
          </a:p>
        </p:txBody>
      </p:sp>
    </p:spTree>
    <p:extLst>
      <p:ext uri="{BB962C8B-B14F-4D97-AF65-F5344CB8AC3E}">
        <p14:creationId xmlns:p14="http://schemas.microsoft.com/office/powerpoint/2010/main" val="26921061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9"/>
            <a:ext cx="8902700" cy="120808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5124"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extBox 5"/>
          <p:cNvSpPr txBox="1">
            <a:spLocks noChangeArrowheads="1"/>
          </p:cNvSpPr>
          <p:nvPr/>
        </p:nvSpPr>
        <p:spPr bwMode="auto">
          <a:xfrm>
            <a:off x="1641475" y="306388"/>
            <a:ext cx="890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400" dirty="0">
                <a:solidFill>
                  <a:prstClr val="black"/>
                </a:solidFill>
                <a:latin typeface="Sassoon Infant Rg" pitchFamily="50" charset="0"/>
              </a:rPr>
              <a:t>The man with the two talents also used his money wisely and gained two more talents.</a:t>
            </a:r>
          </a:p>
        </p:txBody>
      </p:sp>
    </p:spTree>
    <p:extLst>
      <p:ext uri="{BB962C8B-B14F-4D97-AF65-F5344CB8AC3E}">
        <p14:creationId xmlns:p14="http://schemas.microsoft.com/office/powerpoint/2010/main" val="505274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6148"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Box 5"/>
          <p:cNvSpPr txBox="1">
            <a:spLocks noChangeArrowheads="1"/>
          </p:cNvSpPr>
          <p:nvPr/>
        </p:nvSpPr>
        <p:spPr bwMode="auto">
          <a:xfrm>
            <a:off x="1641475" y="174625"/>
            <a:ext cx="890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400" dirty="0">
                <a:solidFill>
                  <a:prstClr val="black"/>
                </a:solidFill>
                <a:latin typeface="Sassoon Infant Rg" pitchFamily="50" charset="0"/>
              </a:rPr>
              <a:t>But the man with one talent took his talent and buried it in the ground to keep the money safe. He didn't even try to do something with it. </a:t>
            </a:r>
          </a:p>
        </p:txBody>
      </p:sp>
    </p:spTree>
    <p:extLst>
      <p:ext uri="{BB962C8B-B14F-4D97-AF65-F5344CB8AC3E}">
        <p14:creationId xmlns:p14="http://schemas.microsoft.com/office/powerpoint/2010/main" val="39040225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7172"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Box 5"/>
          <p:cNvSpPr txBox="1">
            <a:spLocks noChangeArrowheads="1"/>
          </p:cNvSpPr>
          <p:nvPr/>
        </p:nvSpPr>
        <p:spPr bwMode="auto">
          <a:xfrm>
            <a:off x="1641475" y="246064"/>
            <a:ext cx="89027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000" dirty="0">
                <a:solidFill>
                  <a:prstClr val="black"/>
                </a:solidFill>
                <a:latin typeface="Sassoon Infant Rg" pitchFamily="50" charset="0"/>
              </a:rPr>
              <a:t>After a nice long trip the master came back and wanted to know what his servants did with his money. The first man with the five talents said, “You trusted me with five talents and I made five more!”</a:t>
            </a:r>
          </a:p>
        </p:txBody>
      </p:sp>
    </p:spTree>
    <p:extLst>
      <p:ext uri="{BB962C8B-B14F-4D97-AF65-F5344CB8AC3E}">
        <p14:creationId xmlns:p14="http://schemas.microsoft.com/office/powerpoint/2010/main" val="4784464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8196"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5"/>
          <p:cNvSpPr txBox="1">
            <a:spLocks noChangeArrowheads="1"/>
          </p:cNvSpPr>
          <p:nvPr/>
        </p:nvSpPr>
        <p:spPr bwMode="auto">
          <a:xfrm>
            <a:off x="1641475" y="263525"/>
            <a:ext cx="89027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000" dirty="0">
                <a:solidFill>
                  <a:prstClr val="black"/>
                </a:solidFill>
                <a:latin typeface="Sassoon Infant Rg" pitchFamily="50" charset="0"/>
              </a:rPr>
              <a:t>His master smiled and replied, “Great job, good and faithful servant! You are</a:t>
            </a:r>
          </a:p>
          <a:p>
            <a:pPr algn="ctr" eaLnBrk="0" fontAlgn="base" hangingPunct="0">
              <a:lnSpc>
                <a:spcPct val="100000"/>
              </a:lnSpc>
              <a:spcBef>
                <a:spcPct val="0"/>
              </a:spcBef>
              <a:spcAft>
                <a:spcPct val="0"/>
              </a:spcAft>
              <a:buNone/>
            </a:pPr>
            <a:r>
              <a:rPr lang="en-GB" altLang="en-US" sz="2000" dirty="0">
                <a:solidFill>
                  <a:prstClr val="black"/>
                </a:solidFill>
                <a:latin typeface="Sassoon Infant Rg" pitchFamily="50" charset="0"/>
              </a:rPr>
              <a:t>trustworthy with a few things so I will put you in charge of lots of things. Come</a:t>
            </a:r>
          </a:p>
          <a:p>
            <a:pPr algn="ctr" eaLnBrk="0" fontAlgn="base" hangingPunct="0">
              <a:lnSpc>
                <a:spcPct val="100000"/>
              </a:lnSpc>
              <a:spcBef>
                <a:spcPct val="0"/>
              </a:spcBef>
              <a:spcAft>
                <a:spcPct val="0"/>
              </a:spcAft>
              <a:buNone/>
            </a:pPr>
            <a:r>
              <a:rPr lang="en-GB" altLang="en-US" sz="2000" dirty="0">
                <a:solidFill>
                  <a:prstClr val="black"/>
                </a:solidFill>
                <a:latin typeface="Sassoon Infant Rg" pitchFamily="50" charset="0"/>
              </a:rPr>
              <a:t>celebrate with me!”</a:t>
            </a:r>
          </a:p>
        </p:txBody>
      </p:sp>
    </p:spTree>
    <p:extLst>
      <p:ext uri="{BB962C8B-B14F-4D97-AF65-F5344CB8AC3E}">
        <p14:creationId xmlns:p14="http://schemas.microsoft.com/office/powerpoint/2010/main" val="13553411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9220"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5"/>
          <p:cNvSpPr txBox="1">
            <a:spLocks noChangeArrowheads="1"/>
          </p:cNvSpPr>
          <p:nvPr/>
        </p:nvSpPr>
        <p:spPr bwMode="auto">
          <a:xfrm>
            <a:off x="1641475" y="174625"/>
            <a:ext cx="89027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1800" dirty="0">
                <a:solidFill>
                  <a:prstClr val="black"/>
                </a:solidFill>
                <a:latin typeface="Sassoon Infant Rg" pitchFamily="50" charset="0"/>
              </a:rPr>
              <a:t>Then the man with the two talents came and said, “You trusted me with two talents and I made two more!” His master smiled and replied, “Great job, good and faithful servant! You are</a:t>
            </a:r>
          </a:p>
          <a:p>
            <a:pPr algn="ctr" eaLnBrk="0" fontAlgn="base" hangingPunct="0">
              <a:lnSpc>
                <a:spcPct val="100000"/>
              </a:lnSpc>
              <a:spcBef>
                <a:spcPct val="0"/>
              </a:spcBef>
              <a:spcAft>
                <a:spcPct val="0"/>
              </a:spcAft>
              <a:buNone/>
            </a:pPr>
            <a:r>
              <a:rPr lang="en-GB" altLang="en-US" sz="1800" dirty="0">
                <a:solidFill>
                  <a:prstClr val="black"/>
                </a:solidFill>
                <a:latin typeface="Sassoon Infant Rg" pitchFamily="50" charset="0"/>
              </a:rPr>
              <a:t>trustworthy with a few things so I will put you in charge of lots of things. Come celebrate with me!”</a:t>
            </a:r>
          </a:p>
        </p:txBody>
      </p:sp>
    </p:spTree>
    <p:extLst>
      <p:ext uri="{BB962C8B-B14F-4D97-AF65-F5344CB8AC3E}">
        <p14:creationId xmlns:p14="http://schemas.microsoft.com/office/powerpoint/2010/main" val="40356128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10244"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Box 5"/>
          <p:cNvSpPr txBox="1">
            <a:spLocks noChangeArrowheads="1"/>
          </p:cNvSpPr>
          <p:nvPr/>
        </p:nvSpPr>
        <p:spPr bwMode="auto">
          <a:xfrm>
            <a:off x="1641475" y="254001"/>
            <a:ext cx="89027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000" dirty="0">
                <a:solidFill>
                  <a:prstClr val="black"/>
                </a:solidFill>
                <a:latin typeface="Sassoon Infant Rg" pitchFamily="50" charset="0"/>
              </a:rPr>
              <a:t>Then the man who received the one talent came and told his master, “I know you work hard for your money, so I was afraid to lose any of it. I decided to bury it and keep it safe. Here is your one talent back.”</a:t>
            </a:r>
          </a:p>
        </p:txBody>
      </p:sp>
    </p:spTree>
    <p:extLst>
      <p:ext uri="{BB962C8B-B14F-4D97-AF65-F5344CB8AC3E}">
        <p14:creationId xmlns:p14="http://schemas.microsoft.com/office/powerpoint/2010/main" val="6751760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11268"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5"/>
          <p:cNvSpPr txBox="1">
            <a:spLocks noChangeArrowheads="1"/>
          </p:cNvSpPr>
          <p:nvPr/>
        </p:nvSpPr>
        <p:spPr bwMode="auto">
          <a:xfrm>
            <a:off x="1641475" y="263525"/>
            <a:ext cx="89027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000" dirty="0">
                <a:solidFill>
                  <a:prstClr val="black"/>
                </a:solidFill>
                <a:latin typeface="Sassoon Infant Rg" pitchFamily="50" charset="0"/>
              </a:rPr>
              <a:t>The master was not impressed and said, “You lazy servant! At the very least you could’ve taken the money to the bank and you would’ve at least collected some interest from it.”</a:t>
            </a:r>
          </a:p>
        </p:txBody>
      </p:sp>
    </p:spTree>
    <p:extLst>
      <p:ext uri="{BB962C8B-B14F-4D97-AF65-F5344CB8AC3E}">
        <p14:creationId xmlns:p14="http://schemas.microsoft.com/office/powerpoint/2010/main" val="36868881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12292"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Box 5"/>
          <p:cNvSpPr txBox="1">
            <a:spLocks noChangeArrowheads="1"/>
          </p:cNvSpPr>
          <p:nvPr/>
        </p:nvSpPr>
        <p:spPr bwMode="auto">
          <a:xfrm>
            <a:off x="1641475" y="342901"/>
            <a:ext cx="89027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400" dirty="0">
                <a:solidFill>
                  <a:prstClr val="black"/>
                </a:solidFill>
                <a:latin typeface="Sassoon Infant Rg" pitchFamily="50" charset="0"/>
              </a:rPr>
              <a:t>He immediately took the talent away from the man and gave it to the first man who used his money to make more.</a:t>
            </a:r>
          </a:p>
        </p:txBody>
      </p:sp>
    </p:spTree>
    <p:extLst>
      <p:ext uri="{BB962C8B-B14F-4D97-AF65-F5344CB8AC3E}">
        <p14:creationId xmlns:p14="http://schemas.microsoft.com/office/powerpoint/2010/main" val="34057530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Picture 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641475" y="115888"/>
            <a:ext cx="8902700" cy="131286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dirty="0">
              <a:solidFill>
                <a:prstClr val="white"/>
              </a:solidFill>
              <a:latin typeface="Calibri" panose="020F0502020204030204"/>
            </a:endParaRPr>
          </a:p>
        </p:txBody>
      </p:sp>
      <p:pic>
        <p:nvPicPr>
          <p:cNvPr id="13316"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Box 5"/>
          <p:cNvSpPr txBox="1">
            <a:spLocks noChangeArrowheads="1"/>
          </p:cNvSpPr>
          <p:nvPr/>
        </p:nvSpPr>
        <p:spPr bwMode="auto">
          <a:xfrm>
            <a:off x="1641475" y="263526"/>
            <a:ext cx="89027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2000" dirty="0">
                <a:solidFill>
                  <a:prstClr val="black"/>
                </a:solidFill>
                <a:latin typeface="Sassoon Infant Rg" pitchFamily="50" charset="0"/>
              </a:rPr>
              <a:t>The point Jesus was trying to make is that if you use your special gifts and abilities, God will give you more to keep doing these things you are good at. He will trust you with so much more. </a:t>
            </a:r>
          </a:p>
        </p:txBody>
      </p:sp>
    </p:spTree>
    <p:extLst>
      <p:ext uri="{BB962C8B-B14F-4D97-AF65-F5344CB8AC3E}">
        <p14:creationId xmlns:p14="http://schemas.microsoft.com/office/powerpoint/2010/main" val="4839692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BE5D6"/>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0" y="-127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25063" y="6756400"/>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10"/>
          <p:cNvSpPr txBox="1">
            <a:spLocks noChangeArrowheads="1"/>
          </p:cNvSpPr>
          <p:nvPr/>
        </p:nvSpPr>
        <p:spPr bwMode="auto">
          <a:xfrm>
            <a:off x="2020889" y="2495550"/>
            <a:ext cx="8150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0" fontAlgn="base" hangingPunct="0">
              <a:lnSpc>
                <a:spcPct val="100000"/>
              </a:lnSpc>
              <a:spcBef>
                <a:spcPct val="0"/>
              </a:spcBef>
              <a:spcAft>
                <a:spcPct val="0"/>
              </a:spcAft>
              <a:buNone/>
            </a:pPr>
            <a:r>
              <a:rPr lang="en-GB" altLang="en-US" sz="7200" dirty="0">
                <a:solidFill>
                  <a:prstClr val="black"/>
                </a:solidFill>
                <a:latin typeface="HVD Bodedo" pitchFamily="2" charset="0"/>
              </a:rPr>
              <a:t>The End</a:t>
            </a:r>
          </a:p>
        </p:txBody>
      </p:sp>
      <p:pic>
        <p:nvPicPr>
          <p:cNvPr id="8" name="Picture 4"/>
          <p:cNvPicPr>
            <a:picLocks noChangeAspect="1"/>
          </p:cNvPicPr>
          <p:nvPr/>
        </p:nvPicPr>
        <p:blipFill>
          <a:blip r:embed="rId4"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5802313" y="126150"/>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93537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8000">
              <a:schemeClr val="accent1">
                <a:lumMod val="45000"/>
                <a:lumOff val="55000"/>
              </a:schemeClr>
            </a:gs>
            <a:gs pos="0">
              <a:srgbClr val="FFFF00"/>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extBox 1"/>
          <p:cNvSpPr txBox="1"/>
          <p:nvPr/>
        </p:nvSpPr>
        <p:spPr>
          <a:xfrm>
            <a:off x="669073" y="457201"/>
            <a:ext cx="10593659" cy="3046988"/>
          </a:xfrm>
          <a:prstGeom prst="rect">
            <a:avLst/>
          </a:prstGeom>
          <a:noFill/>
        </p:spPr>
        <p:txBody>
          <a:bodyPr wrap="square" rtlCol="0">
            <a:spAutoFit/>
          </a:bodyPr>
          <a:lstStyle/>
          <a:p>
            <a:r>
              <a:rPr lang="en-GB" sz="2400" dirty="0" smtClean="0"/>
              <a:t>Many people think this story is about using the gifts that we have been given wisely, creatively and well. </a:t>
            </a:r>
          </a:p>
          <a:p>
            <a:endParaRPr lang="en-GB" sz="2400" dirty="0"/>
          </a:p>
          <a:p>
            <a:r>
              <a:rPr lang="en-GB" sz="2400" dirty="0" smtClean="0"/>
              <a:t>Think back to those gifts you thought about at the start of this Act of Worship.</a:t>
            </a:r>
          </a:p>
          <a:p>
            <a:endParaRPr lang="en-GB" sz="2400" dirty="0"/>
          </a:p>
          <a:p>
            <a:r>
              <a:rPr lang="en-GB" sz="2400" dirty="0" smtClean="0"/>
              <a:t>How might you develop your talent? </a:t>
            </a:r>
          </a:p>
          <a:p>
            <a:endParaRPr lang="en-GB" sz="2400" dirty="0"/>
          </a:p>
          <a:p>
            <a:r>
              <a:rPr lang="en-GB" sz="2400" dirty="0" smtClean="0"/>
              <a:t>We have a </a:t>
            </a:r>
            <a:r>
              <a:rPr lang="en-GB" sz="2400" b="1" dirty="0" smtClean="0"/>
              <a:t>responsibility</a:t>
            </a:r>
            <a:r>
              <a:rPr lang="en-GB" sz="2400" dirty="0" smtClean="0"/>
              <a:t> to use our gifts and talents as best we can.</a:t>
            </a:r>
            <a:endParaRPr lang="en-GB" sz="2400" dirty="0"/>
          </a:p>
        </p:txBody>
      </p:sp>
      <p:pic>
        <p:nvPicPr>
          <p:cNvPr id="3" name="Picture 2"/>
          <p:cNvPicPr>
            <a:picLocks noChangeAspect="1"/>
          </p:cNvPicPr>
          <p:nvPr/>
        </p:nvPicPr>
        <p:blipFill>
          <a:blip r:embed="rId2"/>
          <a:stretch>
            <a:fillRect/>
          </a:stretch>
        </p:blipFill>
        <p:spPr>
          <a:xfrm>
            <a:off x="1789654" y="3658978"/>
            <a:ext cx="3491526" cy="2986891"/>
          </a:xfrm>
          <a:prstGeom prst="rect">
            <a:avLst/>
          </a:prstGeom>
        </p:spPr>
      </p:pic>
      <p:pic>
        <p:nvPicPr>
          <p:cNvPr id="4" name="Picture 3"/>
          <p:cNvPicPr>
            <a:picLocks noChangeAspect="1"/>
          </p:cNvPicPr>
          <p:nvPr/>
        </p:nvPicPr>
        <p:blipFill rotWithShape="1">
          <a:blip r:embed="rId3"/>
          <a:srcRect b="5491"/>
          <a:stretch/>
        </p:blipFill>
        <p:spPr>
          <a:xfrm>
            <a:off x="6501161" y="3658979"/>
            <a:ext cx="3160444" cy="2986891"/>
          </a:xfrm>
          <a:prstGeom prst="rect">
            <a:avLst/>
          </a:prstGeom>
        </p:spPr>
      </p:pic>
    </p:spTree>
    <p:extLst>
      <p:ext uri="{BB962C8B-B14F-4D97-AF65-F5344CB8AC3E}">
        <p14:creationId xmlns:p14="http://schemas.microsoft.com/office/powerpoint/2010/main" val="5331263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8000">
              <a:schemeClr val="accent1">
                <a:lumMod val="45000"/>
                <a:lumOff val="55000"/>
              </a:schemeClr>
            </a:gs>
            <a:gs pos="0">
              <a:srgbClr val="FFFF00"/>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TextBox 2"/>
          <p:cNvSpPr txBox="1"/>
          <p:nvPr/>
        </p:nvSpPr>
        <p:spPr>
          <a:xfrm>
            <a:off x="535259" y="546409"/>
            <a:ext cx="5096108" cy="6001643"/>
          </a:xfrm>
          <a:prstGeom prst="rect">
            <a:avLst/>
          </a:prstGeom>
          <a:noFill/>
        </p:spPr>
        <p:txBody>
          <a:bodyPr wrap="square" rtlCol="0">
            <a:spAutoFit/>
          </a:bodyPr>
          <a:lstStyle/>
          <a:p>
            <a:r>
              <a:rPr lang="en-GB" sz="3200" dirty="0" smtClean="0"/>
              <a:t>We all have something that we are good at.  Some people make friends easily, some people are good at offering help to others. Some people are kind to their animals, some are good at sport.  </a:t>
            </a:r>
          </a:p>
          <a:p>
            <a:endParaRPr lang="en-GB" sz="3200" dirty="0"/>
          </a:p>
          <a:p>
            <a:r>
              <a:rPr lang="en-GB" sz="3200" dirty="0" smtClean="0"/>
              <a:t>Thin about a special gift you have, which you could use make your home, school or community a better place?</a:t>
            </a:r>
            <a:endParaRPr lang="en-GB" sz="3200" dirty="0"/>
          </a:p>
        </p:txBody>
      </p:sp>
      <p:pic>
        <p:nvPicPr>
          <p:cNvPr id="6" name="Picture 5"/>
          <p:cNvPicPr>
            <a:picLocks noChangeAspect="1"/>
          </p:cNvPicPr>
          <p:nvPr/>
        </p:nvPicPr>
        <p:blipFill>
          <a:blip r:embed="rId2"/>
          <a:stretch>
            <a:fillRect/>
          </a:stretch>
        </p:blipFill>
        <p:spPr>
          <a:xfrm>
            <a:off x="5787485" y="323385"/>
            <a:ext cx="2910470" cy="1940313"/>
          </a:xfrm>
          <a:prstGeom prst="rect">
            <a:avLst/>
          </a:prstGeom>
        </p:spPr>
      </p:pic>
      <p:pic>
        <p:nvPicPr>
          <p:cNvPr id="7" name="Picture 6"/>
          <p:cNvPicPr>
            <a:picLocks noChangeAspect="1"/>
          </p:cNvPicPr>
          <p:nvPr/>
        </p:nvPicPr>
        <p:blipFill>
          <a:blip r:embed="rId3"/>
          <a:stretch>
            <a:fillRect/>
          </a:stretch>
        </p:blipFill>
        <p:spPr>
          <a:xfrm>
            <a:off x="8854073" y="2263698"/>
            <a:ext cx="2991468" cy="1679954"/>
          </a:xfrm>
          <a:prstGeom prst="rect">
            <a:avLst/>
          </a:prstGeom>
        </p:spPr>
      </p:pic>
      <p:pic>
        <p:nvPicPr>
          <p:cNvPr id="8" name="Picture 7"/>
          <p:cNvPicPr>
            <a:picLocks noChangeAspect="1"/>
          </p:cNvPicPr>
          <p:nvPr/>
        </p:nvPicPr>
        <p:blipFill>
          <a:blip r:embed="rId4"/>
          <a:stretch>
            <a:fillRect/>
          </a:stretch>
        </p:blipFill>
        <p:spPr>
          <a:xfrm>
            <a:off x="6032811" y="4153328"/>
            <a:ext cx="3592086" cy="2394724"/>
          </a:xfrm>
          <a:prstGeom prst="rect">
            <a:avLst/>
          </a:prstGeom>
        </p:spPr>
      </p:pic>
    </p:spTree>
    <p:extLst>
      <p:ext uri="{BB962C8B-B14F-4D97-AF65-F5344CB8AC3E}">
        <p14:creationId xmlns:p14="http://schemas.microsoft.com/office/powerpoint/2010/main" val="34040292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88000">
              <a:schemeClr val="accent1">
                <a:lumMod val="45000"/>
                <a:lumOff val="55000"/>
              </a:schemeClr>
            </a:gs>
            <a:gs pos="0">
              <a:srgbClr val="FFFF00"/>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ctangle 1"/>
          <p:cNvSpPr/>
          <p:nvPr/>
        </p:nvSpPr>
        <p:spPr>
          <a:xfrm>
            <a:off x="505521" y="595690"/>
            <a:ext cx="4902819" cy="5509200"/>
          </a:xfrm>
          <a:prstGeom prst="rect">
            <a:avLst/>
          </a:prstGeom>
        </p:spPr>
        <p:txBody>
          <a:bodyPr wrap="square">
            <a:spAutoFit/>
          </a:bodyPr>
          <a:lstStyle/>
          <a:p>
            <a:r>
              <a:rPr lang="en-GB" sz="3200" dirty="0" smtClean="0"/>
              <a:t>Dear </a:t>
            </a:r>
            <a:r>
              <a:rPr lang="en-GB" sz="3200" dirty="0"/>
              <a:t>God</a:t>
            </a:r>
            <a:r>
              <a:rPr lang="en-GB" sz="3200" dirty="0" smtClean="0"/>
              <a:t>,</a:t>
            </a:r>
          </a:p>
          <a:p>
            <a:endParaRPr lang="en-GB" sz="3200" dirty="0"/>
          </a:p>
          <a:p>
            <a:r>
              <a:rPr lang="en-GB" sz="3200" dirty="0"/>
              <a:t>Thank you for the talents you have given us.</a:t>
            </a:r>
          </a:p>
          <a:p>
            <a:r>
              <a:rPr lang="en-GB" sz="3200" dirty="0"/>
              <a:t>Help us all to use our talents to the best of our ability,</a:t>
            </a:r>
          </a:p>
          <a:p>
            <a:r>
              <a:rPr lang="en-GB" sz="3200" dirty="0"/>
              <a:t>and to help others to use and develop their own talents and skills</a:t>
            </a:r>
            <a:r>
              <a:rPr lang="en-GB" sz="3200" dirty="0" smtClean="0"/>
              <a:t>.</a:t>
            </a:r>
          </a:p>
          <a:p>
            <a:endParaRPr lang="en-GB" sz="3200" dirty="0"/>
          </a:p>
          <a:p>
            <a:r>
              <a:rPr lang="en-GB" sz="3200" dirty="0"/>
              <a:t>Amen.</a:t>
            </a:r>
          </a:p>
        </p:txBody>
      </p:sp>
      <p:pic>
        <p:nvPicPr>
          <p:cNvPr id="3" name="Picture 2"/>
          <p:cNvPicPr>
            <a:picLocks noChangeAspect="1"/>
          </p:cNvPicPr>
          <p:nvPr/>
        </p:nvPicPr>
        <p:blipFill>
          <a:blip r:embed="rId2"/>
          <a:stretch>
            <a:fillRect/>
          </a:stretch>
        </p:blipFill>
        <p:spPr>
          <a:xfrm>
            <a:off x="5933842" y="1386006"/>
            <a:ext cx="5898751" cy="3928568"/>
          </a:xfrm>
          <a:prstGeom prst="rect">
            <a:avLst/>
          </a:prstGeom>
        </p:spPr>
      </p:pic>
    </p:spTree>
    <p:extLst>
      <p:ext uri="{BB962C8B-B14F-4D97-AF65-F5344CB8AC3E}">
        <p14:creationId xmlns:p14="http://schemas.microsoft.com/office/powerpoint/2010/main" val="3016463295"/>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269</TotalTime>
  <Words>806</Words>
  <Application>Microsoft Office PowerPoint</Application>
  <PresentationFormat>Widescreen</PresentationFormat>
  <Paragraphs>53</Paragraphs>
  <Slides>19</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Calibri Light</vt:lpstr>
      <vt:lpstr>HVD Bodedo</vt:lpstr>
      <vt:lpstr>Sassoon Infant Rg</vt:lpstr>
      <vt:lpstr>2_Office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cwelch</dc:creator>
  <cp:lastModifiedBy>glillywhite</cp:lastModifiedBy>
  <cp:revision>22</cp:revision>
  <dcterms:created xsi:type="dcterms:W3CDTF">2020-05-26T11:22:03Z</dcterms:created>
  <dcterms:modified xsi:type="dcterms:W3CDTF">2020-06-29T13:20:35Z</dcterms:modified>
</cp:coreProperties>
</file>